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9"/>
  </p:notesMasterIdLst>
  <p:handoutMasterIdLst>
    <p:handoutMasterId r:id="rId60"/>
  </p:handoutMasterIdLst>
  <p:sldIdLst>
    <p:sldId id="305" r:id="rId2"/>
    <p:sldId id="261" r:id="rId3"/>
    <p:sldId id="311" r:id="rId4"/>
    <p:sldId id="361" r:id="rId5"/>
    <p:sldId id="335" r:id="rId6"/>
    <p:sldId id="336" r:id="rId7"/>
    <p:sldId id="337" r:id="rId8"/>
    <p:sldId id="338" r:id="rId9"/>
    <p:sldId id="339" r:id="rId10"/>
    <p:sldId id="362" r:id="rId11"/>
    <p:sldId id="363" r:id="rId12"/>
    <p:sldId id="364" r:id="rId13"/>
    <p:sldId id="365" r:id="rId14"/>
    <p:sldId id="317" r:id="rId15"/>
    <p:sldId id="318" r:id="rId16"/>
    <p:sldId id="356" r:id="rId17"/>
    <p:sldId id="319" r:id="rId18"/>
    <p:sldId id="359" r:id="rId19"/>
    <p:sldId id="345" r:id="rId20"/>
    <p:sldId id="346" r:id="rId21"/>
    <p:sldId id="320" r:id="rId22"/>
    <p:sldId id="321" r:id="rId23"/>
    <p:sldId id="322" r:id="rId24"/>
    <p:sldId id="323" r:id="rId25"/>
    <p:sldId id="366" r:id="rId26"/>
    <p:sldId id="367" r:id="rId27"/>
    <p:sldId id="368" r:id="rId28"/>
    <p:sldId id="369" r:id="rId29"/>
    <p:sldId id="370" r:id="rId30"/>
    <p:sldId id="371" r:id="rId31"/>
    <p:sldId id="372" r:id="rId32"/>
    <p:sldId id="377" r:id="rId33"/>
    <p:sldId id="373" r:id="rId34"/>
    <p:sldId id="374" r:id="rId35"/>
    <p:sldId id="378" r:id="rId36"/>
    <p:sldId id="375" r:id="rId37"/>
    <p:sldId id="376" r:id="rId38"/>
    <p:sldId id="347" r:id="rId39"/>
    <p:sldId id="348" r:id="rId40"/>
    <p:sldId id="349" r:id="rId41"/>
    <p:sldId id="350" r:id="rId42"/>
    <p:sldId id="357" r:id="rId43"/>
    <p:sldId id="351" r:id="rId44"/>
    <p:sldId id="352" r:id="rId45"/>
    <p:sldId id="328" r:id="rId46"/>
    <p:sldId id="329" r:id="rId47"/>
    <p:sldId id="330" r:id="rId48"/>
    <p:sldId id="331" r:id="rId49"/>
    <p:sldId id="332" r:id="rId50"/>
    <p:sldId id="333" r:id="rId51"/>
    <p:sldId id="360" r:id="rId52"/>
    <p:sldId id="353" r:id="rId53"/>
    <p:sldId id="354" r:id="rId54"/>
    <p:sldId id="334" r:id="rId55"/>
    <p:sldId id="355" r:id="rId56"/>
    <p:sldId id="379" r:id="rId57"/>
    <p:sldId id="380"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p15:clr>
            <a:srgbClr val="A4A3A4"/>
          </p15:clr>
        </p15:guide>
        <p15:guide id="2" pos="4032">
          <p15:clr>
            <a:srgbClr val="A4A3A4"/>
          </p15:clr>
        </p15:guide>
        <p15:guide id="3" orient="horz" pos="1296">
          <p15:clr>
            <a:srgbClr val="A4A3A4"/>
          </p15:clr>
        </p15:guide>
        <p15:guide id="4" pos="52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317"/>
    <a:srgbClr val="696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2" d="100"/>
          <a:sy n="62" d="100"/>
        </p:scale>
        <p:origin x="996" y="48"/>
      </p:cViewPr>
      <p:guideLst>
        <p:guide orient="horz" pos="1584"/>
        <p:guide pos="4032"/>
        <p:guide orient="horz" pos="1296"/>
        <p:guide pos="528"/>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1" d="100"/>
          <a:sy n="81" d="100"/>
        </p:scale>
        <p:origin x="-382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994069" y="8829967"/>
            <a:ext cx="3224784" cy="464820"/>
          </a:xfrm>
          <a:prstGeom prst="rect">
            <a:avLst/>
          </a:prstGeom>
        </p:spPr>
        <p:txBody>
          <a:bodyPr vert="horz" lIns="93177" tIns="46589" rIns="93177" bIns="46589" rtlCol="0" anchor="b"/>
          <a:lstStyle>
            <a:lvl1pPr algn="l">
              <a:defRPr sz="1200"/>
            </a:lvl1pPr>
          </a:lstStyle>
          <a:p>
            <a:pPr algn="ctr"/>
            <a:r>
              <a:rPr lang="en-US" smtClean="0">
                <a:latin typeface="Palatino" pitchFamily="18" charset="0"/>
              </a:rPr>
              <a:t>© 2017 </a:t>
            </a:r>
            <a:r>
              <a:rPr lang="en-US" dirty="0" smtClean="0">
                <a:latin typeface="Palatino" pitchFamily="18" charset="0"/>
              </a:rPr>
              <a:t>Miller Johnson. All rights reserved.</a:t>
            </a:r>
            <a:endParaRPr lang="en-US" dirty="0">
              <a:latin typeface="Palatino" pitchFamily="18" charset="0"/>
            </a:endParaRPr>
          </a:p>
        </p:txBody>
      </p:sp>
      <p:sp>
        <p:nvSpPr>
          <p:cNvPr id="5" name="Slide Number Placeholder 4"/>
          <p:cNvSpPr>
            <a:spLocks noGrp="1"/>
          </p:cNvSpPr>
          <p:nvPr>
            <p:ph type="sldNum" sz="quarter" idx="3"/>
          </p:nvPr>
        </p:nvSpPr>
        <p:spPr>
          <a:xfrm>
            <a:off x="6465146" y="8829967"/>
            <a:ext cx="543631" cy="464820"/>
          </a:xfrm>
          <a:prstGeom prst="rect">
            <a:avLst/>
          </a:prstGeom>
        </p:spPr>
        <p:txBody>
          <a:bodyPr vert="horz" lIns="93177" tIns="46589" rIns="93177" bIns="46589" rtlCol="0" anchor="b"/>
          <a:lstStyle>
            <a:lvl1pPr algn="r">
              <a:defRPr sz="1200"/>
            </a:lvl1pPr>
          </a:lstStyle>
          <a:p>
            <a:fld id="{F7F5453E-D999-4C6F-9AAB-BD1A3BCCD52E}"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582" y="54229"/>
            <a:ext cx="1610716" cy="743712"/>
          </a:xfrm>
          <a:prstGeom prst="rect">
            <a:avLst/>
          </a:prstGeom>
        </p:spPr>
      </p:pic>
    </p:spTree>
    <p:extLst>
      <p:ext uri="{BB962C8B-B14F-4D97-AF65-F5344CB8AC3E}">
        <p14:creationId xmlns:p14="http://schemas.microsoft.com/office/powerpoint/2010/main" val="12851292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149F37-4E1C-4530-B0FD-3A6122827C24}" type="datetimeFigureOut">
              <a:rPr lang="en-US" smtClean="0"/>
              <a:t>11/30/2017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C0219D-679E-4CDC-947F-9447B61ABAFB}" type="slidenum">
              <a:rPr lang="en-US" smtClean="0"/>
              <a:t>‹#›</a:t>
            </a:fld>
            <a:endParaRPr lang="en-US"/>
          </a:p>
        </p:txBody>
      </p:sp>
    </p:spTree>
    <p:extLst>
      <p:ext uri="{BB962C8B-B14F-4D97-AF65-F5344CB8AC3E}">
        <p14:creationId xmlns:p14="http://schemas.microsoft.com/office/powerpoint/2010/main" val="40236047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76" y="1600200"/>
            <a:ext cx="7772400" cy="1524000"/>
          </a:xfrm>
        </p:spPr>
        <p:txBody>
          <a:bodyPr vert="horz" anchor="b">
            <a:noAutofit/>
            <a:scene3d>
              <a:camera prst="orthographicFront"/>
              <a:lightRig rig="soft" dir="t"/>
            </a:scene3d>
            <a:sp3d prstMaterial="softEdge">
              <a:bevelT w="25400" h="25400"/>
            </a:sp3d>
          </a:bodyPr>
          <a:lstStyle>
            <a:lvl1pPr algn="ctr">
              <a:buNone/>
              <a:defRPr sz="4800" b="1" cap="none" baseline="0">
                <a:solidFill>
                  <a:srgbClr val="F3C317"/>
                </a:solidFill>
                <a:effectLst>
                  <a:outerShdw blurRad="31750" dist="25400" dir="5400000" algn="tl" rotWithShape="0">
                    <a:srgbClr val="000000">
                      <a:alpha val="25000"/>
                    </a:srgbClr>
                  </a:outerShdw>
                </a:effectLst>
                <a:latin typeface="Palatino" pitchFamily="18" charset="0"/>
              </a:defRPr>
            </a:lvl1pPr>
            <a:extLst/>
          </a:lstStyle>
          <a:p>
            <a:r>
              <a:rPr kumimoji="0" lang="en-US" dirty="0" smtClean="0"/>
              <a:t>Title Of PowerPoint, </a:t>
            </a:r>
            <a:br>
              <a:rPr kumimoji="0" lang="en-US" dirty="0" smtClean="0"/>
            </a:br>
            <a:r>
              <a:rPr kumimoji="0" lang="en-US" dirty="0" smtClean="0"/>
              <a:t>No Need For Date</a:t>
            </a:r>
            <a:endParaRPr kumimoji="0" lang="en-US" dirty="0"/>
          </a:p>
        </p:txBody>
      </p:sp>
      <p:sp>
        <p:nvSpPr>
          <p:cNvPr id="3" name="Text Placeholder 2"/>
          <p:cNvSpPr>
            <a:spLocks noGrp="1"/>
          </p:cNvSpPr>
          <p:nvPr>
            <p:ph type="body" idx="1" hasCustomPrompt="1"/>
          </p:nvPr>
        </p:nvSpPr>
        <p:spPr>
          <a:xfrm>
            <a:off x="3922713" y="4495800"/>
            <a:ext cx="4572000" cy="1454888"/>
          </a:xfrm>
        </p:spPr>
        <p:txBody>
          <a:bodyPr lIns="91440" rIns="91440" anchor="t">
            <a:noAutofit/>
          </a:bodyPr>
          <a:lstStyle>
            <a:lvl1pPr marL="0" indent="0" algn="l">
              <a:buNone/>
              <a:defRPr sz="2300">
                <a:solidFill>
                  <a:schemeClr val="tx1"/>
                </a:solidFill>
                <a:latin typeface="Lucida Sans" panose="020B0602030504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Name of presenter(s)</a:t>
            </a:r>
          </a:p>
        </p:txBody>
      </p:sp>
      <p:sp>
        <p:nvSpPr>
          <p:cNvPr id="7" name="Chevron 6"/>
          <p:cNvSpPr/>
          <p:nvPr/>
        </p:nvSpPr>
        <p:spPr>
          <a:xfrm>
            <a:off x="3536836" y="4586374"/>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352800" y="458206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898" y="76200"/>
            <a:ext cx="2762450" cy="128016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Text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1"/>
            </a:lvl1pPr>
          </a:lstStyle>
          <a:p>
            <a:r>
              <a:rPr lang="en-US" dirty="0" smtClean="0"/>
              <a:t>41pt Title Uppercase First Letter Of Titles, 1 or 2 lines</a:t>
            </a:r>
            <a:endParaRPr lang="en-US" dirty="0"/>
          </a:p>
        </p:txBody>
      </p:sp>
      <p:sp>
        <p:nvSpPr>
          <p:cNvPr id="7" name="Slide Number Placeholder 6"/>
          <p:cNvSpPr>
            <a:spLocks noGrp="1"/>
          </p:cNvSpPr>
          <p:nvPr>
            <p:ph type="sldNum" sz="quarter" idx="12"/>
          </p:nvPr>
        </p:nvSpPr>
        <p:spPr/>
        <p:txBody>
          <a:bodyPr/>
          <a:lstStyle/>
          <a:p>
            <a:fld id="{248A85B4-7888-4AB8-A080-E4BCAD934335}" type="slidenum">
              <a:rPr lang="en-US" smtClean="0"/>
              <a:t>‹#›</a:t>
            </a:fld>
            <a:endParaRPr lang="en-US"/>
          </a:p>
        </p:txBody>
      </p:sp>
      <p:sp>
        <p:nvSpPr>
          <p:cNvPr id="9" name="Content Placeholder 8"/>
          <p:cNvSpPr>
            <a:spLocks noGrp="1"/>
          </p:cNvSpPr>
          <p:nvPr>
            <p:ph sz="quarter" idx="13" hasCustomPrompt="1"/>
          </p:nvPr>
        </p:nvSpPr>
        <p:spPr>
          <a:xfrm>
            <a:off x="457200" y="1673352"/>
            <a:ext cx="4962145" cy="1372683"/>
          </a:xfrm>
        </p:spPr>
        <p:txBody>
          <a:bodyPr>
            <a:spAutoFit/>
          </a:bodyPr>
          <a:lstStyle>
            <a:lvl1pPr>
              <a:defRPr sz="2800" baseline="0"/>
            </a:lvl1pPr>
            <a:lvl2pPr>
              <a:defRPr sz="2400" baseline="0"/>
            </a:lvl2pPr>
            <a:lvl3pPr>
              <a:defRPr sz="2200"/>
            </a:lvl3pPr>
          </a:lstStyle>
          <a:p>
            <a:pPr lvl="0"/>
            <a:r>
              <a:rPr lang="en-US" dirty="0" smtClean="0"/>
              <a:t>Bullet info here 28 </a:t>
            </a:r>
            <a:r>
              <a:rPr lang="en-US" dirty="0" err="1" smtClean="0"/>
              <a:t>pt</a:t>
            </a:r>
            <a:endParaRPr lang="en-US" dirty="0" smtClean="0"/>
          </a:p>
          <a:p>
            <a:pPr lvl="1"/>
            <a:r>
              <a:rPr lang="en-US" dirty="0" smtClean="0"/>
              <a:t>Second level 24 point</a:t>
            </a:r>
          </a:p>
          <a:p>
            <a:pPr lvl="2"/>
            <a:r>
              <a:rPr lang="en-US" dirty="0" smtClean="0"/>
              <a:t>Third level 22 point</a:t>
            </a:r>
          </a:p>
        </p:txBody>
      </p:sp>
      <p:sp>
        <p:nvSpPr>
          <p:cNvPr id="4" name="Picture Placeholder 3"/>
          <p:cNvSpPr>
            <a:spLocks noGrp="1"/>
          </p:cNvSpPr>
          <p:nvPr>
            <p:ph type="pic" sz="quarter" idx="15" hasCustomPrompt="1"/>
          </p:nvPr>
        </p:nvSpPr>
        <p:spPr>
          <a:xfrm>
            <a:off x="5486400" y="1673352"/>
            <a:ext cx="2971800" cy="3453253"/>
          </a:xfrm>
        </p:spPr>
        <p:txBody>
          <a:bodyPr/>
          <a:lstStyle>
            <a:lvl1pPr marL="0" indent="0">
              <a:buNone/>
              <a:defRPr i="1" baseline="0"/>
            </a:lvl1pPr>
          </a:lstStyle>
          <a:p>
            <a:r>
              <a:rPr lang="en-US" dirty="0" smtClean="0"/>
              <a:t>Click photo icon to place photo here.</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089625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1"/>
            </a:lvl1pPr>
          </a:lstStyle>
          <a:p>
            <a:r>
              <a:rPr lang="en-US" dirty="0" smtClean="0"/>
              <a:t>41pt Title Uppercase First Letter Of Titles, 1 or 2 lines</a:t>
            </a:r>
            <a:endParaRPr lang="en-US" dirty="0"/>
          </a:p>
        </p:txBody>
      </p:sp>
      <p:sp>
        <p:nvSpPr>
          <p:cNvPr id="3" name="Text Placeholder 2"/>
          <p:cNvSpPr>
            <a:spLocks noGrp="1"/>
          </p:cNvSpPr>
          <p:nvPr>
            <p:ph type="body" idx="1" hasCustomPrompt="1"/>
          </p:nvPr>
        </p:nvSpPr>
        <p:spPr>
          <a:xfrm>
            <a:off x="457200" y="1673352"/>
            <a:ext cx="4041648" cy="954107"/>
          </a:xfrm>
        </p:spPr>
        <p:txBody>
          <a:bodyPr anchor="ctr">
            <a:noAutofit/>
          </a:bodyPr>
          <a:lstStyle>
            <a:lvl1pPr marL="0" indent="0" algn="ctr">
              <a:buNone/>
              <a:defRPr sz="2800" b="1"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 over top of a text box 28 </a:t>
            </a:r>
            <a:r>
              <a:rPr lang="en-US" dirty="0" err="1" smtClean="0"/>
              <a:t>pt</a:t>
            </a:r>
            <a:endParaRPr lang="en-US" dirty="0" smtClean="0"/>
          </a:p>
        </p:txBody>
      </p:sp>
      <p:sp>
        <p:nvSpPr>
          <p:cNvPr id="4" name="Content Placeholder 3"/>
          <p:cNvSpPr>
            <a:spLocks noGrp="1"/>
          </p:cNvSpPr>
          <p:nvPr>
            <p:ph sz="half" idx="2" hasCustomPrompt="1"/>
          </p:nvPr>
        </p:nvSpPr>
        <p:spPr>
          <a:xfrm>
            <a:off x="457200" y="2667000"/>
            <a:ext cx="4040187" cy="1197764"/>
          </a:xfrm>
        </p:spPr>
        <p:txBody>
          <a:bodyPr>
            <a:spAutoFit/>
          </a:bodyPr>
          <a:lstStyle>
            <a:lvl1pPr>
              <a:defRPr sz="2400"/>
            </a:lvl1pPr>
            <a:lvl2pPr>
              <a:defRPr sz="2200"/>
            </a:lvl2pPr>
            <a:lvl3pPr>
              <a:defRPr sz="2000"/>
            </a:lvl3pPr>
            <a:lvl4pPr>
              <a:defRPr sz="1400"/>
            </a:lvl4pPr>
            <a:lvl5pPr>
              <a:defRPr sz="1400"/>
            </a:lvl5pPr>
            <a:lvl6pPr>
              <a:defRPr sz="1600"/>
            </a:lvl6pPr>
            <a:lvl7pPr>
              <a:defRPr sz="1600"/>
            </a:lvl7pPr>
            <a:lvl8pPr>
              <a:defRPr sz="1600"/>
            </a:lvl8pPr>
            <a:lvl9pPr>
              <a:defRPr sz="1600"/>
            </a:lvl9pPr>
          </a:lstStyle>
          <a:p>
            <a:pPr lvl="0"/>
            <a:r>
              <a:rPr lang="en-US" dirty="0" smtClean="0"/>
              <a:t>24 point</a:t>
            </a:r>
          </a:p>
          <a:p>
            <a:pPr lvl="1"/>
            <a:r>
              <a:rPr lang="en-US" dirty="0" smtClean="0"/>
              <a:t>Second level 22 </a:t>
            </a:r>
            <a:r>
              <a:rPr lang="en-US" dirty="0" err="1" smtClean="0"/>
              <a:t>pt</a:t>
            </a:r>
            <a:endParaRPr lang="en-US" dirty="0" smtClean="0"/>
          </a:p>
          <a:p>
            <a:pPr lvl="2"/>
            <a:r>
              <a:rPr lang="en-US" dirty="0" smtClean="0"/>
              <a:t>Third level 20 </a:t>
            </a:r>
            <a:r>
              <a:rPr lang="en-US" dirty="0" err="1" smtClean="0"/>
              <a:t>pt</a:t>
            </a:r>
            <a:endParaRPr lang="en-US" dirty="0" smtClean="0"/>
          </a:p>
        </p:txBody>
      </p:sp>
      <p:sp>
        <p:nvSpPr>
          <p:cNvPr id="5" name="Text Placeholder 4"/>
          <p:cNvSpPr>
            <a:spLocks noGrp="1"/>
          </p:cNvSpPr>
          <p:nvPr>
            <p:ph type="body" sz="quarter" idx="3" hasCustomPrompt="1"/>
          </p:nvPr>
        </p:nvSpPr>
        <p:spPr>
          <a:xfrm>
            <a:off x="4648200" y="1673352"/>
            <a:ext cx="4038600" cy="954107"/>
          </a:xfrm>
        </p:spPr>
        <p:txBody>
          <a:bodyPr anchor="ctr">
            <a:noAutofit/>
          </a:bodyPr>
          <a:lstStyle>
            <a:lvl1pPr marL="0" indent="0" algn="ctr">
              <a:buNone/>
              <a:defRPr sz="28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 over top of a text box 28 </a:t>
            </a:r>
            <a:r>
              <a:rPr lang="en-US" dirty="0" err="1" smtClean="0"/>
              <a:t>pt</a:t>
            </a:r>
            <a:endParaRPr lang="en-US" dirty="0" smtClean="0"/>
          </a:p>
        </p:txBody>
      </p:sp>
      <p:sp>
        <p:nvSpPr>
          <p:cNvPr id="6" name="Content Placeholder 5"/>
          <p:cNvSpPr>
            <a:spLocks noGrp="1"/>
          </p:cNvSpPr>
          <p:nvPr>
            <p:ph sz="quarter" idx="4" hasCustomPrompt="1"/>
          </p:nvPr>
        </p:nvSpPr>
        <p:spPr>
          <a:xfrm>
            <a:off x="4645024" y="2667000"/>
            <a:ext cx="4041775" cy="1197764"/>
          </a:xfrm>
        </p:spPr>
        <p:txBody>
          <a:bodyPr>
            <a:spAutoFit/>
          </a:bodyPr>
          <a:lstStyle>
            <a:lvl1pPr>
              <a:defRPr sz="2400"/>
            </a:lvl1pPr>
            <a:lvl2pPr>
              <a:defRPr sz="2200"/>
            </a:lvl2pPr>
            <a:lvl3pPr>
              <a:defRPr sz="2000"/>
            </a:lvl3pPr>
            <a:lvl4pPr>
              <a:defRPr sz="1400"/>
            </a:lvl4pPr>
            <a:lvl5pPr>
              <a:defRPr sz="1400"/>
            </a:lvl5pPr>
            <a:lvl6pPr>
              <a:defRPr sz="1600"/>
            </a:lvl6pPr>
            <a:lvl7pPr>
              <a:defRPr sz="1600"/>
            </a:lvl7pPr>
            <a:lvl8pPr>
              <a:defRPr sz="1600"/>
            </a:lvl8pPr>
            <a:lvl9pPr>
              <a:defRPr sz="1600"/>
            </a:lvl9pPr>
          </a:lstStyle>
          <a:p>
            <a:pPr lvl="0"/>
            <a:r>
              <a:rPr lang="en-US" dirty="0" smtClean="0"/>
              <a:t>24 point</a:t>
            </a:r>
          </a:p>
          <a:p>
            <a:pPr lvl="1"/>
            <a:r>
              <a:rPr lang="en-US" dirty="0" smtClean="0"/>
              <a:t>Second level 22 </a:t>
            </a:r>
            <a:r>
              <a:rPr lang="en-US" dirty="0" err="1" smtClean="0"/>
              <a:t>pt</a:t>
            </a:r>
            <a:endParaRPr lang="en-US" dirty="0" smtClean="0"/>
          </a:p>
          <a:p>
            <a:pPr lvl="2"/>
            <a:r>
              <a:rPr lang="en-US" dirty="0" smtClean="0"/>
              <a:t>Third level 20 </a:t>
            </a:r>
            <a:r>
              <a:rPr lang="en-US" dirty="0" err="1" smtClean="0"/>
              <a:t>pt</a:t>
            </a:r>
            <a:endParaRPr lang="en-US" dirty="0" smtClean="0"/>
          </a:p>
        </p:txBody>
      </p:sp>
      <p:sp>
        <p:nvSpPr>
          <p:cNvPr id="9" name="Slide Number Placeholder 8"/>
          <p:cNvSpPr>
            <a:spLocks noGrp="1"/>
          </p:cNvSpPr>
          <p:nvPr>
            <p:ph type="sldNum" sz="quarter" idx="12"/>
          </p:nvPr>
        </p:nvSpPr>
        <p:spPr/>
        <p:txBody>
          <a:bodyPr/>
          <a:lstStyle/>
          <a:p>
            <a:fld id="{248A85B4-7888-4AB8-A080-E4BCAD934335}" type="slidenum">
              <a:rPr lang="en-US" smtClean="0"/>
              <a:t>‹#›</a:t>
            </a:fld>
            <a:endParaRPr lang="en-US"/>
          </a:p>
        </p:txBody>
      </p:sp>
    </p:spTree>
    <p:extLst>
      <p:ext uri="{BB962C8B-B14F-4D97-AF65-F5344CB8AC3E}">
        <p14:creationId xmlns:p14="http://schemas.microsoft.com/office/powerpoint/2010/main" val="19512083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mparison - No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1"/>
            </a:lvl1pPr>
          </a:lstStyle>
          <a:p>
            <a:r>
              <a:rPr lang="en-US" dirty="0" smtClean="0"/>
              <a:t>41pt Title Uppercase First Letter Of Titles, 1 or 2 lines</a:t>
            </a:r>
            <a:endParaRPr lang="en-US" dirty="0"/>
          </a:p>
        </p:txBody>
      </p:sp>
      <p:sp>
        <p:nvSpPr>
          <p:cNvPr id="7" name="Slide Number Placeholder 6"/>
          <p:cNvSpPr>
            <a:spLocks noGrp="1"/>
          </p:cNvSpPr>
          <p:nvPr>
            <p:ph type="sldNum" sz="quarter" idx="12"/>
          </p:nvPr>
        </p:nvSpPr>
        <p:spPr/>
        <p:txBody>
          <a:bodyPr/>
          <a:lstStyle/>
          <a:p>
            <a:fld id="{248A85B4-7888-4AB8-A080-E4BCAD934335}" type="slidenum">
              <a:rPr lang="en-US" smtClean="0"/>
              <a:t>‹#›</a:t>
            </a:fld>
            <a:endParaRPr lang="en-US"/>
          </a:p>
        </p:txBody>
      </p:sp>
      <p:sp>
        <p:nvSpPr>
          <p:cNvPr id="9" name="Content Placeholder 8"/>
          <p:cNvSpPr>
            <a:spLocks noGrp="1"/>
          </p:cNvSpPr>
          <p:nvPr>
            <p:ph sz="quarter" idx="13" hasCustomPrompt="1"/>
          </p:nvPr>
        </p:nvSpPr>
        <p:spPr>
          <a:xfrm>
            <a:off x="457200" y="1673352"/>
            <a:ext cx="4041647" cy="1320874"/>
          </a:xfrm>
        </p:spPr>
        <p:txBody>
          <a:bodyPr>
            <a:spAutoFit/>
          </a:bodyPr>
          <a:lstStyle>
            <a:lvl1pPr>
              <a:defRPr sz="2800"/>
            </a:lvl1pPr>
            <a:lvl2pPr>
              <a:defRPr sz="2400"/>
            </a:lvl2pPr>
            <a:lvl3pPr>
              <a:defRPr sz="2200"/>
            </a:lvl3pPr>
          </a:lstStyle>
          <a:p>
            <a:pPr lvl="0"/>
            <a:r>
              <a:rPr lang="en-US" dirty="0" smtClean="0"/>
              <a:t>First bullet 28 </a:t>
            </a:r>
            <a:r>
              <a:rPr lang="en-US" dirty="0" err="1" smtClean="0"/>
              <a:t>pt</a:t>
            </a:r>
            <a:endParaRPr lang="en-US" dirty="0" smtClean="0"/>
          </a:p>
          <a:p>
            <a:pPr lvl="1"/>
            <a:r>
              <a:rPr lang="en-US" dirty="0" smtClean="0"/>
              <a:t>Second level 24 </a:t>
            </a:r>
            <a:r>
              <a:rPr lang="en-US" dirty="0" err="1" smtClean="0"/>
              <a:t>pt</a:t>
            </a:r>
            <a:endParaRPr lang="en-US" dirty="0" smtClean="0"/>
          </a:p>
          <a:p>
            <a:pPr lvl="2"/>
            <a:r>
              <a:rPr lang="en-US" dirty="0" smtClean="0"/>
              <a:t>Third level 22 </a:t>
            </a:r>
            <a:r>
              <a:rPr lang="en-US" dirty="0" err="1" smtClean="0"/>
              <a:t>pt</a:t>
            </a:r>
            <a:endParaRPr lang="en-US" dirty="0" smtClean="0"/>
          </a:p>
        </p:txBody>
      </p:sp>
      <p:sp>
        <p:nvSpPr>
          <p:cNvPr id="11" name="Content Placeholder 10"/>
          <p:cNvSpPr>
            <a:spLocks noGrp="1"/>
          </p:cNvSpPr>
          <p:nvPr>
            <p:ph sz="quarter" idx="14" hasCustomPrompt="1"/>
          </p:nvPr>
        </p:nvSpPr>
        <p:spPr>
          <a:xfrm>
            <a:off x="4645152" y="1673352"/>
            <a:ext cx="4041648" cy="1320874"/>
          </a:xfrm>
        </p:spPr>
        <p:txBody>
          <a:bodyPr>
            <a:spAutoFit/>
          </a:bodyPr>
          <a:lstStyle>
            <a:lvl1pPr>
              <a:defRPr sz="2800"/>
            </a:lvl1pPr>
            <a:lvl2pPr>
              <a:defRPr sz="2400"/>
            </a:lvl2pPr>
            <a:lvl3pPr>
              <a:defRPr sz="2200"/>
            </a:lvl3pPr>
          </a:lstStyle>
          <a:p>
            <a:pPr lvl="0"/>
            <a:r>
              <a:rPr lang="en-US" dirty="0" smtClean="0"/>
              <a:t>First bullet 28 </a:t>
            </a:r>
            <a:r>
              <a:rPr lang="en-US" dirty="0" err="1" smtClean="0"/>
              <a:t>pt</a:t>
            </a:r>
            <a:endParaRPr lang="en-US" dirty="0" smtClean="0"/>
          </a:p>
          <a:p>
            <a:pPr lvl="1"/>
            <a:r>
              <a:rPr lang="en-US" dirty="0" smtClean="0"/>
              <a:t>Second level 24 </a:t>
            </a:r>
            <a:r>
              <a:rPr lang="en-US" dirty="0" err="1" smtClean="0"/>
              <a:t>pt</a:t>
            </a:r>
            <a:endParaRPr lang="en-US" dirty="0" smtClean="0"/>
          </a:p>
          <a:p>
            <a:pPr lvl="2"/>
            <a:r>
              <a:rPr lang="en-US" dirty="0" smtClean="0"/>
              <a:t>Third level 22 </a:t>
            </a:r>
            <a:r>
              <a:rPr lang="en-US" dirty="0" err="1" smtClean="0"/>
              <a:t>pt</a:t>
            </a:r>
            <a:endParaRPr lang="en-US" dirty="0" smtClean="0"/>
          </a:p>
        </p:txBody>
      </p:sp>
    </p:spTree>
    <p:extLst>
      <p:ext uri="{BB962C8B-B14F-4D97-AF65-F5344CB8AC3E}">
        <p14:creationId xmlns:p14="http://schemas.microsoft.com/office/powerpoint/2010/main" val="1591344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Attorney End Credit">
    <p:bg>
      <p:bgPr>
        <a:solidFill>
          <a:srgbClr val="69676D"/>
        </a:solidFill>
        <a:effectLst/>
      </p:bgPr>
    </p:bg>
    <p:spTree>
      <p:nvGrpSpPr>
        <p:cNvPr id="1" name=""/>
        <p:cNvGrpSpPr/>
        <p:nvPr/>
      </p:nvGrpSpPr>
      <p:grpSpPr>
        <a:xfrm>
          <a:off x="0" y="0"/>
          <a:ext cx="0" cy="0"/>
          <a:chOff x="0" y="0"/>
          <a:chExt cx="0" cy="0"/>
        </a:xfrm>
      </p:grpSpPr>
      <p:sp>
        <p:nvSpPr>
          <p:cNvPr id="17" name="Rectangle 16"/>
          <p:cNvSpPr/>
          <p:nvPr userDrawn="1"/>
        </p:nvSpPr>
        <p:spPr>
          <a:xfrm>
            <a:off x="685800" y="1285665"/>
            <a:ext cx="2148840" cy="2377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algn="ctr"/>
            <a:endParaRPr lang="en-US" sz="500" dirty="0" smtClean="0"/>
          </a:p>
          <a:p>
            <a:pPr algn="ctr"/>
            <a:r>
              <a:rPr lang="en-US" sz="1700" dirty="0" smtClean="0"/>
              <a:t>Click icon and</a:t>
            </a:r>
            <a:br>
              <a:rPr lang="en-US" sz="1700" dirty="0" smtClean="0"/>
            </a:br>
            <a:r>
              <a:rPr lang="en-US" sz="1700" dirty="0" smtClean="0"/>
              <a:t>pick</a:t>
            </a:r>
            <a:r>
              <a:rPr lang="en-US" sz="1700" baseline="0" dirty="0" smtClean="0"/>
              <a:t> photo in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smtClean="0"/>
          </a:p>
          <a:p>
            <a:pPr algn="ctr"/>
            <a:endParaRPr lang="en-US" sz="1700" baseline="0" dirty="0" smtClean="0"/>
          </a:p>
          <a:p>
            <a:pPr algn="ctr"/>
            <a:r>
              <a:rPr lang="en-US" sz="1700" baseline="0" dirty="0" smtClean="0"/>
              <a:t>S:\Marketing Materials\2017 </a:t>
            </a:r>
            <a:r>
              <a:rPr lang="en-US" sz="1700" kern="1200" dirty="0" smtClean="0">
                <a:solidFill>
                  <a:schemeClr val="lt1"/>
                </a:solidFill>
                <a:effectLst/>
                <a:latin typeface="+mn-lt"/>
                <a:ea typeface="+mn-ea"/>
                <a:cs typeface="+mn-cs"/>
              </a:rPr>
              <a:t>Attorney Photos for PowerPoint</a:t>
            </a:r>
            <a:endParaRPr lang="en-US" sz="1600" dirty="0"/>
          </a:p>
        </p:txBody>
      </p:sp>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F46AFAF-E370-4E1B-A31A-03CCCD5D7EFA}" type="slidenum">
              <a:rPr lang="en-US" smtClean="0"/>
              <a:t>‹#›</a:t>
            </a:fld>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4805" y="48888"/>
            <a:ext cx="2367815" cy="1097280"/>
          </a:xfrm>
          <a:prstGeom prst="rect">
            <a:avLst/>
          </a:prstGeom>
        </p:spPr>
      </p:pic>
      <p:sp>
        <p:nvSpPr>
          <p:cNvPr id="14" name="TextBox 13"/>
          <p:cNvSpPr txBox="1"/>
          <p:nvPr userDrawn="1"/>
        </p:nvSpPr>
        <p:spPr>
          <a:xfrm>
            <a:off x="1081194" y="6031588"/>
            <a:ext cx="2403222" cy="738664"/>
          </a:xfrm>
          <a:prstGeom prst="rect">
            <a:avLst/>
          </a:prstGeom>
          <a:noFill/>
        </p:spPr>
        <p:txBody>
          <a:bodyPr wrap="none" rtlCol="0">
            <a:spAutoFit/>
          </a:bodyPr>
          <a:lstStyle/>
          <a:p>
            <a:r>
              <a:rPr lang="en-US" sz="1400" dirty="0" smtClean="0">
                <a:solidFill>
                  <a:schemeClr val="tx1"/>
                </a:solidFill>
                <a:latin typeface="Lucida Sans" panose="020B0602030504020204" pitchFamily="34" charset="0"/>
              </a:rPr>
              <a:t>45 Ottawa Ave SW</a:t>
            </a:r>
          </a:p>
          <a:p>
            <a:r>
              <a:rPr lang="en-US" sz="1400" dirty="0" smtClean="0">
                <a:solidFill>
                  <a:schemeClr val="tx1"/>
                </a:solidFill>
                <a:latin typeface="Lucida Sans" panose="020B0602030504020204" pitchFamily="34" charset="0"/>
              </a:rPr>
              <a:t>Suite 1100</a:t>
            </a:r>
          </a:p>
          <a:p>
            <a:r>
              <a:rPr lang="en-US" sz="1400" dirty="0" smtClean="0">
                <a:solidFill>
                  <a:schemeClr val="tx1"/>
                </a:solidFill>
                <a:latin typeface="Lucida Sans" panose="020B0602030504020204" pitchFamily="34" charset="0"/>
              </a:rPr>
              <a:t>Grand Rapids, MI   49503</a:t>
            </a:r>
            <a:endParaRPr lang="en-US" sz="1400" dirty="0">
              <a:solidFill>
                <a:schemeClr val="tx1"/>
              </a:solidFill>
              <a:latin typeface="Lucida Sans" panose="020B0602030504020204" pitchFamily="34" charset="0"/>
            </a:endParaRPr>
          </a:p>
        </p:txBody>
      </p:sp>
      <p:sp>
        <p:nvSpPr>
          <p:cNvPr id="15" name="TextBox 14"/>
          <p:cNvSpPr txBox="1"/>
          <p:nvPr userDrawn="1"/>
        </p:nvSpPr>
        <p:spPr>
          <a:xfrm>
            <a:off x="5742708" y="6024664"/>
            <a:ext cx="2198038" cy="738664"/>
          </a:xfrm>
          <a:prstGeom prst="rect">
            <a:avLst/>
          </a:prstGeom>
          <a:noFill/>
        </p:spPr>
        <p:txBody>
          <a:bodyPr wrap="none" rtlCol="0">
            <a:spAutoFit/>
          </a:bodyPr>
          <a:lstStyle/>
          <a:p>
            <a:r>
              <a:rPr lang="en-US" sz="1400" dirty="0" smtClean="0">
                <a:solidFill>
                  <a:schemeClr val="tx1"/>
                </a:solidFill>
                <a:latin typeface="Lucida Sans" panose="020B0602030504020204" pitchFamily="34" charset="0"/>
              </a:rPr>
              <a:t>100 W Michigan Ave</a:t>
            </a:r>
          </a:p>
          <a:p>
            <a:r>
              <a:rPr lang="en-US" sz="1400" dirty="0" smtClean="0">
                <a:solidFill>
                  <a:schemeClr val="tx1"/>
                </a:solidFill>
                <a:latin typeface="Lucida Sans" panose="020B0602030504020204" pitchFamily="34" charset="0"/>
              </a:rPr>
              <a:t>Suite 200</a:t>
            </a:r>
          </a:p>
          <a:p>
            <a:r>
              <a:rPr lang="en-US" sz="1400" dirty="0" smtClean="0">
                <a:solidFill>
                  <a:schemeClr val="tx1"/>
                </a:solidFill>
                <a:latin typeface="Lucida Sans" panose="020B0602030504020204" pitchFamily="34" charset="0"/>
              </a:rPr>
              <a:t>Kalamazoo, MI   49007</a:t>
            </a:r>
            <a:endParaRPr lang="en-US" sz="1400" dirty="0">
              <a:solidFill>
                <a:schemeClr val="tx1"/>
              </a:solidFill>
              <a:latin typeface="Lucida Sans" panose="020B0602030504020204" pitchFamily="34" charset="0"/>
            </a:endParaRPr>
          </a:p>
        </p:txBody>
      </p:sp>
      <p:sp>
        <p:nvSpPr>
          <p:cNvPr id="16" name="TextBox 15"/>
          <p:cNvSpPr txBox="1"/>
          <p:nvPr userDrawn="1"/>
        </p:nvSpPr>
        <p:spPr>
          <a:xfrm>
            <a:off x="3539704" y="5510968"/>
            <a:ext cx="2042547" cy="338554"/>
          </a:xfrm>
          <a:prstGeom prst="rect">
            <a:avLst/>
          </a:prstGeom>
          <a:noFill/>
        </p:spPr>
        <p:txBody>
          <a:bodyPr wrap="none" rtlCol="0">
            <a:spAutoFit/>
          </a:bodyPr>
          <a:lstStyle/>
          <a:p>
            <a:r>
              <a:rPr lang="en-US" sz="1600" dirty="0" smtClean="0">
                <a:solidFill>
                  <a:schemeClr val="tx1"/>
                </a:solidFill>
                <a:latin typeface="Lucida Sans" panose="020B0602030504020204" pitchFamily="34" charset="0"/>
              </a:rPr>
              <a:t>millerjohnson.com</a:t>
            </a:r>
            <a:endParaRPr lang="en-US" sz="1600" dirty="0">
              <a:solidFill>
                <a:schemeClr val="tx1"/>
              </a:solidFill>
              <a:latin typeface="Lucida Sans" panose="020B0602030504020204" pitchFamily="34" charset="0"/>
            </a:endParaRPr>
          </a:p>
        </p:txBody>
      </p:sp>
      <p:sp>
        <p:nvSpPr>
          <p:cNvPr id="5" name="Picture Placeholder 4"/>
          <p:cNvSpPr>
            <a:spLocks noGrp="1"/>
          </p:cNvSpPr>
          <p:nvPr>
            <p:ph type="pic" sz="quarter" idx="27" hasCustomPrompt="1"/>
          </p:nvPr>
        </p:nvSpPr>
        <p:spPr>
          <a:xfrm>
            <a:off x="740664" y="1335024"/>
            <a:ext cx="2057400" cy="2286000"/>
          </a:xfrm>
        </p:spPr>
        <p:txBody>
          <a:bodyPr/>
          <a:lstStyle>
            <a:lvl1pPr marL="109728" indent="0">
              <a:buNone/>
              <a:defRPr lang="en-US" sz="1500" kern="1200" smtClean="0">
                <a:solidFill>
                  <a:schemeClr val="lt1"/>
                </a:solidFill>
                <a:effectLst/>
              </a:defRPr>
            </a:lvl1pPr>
          </a:lstStyle>
          <a:p>
            <a:pPr algn="ctr"/>
            <a:r>
              <a:rPr lang="en-US" sz="1700" dirty="0" err="1" smtClean="0"/>
              <a:t>Atty</a:t>
            </a:r>
            <a:r>
              <a:rPr lang="en-US" sz="1700" dirty="0" smtClean="0"/>
              <a:t> Pic</a:t>
            </a:r>
            <a:endParaRPr lang="en-US" dirty="0"/>
          </a:p>
        </p:txBody>
      </p:sp>
      <p:sp>
        <p:nvSpPr>
          <p:cNvPr id="13" name="Text Placeholder 12"/>
          <p:cNvSpPr>
            <a:spLocks noGrp="1"/>
          </p:cNvSpPr>
          <p:nvPr>
            <p:ph type="body" sz="quarter" idx="28" hasCustomPrompt="1"/>
          </p:nvPr>
        </p:nvSpPr>
        <p:spPr>
          <a:xfrm>
            <a:off x="3048000" y="1590675"/>
            <a:ext cx="5867400" cy="695325"/>
          </a:xfrm>
        </p:spPr>
        <p:txBody>
          <a:bodyPr>
            <a:noAutofit/>
          </a:bodyPr>
          <a:lstStyle>
            <a:lvl1pPr marL="109728" indent="0">
              <a:buFontTx/>
              <a:buNone/>
              <a:defRPr sz="3600" baseline="0">
                <a:solidFill>
                  <a:srgbClr val="F3C317"/>
                </a:solidFill>
              </a:defRPr>
            </a:lvl1pPr>
          </a:lstStyle>
          <a:p>
            <a:pPr lvl="0"/>
            <a:r>
              <a:rPr lang="en-US" dirty="0" smtClean="0"/>
              <a:t>Name</a:t>
            </a:r>
          </a:p>
        </p:txBody>
      </p:sp>
      <p:sp>
        <p:nvSpPr>
          <p:cNvPr id="29" name="Text Placeholder 28"/>
          <p:cNvSpPr>
            <a:spLocks noGrp="1"/>
          </p:cNvSpPr>
          <p:nvPr>
            <p:ph type="body" sz="quarter" idx="29" hasCustomPrompt="1"/>
          </p:nvPr>
        </p:nvSpPr>
        <p:spPr>
          <a:xfrm>
            <a:off x="3048000" y="2362200"/>
            <a:ext cx="5867400" cy="457200"/>
          </a:xfrm>
        </p:spPr>
        <p:txBody>
          <a:bodyPr>
            <a:noAutofit/>
          </a:bodyPr>
          <a:lstStyle>
            <a:lvl1pPr marL="109728" indent="0">
              <a:buNone/>
              <a:defRPr baseline="0"/>
            </a:lvl1pPr>
          </a:lstStyle>
          <a:p>
            <a:pPr lvl="0"/>
            <a:r>
              <a:rPr lang="en-US" dirty="0" err="1" smtClean="0"/>
              <a:t>xxx.xxx.xxxx</a:t>
            </a:r>
            <a:endParaRPr lang="en-US" dirty="0"/>
          </a:p>
        </p:txBody>
      </p:sp>
      <p:sp>
        <p:nvSpPr>
          <p:cNvPr id="31" name="Text Placeholder 30"/>
          <p:cNvSpPr>
            <a:spLocks noGrp="1"/>
          </p:cNvSpPr>
          <p:nvPr>
            <p:ph type="body" sz="quarter" idx="30" hasCustomPrompt="1"/>
          </p:nvPr>
        </p:nvSpPr>
        <p:spPr>
          <a:xfrm>
            <a:off x="3048000" y="2895600"/>
            <a:ext cx="5867400" cy="685800"/>
          </a:xfrm>
        </p:spPr>
        <p:txBody>
          <a:bodyPr>
            <a:noAutofit/>
          </a:bodyPr>
          <a:lstStyle>
            <a:lvl1pPr marL="109728" indent="0">
              <a:buNone/>
              <a:defRPr/>
            </a:lvl1pPr>
          </a:lstStyle>
          <a:p>
            <a:pPr lvl="0"/>
            <a:r>
              <a:rPr lang="en-US" dirty="0" smtClean="0"/>
              <a:t>xx@millerjohnson.com</a:t>
            </a:r>
            <a:endParaRPr lang="en-US" dirty="0"/>
          </a:p>
        </p:txBody>
      </p:sp>
    </p:spTree>
    <p:extLst>
      <p:ext uri="{BB962C8B-B14F-4D97-AF65-F5344CB8AC3E}">
        <p14:creationId xmlns:p14="http://schemas.microsoft.com/office/powerpoint/2010/main" val="2354207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Attorney End Credit">
    <p:bg>
      <p:bgPr>
        <a:solidFill>
          <a:srgbClr val="69676D"/>
        </a:solidFill>
        <a:effectLst/>
      </p:bgPr>
    </p:bg>
    <p:spTree>
      <p:nvGrpSpPr>
        <p:cNvPr id="1" name=""/>
        <p:cNvGrpSpPr/>
        <p:nvPr/>
      </p:nvGrpSpPr>
      <p:grpSpPr>
        <a:xfrm>
          <a:off x="0" y="0"/>
          <a:ext cx="0" cy="0"/>
          <a:chOff x="0" y="0"/>
          <a:chExt cx="0" cy="0"/>
        </a:xfrm>
      </p:grpSpPr>
      <p:sp>
        <p:nvSpPr>
          <p:cNvPr id="19" name="Rectangle 18"/>
          <p:cNvSpPr/>
          <p:nvPr userDrawn="1"/>
        </p:nvSpPr>
        <p:spPr>
          <a:xfrm>
            <a:off x="1664852" y="1328652"/>
            <a:ext cx="2148840" cy="2377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algn="ctr"/>
            <a:endParaRPr lang="en-US" sz="500" dirty="0" smtClean="0"/>
          </a:p>
          <a:p>
            <a:pPr algn="ctr"/>
            <a:r>
              <a:rPr lang="en-US" sz="1700" dirty="0" smtClean="0"/>
              <a:t>Click icon and</a:t>
            </a:r>
            <a:br>
              <a:rPr lang="en-US" sz="1700" dirty="0" smtClean="0"/>
            </a:br>
            <a:r>
              <a:rPr lang="en-US" sz="1700" dirty="0" smtClean="0"/>
              <a:t>pick</a:t>
            </a:r>
            <a:r>
              <a:rPr lang="en-US" sz="1700" baseline="0" dirty="0" smtClean="0"/>
              <a:t> photo in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smtClean="0"/>
          </a:p>
          <a:p>
            <a:pPr algn="ctr"/>
            <a:endParaRPr lang="en-US" sz="1700" baseline="0" dirty="0" smtClean="0"/>
          </a:p>
          <a:p>
            <a:pPr algn="ctr"/>
            <a:r>
              <a:rPr lang="en-US" sz="1700" baseline="0" dirty="0" smtClean="0"/>
              <a:t>S:\Marketing Materials\2017 </a:t>
            </a:r>
            <a:r>
              <a:rPr lang="en-US" sz="1700" kern="1200" dirty="0" smtClean="0">
                <a:solidFill>
                  <a:schemeClr val="lt1"/>
                </a:solidFill>
                <a:effectLst/>
                <a:latin typeface="+mn-lt"/>
                <a:ea typeface="+mn-ea"/>
                <a:cs typeface="+mn-cs"/>
              </a:rPr>
              <a:t>Attorney Photos for PowerPoint</a:t>
            </a:r>
            <a:endParaRPr lang="en-US" sz="1600" dirty="0"/>
          </a:p>
        </p:txBody>
      </p:sp>
      <p:sp>
        <p:nvSpPr>
          <p:cNvPr id="21" name="Picture Placeholder 4"/>
          <p:cNvSpPr>
            <a:spLocks noGrp="1"/>
          </p:cNvSpPr>
          <p:nvPr>
            <p:ph type="pic" sz="quarter" idx="27" hasCustomPrompt="1"/>
          </p:nvPr>
        </p:nvSpPr>
        <p:spPr>
          <a:xfrm>
            <a:off x="1719072" y="1389888"/>
            <a:ext cx="2057400" cy="2286000"/>
          </a:xfrm>
        </p:spPr>
        <p:txBody>
          <a:bodyPr/>
          <a:lstStyle>
            <a:lvl1pPr marL="109728" indent="0" algn="ctr">
              <a:buNone/>
              <a:defRPr lang="en-US" sz="1800" kern="1200" smtClean="0">
                <a:solidFill>
                  <a:schemeClr val="lt1"/>
                </a:solidFill>
                <a:effectLst/>
                <a:latin typeface="+mn-lt"/>
              </a:defRPr>
            </a:lvl1pPr>
          </a:lstStyle>
          <a:p>
            <a:r>
              <a:rPr lang="en-US" dirty="0" err="1" smtClean="0"/>
              <a:t>Atty</a:t>
            </a:r>
            <a:r>
              <a:rPr lang="en-US" dirty="0" smtClean="0"/>
              <a:t> pic</a:t>
            </a:r>
            <a:endParaRPr lang="en-US" dirty="0"/>
          </a:p>
        </p:txBody>
      </p:sp>
      <p:sp>
        <p:nvSpPr>
          <p:cNvPr id="20" name="Rectangle 19"/>
          <p:cNvSpPr/>
          <p:nvPr userDrawn="1"/>
        </p:nvSpPr>
        <p:spPr>
          <a:xfrm>
            <a:off x="5370944" y="1347343"/>
            <a:ext cx="2148840" cy="2377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dirty="0" smtClean="0"/>
          </a:p>
          <a:p>
            <a:pPr algn="ctr"/>
            <a:r>
              <a:rPr lang="en-US" sz="1700" dirty="0" smtClean="0"/>
              <a:t>Click icon and</a:t>
            </a:r>
            <a:br>
              <a:rPr lang="en-US" sz="1700" dirty="0" smtClean="0"/>
            </a:br>
            <a:r>
              <a:rPr lang="en-US" sz="1700" dirty="0" smtClean="0"/>
              <a:t>pick</a:t>
            </a:r>
            <a:r>
              <a:rPr lang="en-US" sz="1700" baseline="0" dirty="0" smtClean="0"/>
              <a:t> photo in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smtClean="0"/>
          </a:p>
          <a:p>
            <a:pPr algn="ctr"/>
            <a:endParaRPr lang="en-US" sz="1700" baseline="0" dirty="0" smtClean="0"/>
          </a:p>
          <a:p>
            <a:pPr algn="ctr"/>
            <a:r>
              <a:rPr lang="en-US" sz="1700" baseline="0" dirty="0" smtClean="0"/>
              <a:t>S:\Marketing Materials\2017 </a:t>
            </a:r>
            <a:r>
              <a:rPr lang="en-US" sz="1700" kern="1200" dirty="0" smtClean="0">
                <a:solidFill>
                  <a:schemeClr val="lt1"/>
                </a:solidFill>
                <a:effectLst/>
                <a:latin typeface="+mn-lt"/>
                <a:ea typeface="+mn-ea"/>
                <a:cs typeface="+mn-cs"/>
              </a:rPr>
              <a:t>Attorney Photos for PowerPoint</a:t>
            </a:r>
            <a:endParaRPr lang="en-US" sz="1600" dirty="0"/>
          </a:p>
        </p:txBody>
      </p:sp>
      <p:sp>
        <p:nvSpPr>
          <p:cNvPr id="22" name="Picture Placeholder 4"/>
          <p:cNvSpPr>
            <a:spLocks noGrp="1"/>
          </p:cNvSpPr>
          <p:nvPr>
            <p:ph type="pic" sz="quarter" idx="28" hasCustomPrompt="1"/>
          </p:nvPr>
        </p:nvSpPr>
        <p:spPr>
          <a:xfrm>
            <a:off x="5431536" y="1389888"/>
            <a:ext cx="2057400" cy="2286000"/>
          </a:xfrm>
        </p:spPr>
        <p:txBody>
          <a:bodyPr>
            <a:normAutofit/>
          </a:bodyPr>
          <a:lstStyle>
            <a:lvl1pPr marL="109728" indent="0" algn="ctr">
              <a:buNone/>
              <a:defRPr lang="en-US" sz="1700" kern="1200" smtClean="0">
                <a:solidFill>
                  <a:schemeClr val="lt1"/>
                </a:solidFill>
                <a:effectLst/>
              </a:defRPr>
            </a:lvl1pPr>
          </a:lstStyle>
          <a:p>
            <a:r>
              <a:rPr lang="en-US" dirty="0" err="1" smtClean="0"/>
              <a:t>Atty</a:t>
            </a:r>
            <a:r>
              <a:rPr lang="en-US" dirty="0" smtClean="0"/>
              <a:t> pic</a:t>
            </a:r>
            <a:endParaRPr lang="en-US" dirty="0"/>
          </a:p>
        </p:txBody>
      </p:sp>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F46AFAF-E370-4E1B-A31A-03CCCD5D7EFA}" type="slidenum">
              <a:rPr lang="en-US" smtClean="0"/>
              <a:t>‹#›</a:t>
            </a:fld>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4805" y="48888"/>
            <a:ext cx="2367815" cy="1097280"/>
          </a:xfrm>
          <a:prstGeom prst="rect">
            <a:avLst/>
          </a:prstGeom>
        </p:spPr>
      </p:pic>
      <p:sp>
        <p:nvSpPr>
          <p:cNvPr id="14" name="TextBox 13"/>
          <p:cNvSpPr txBox="1"/>
          <p:nvPr userDrawn="1"/>
        </p:nvSpPr>
        <p:spPr>
          <a:xfrm>
            <a:off x="1081194" y="6031588"/>
            <a:ext cx="2403222" cy="738664"/>
          </a:xfrm>
          <a:prstGeom prst="rect">
            <a:avLst/>
          </a:prstGeom>
          <a:noFill/>
        </p:spPr>
        <p:txBody>
          <a:bodyPr wrap="none" rtlCol="0">
            <a:spAutoFit/>
          </a:bodyPr>
          <a:lstStyle/>
          <a:p>
            <a:r>
              <a:rPr lang="en-US" sz="1400" dirty="0" smtClean="0">
                <a:solidFill>
                  <a:schemeClr val="tx1"/>
                </a:solidFill>
                <a:latin typeface="Lucida Sans" panose="020B0602030504020204" pitchFamily="34" charset="0"/>
              </a:rPr>
              <a:t>45 Ottawa Ave SW</a:t>
            </a:r>
          </a:p>
          <a:p>
            <a:r>
              <a:rPr lang="en-US" sz="1400" dirty="0" smtClean="0">
                <a:solidFill>
                  <a:schemeClr val="tx1"/>
                </a:solidFill>
                <a:latin typeface="Lucida Sans" panose="020B0602030504020204" pitchFamily="34" charset="0"/>
              </a:rPr>
              <a:t>Suite 1100</a:t>
            </a:r>
          </a:p>
          <a:p>
            <a:r>
              <a:rPr lang="en-US" sz="1400" dirty="0" smtClean="0">
                <a:solidFill>
                  <a:schemeClr val="tx1"/>
                </a:solidFill>
                <a:latin typeface="Lucida Sans" panose="020B0602030504020204" pitchFamily="34" charset="0"/>
              </a:rPr>
              <a:t>Grand Rapids, MI   49503</a:t>
            </a:r>
            <a:endParaRPr lang="en-US" sz="1400" dirty="0">
              <a:solidFill>
                <a:schemeClr val="tx1"/>
              </a:solidFill>
              <a:latin typeface="Lucida Sans" panose="020B0602030504020204" pitchFamily="34" charset="0"/>
            </a:endParaRPr>
          </a:p>
        </p:txBody>
      </p:sp>
      <p:sp>
        <p:nvSpPr>
          <p:cNvPr id="15" name="TextBox 14"/>
          <p:cNvSpPr txBox="1"/>
          <p:nvPr userDrawn="1"/>
        </p:nvSpPr>
        <p:spPr>
          <a:xfrm>
            <a:off x="5742708" y="6024664"/>
            <a:ext cx="2198038" cy="738664"/>
          </a:xfrm>
          <a:prstGeom prst="rect">
            <a:avLst/>
          </a:prstGeom>
          <a:noFill/>
        </p:spPr>
        <p:txBody>
          <a:bodyPr wrap="none" rtlCol="0">
            <a:spAutoFit/>
          </a:bodyPr>
          <a:lstStyle/>
          <a:p>
            <a:r>
              <a:rPr lang="en-US" sz="1400" dirty="0" smtClean="0">
                <a:solidFill>
                  <a:schemeClr val="tx1"/>
                </a:solidFill>
                <a:latin typeface="Lucida Sans" panose="020B0602030504020204" pitchFamily="34" charset="0"/>
              </a:rPr>
              <a:t>100 W Michigan Ave</a:t>
            </a:r>
          </a:p>
          <a:p>
            <a:r>
              <a:rPr lang="en-US" sz="1400" dirty="0" smtClean="0">
                <a:solidFill>
                  <a:schemeClr val="tx1"/>
                </a:solidFill>
                <a:latin typeface="Lucida Sans" panose="020B0602030504020204" pitchFamily="34" charset="0"/>
              </a:rPr>
              <a:t>Suite 200</a:t>
            </a:r>
          </a:p>
          <a:p>
            <a:r>
              <a:rPr lang="en-US" sz="1400" dirty="0" smtClean="0">
                <a:solidFill>
                  <a:schemeClr val="tx1"/>
                </a:solidFill>
                <a:latin typeface="Lucida Sans" panose="020B0602030504020204" pitchFamily="34" charset="0"/>
              </a:rPr>
              <a:t>Kalamazoo, MI   49007</a:t>
            </a:r>
            <a:endParaRPr lang="en-US" sz="1400" dirty="0">
              <a:solidFill>
                <a:schemeClr val="tx1"/>
              </a:solidFill>
              <a:latin typeface="Lucida Sans" panose="020B0602030504020204" pitchFamily="34" charset="0"/>
            </a:endParaRPr>
          </a:p>
        </p:txBody>
      </p:sp>
      <p:sp>
        <p:nvSpPr>
          <p:cNvPr id="16" name="TextBox 15"/>
          <p:cNvSpPr txBox="1"/>
          <p:nvPr userDrawn="1"/>
        </p:nvSpPr>
        <p:spPr>
          <a:xfrm>
            <a:off x="3539704" y="5510968"/>
            <a:ext cx="2042547" cy="338554"/>
          </a:xfrm>
          <a:prstGeom prst="rect">
            <a:avLst/>
          </a:prstGeom>
          <a:noFill/>
        </p:spPr>
        <p:txBody>
          <a:bodyPr wrap="none" rtlCol="0">
            <a:spAutoFit/>
          </a:bodyPr>
          <a:lstStyle/>
          <a:p>
            <a:r>
              <a:rPr lang="en-US" sz="1600" dirty="0" smtClean="0">
                <a:solidFill>
                  <a:schemeClr val="tx1"/>
                </a:solidFill>
                <a:latin typeface="Lucida Sans" panose="020B0602030504020204" pitchFamily="34" charset="0"/>
              </a:rPr>
              <a:t>millerjohnson.com</a:t>
            </a:r>
            <a:endParaRPr lang="en-US" sz="1600" dirty="0">
              <a:solidFill>
                <a:schemeClr val="tx1"/>
              </a:solidFill>
              <a:latin typeface="Lucida Sans" panose="020B0602030504020204" pitchFamily="34" charset="0"/>
            </a:endParaRPr>
          </a:p>
        </p:txBody>
      </p:sp>
      <p:sp>
        <p:nvSpPr>
          <p:cNvPr id="18" name="Content Placeholder 7"/>
          <p:cNvSpPr>
            <a:spLocks noGrp="1"/>
          </p:cNvSpPr>
          <p:nvPr>
            <p:ph sz="quarter" idx="18" hasCustomPrompt="1"/>
          </p:nvPr>
        </p:nvSpPr>
        <p:spPr>
          <a:xfrm>
            <a:off x="1569571" y="4106174"/>
            <a:ext cx="2347258" cy="304799"/>
          </a:xfrm>
        </p:spPr>
        <p:txBody>
          <a:bodyPr>
            <a:noAutofit/>
          </a:bodyPr>
          <a:lstStyle>
            <a:lvl1pPr marL="0" indent="0" algn="ctr">
              <a:buNone/>
              <a:defRPr sz="1600" b="0" baseline="0">
                <a:latin typeface="Arial" panose="020B0604020202020204" pitchFamily="34" charset="0"/>
                <a:cs typeface="Arial" panose="020B0604020202020204" pitchFamily="34" charset="0"/>
              </a:defRPr>
            </a:lvl1pPr>
          </a:lstStyle>
          <a:p>
            <a:pPr lvl="0"/>
            <a:r>
              <a:rPr lang="en-US" dirty="0" smtClean="0"/>
              <a:t>616.831.17xx</a:t>
            </a:r>
            <a:endParaRPr lang="en-US" dirty="0"/>
          </a:p>
        </p:txBody>
      </p:sp>
      <p:sp>
        <p:nvSpPr>
          <p:cNvPr id="23" name="Content Placeholder 7"/>
          <p:cNvSpPr>
            <a:spLocks noGrp="1"/>
          </p:cNvSpPr>
          <p:nvPr>
            <p:ph sz="quarter" idx="19" hasCustomPrompt="1"/>
          </p:nvPr>
        </p:nvSpPr>
        <p:spPr>
          <a:xfrm>
            <a:off x="853059" y="4410974"/>
            <a:ext cx="3780282" cy="304800"/>
          </a:xfrm>
        </p:spPr>
        <p:txBody>
          <a:bodyPr>
            <a:noAutofit/>
          </a:bodyPr>
          <a:lstStyle>
            <a:lvl1pPr marL="0" indent="0" algn="ctr">
              <a:buNone/>
              <a:defRPr sz="1600" b="0" baseline="0">
                <a:latin typeface="Arial" panose="020B0604020202020204" pitchFamily="34" charset="0"/>
                <a:cs typeface="Arial" panose="020B0604020202020204" pitchFamily="34" charset="0"/>
              </a:defRPr>
            </a:lvl1pPr>
          </a:lstStyle>
          <a:p>
            <a:pPr lvl="0"/>
            <a:r>
              <a:rPr lang="en-US" dirty="0" smtClean="0"/>
              <a:t>name@millerjohnson.com</a:t>
            </a:r>
            <a:endParaRPr lang="en-US" dirty="0"/>
          </a:p>
        </p:txBody>
      </p:sp>
      <p:sp>
        <p:nvSpPr>
          <p:cNvPr id="25" name="Content Placeholder 7"/>
          <p:cNvSpPr>
            <a:spLocks noGrp="1"/>
          </p:cNvSpPr>
          <p:nvPr>
            <p:ph sz="quarter" idx="21" hasCustomPrompt="1"/>
          </p:nvPr>
        </p:nvSpPr>
        <p:spPr>
          <a:xfrm>
            <a:off x="5242030" y="4104069"/>
            <a:ext cx="2347258" cy="304799"/>
          </a:xfrm>
        </p:spPr>
        <p:txBody>
          <a:bodyPr>
            <a:noAutofit/>
          </a:bodyPr>
          <a:lstStyle>
            <a:lvl1pPr marL="0" indent="0" algn="ctr">
              <a:buNone/>
              <a:defRPr sz="1600" b="0" baseline="0">
                <a:latin typeface="Arial" panose="020B0604020202020204" pitchFamily="34" charset="0"/>
                <a:cs typeface="Arial" panose="020B0604020202020204" pitchFamily="34" charset="0"/>
              </a:defRPr>
            </a:lvl1pPr>
          </a:lstStyle>
          <a:p>
            <a:pPr lvl="0"/>
            <a:r>
              <a:rPr lang="en-US" dirty="0" smtClean="0"/>
              <a:t>269.226.xxxx</a:t>
            </a:r>
            <a:endParaRPr lang="en-US" dirty="0"/>
          </a:p>
        </p:txBody>
      </p:sp>
      <p:sp>
        <p:nvSpPr>
          <p:cNvPr id="26" name="Content Placeholder 7"/>
          <p:cNvSpPr>
            <a:spLocks noGrp="1"/>
          </p:cNvSpPr>
          <p:nvPr>
            <p:ph sz="quarter" idx="22" hasCustomPrompt="1"/>
          </p:nvPr>
        </p:nvSpPr>
        <p:spPr>
          <a:xfrm>
            <a:off x="4525518" y="4408869"/>
            <a:ext cx="3780282" cy="304800"/>
          </a:xfrm>
        </p:spPr>
        <p:txBody>
          <a:bodyPr>
            <a:noAutofit/>
          </a:bodyPr>
          <a:lstStyle>
            <a:lvl1pPr marL="0" indent="0" algn="ctr">
              <a:buNone/>
              <a:defRPr sz="1600" b="0" baseline="0">
                <a:latin typeface="Arial" panose="020B0604020202020204" pitchFamily="34" charset="0"/>
                <a:cs typeface="Arial" panose="020B0604020202020204" pitchFamily="34" charset="0"/>
              </a:defRPr>
            </a:lvl1pPr>
          </a:lstStyle>
          <a:p>
            <a:pPr lvl="0"/>
            <a:r>
              <a:rPr lang="en-US" dirty="0" smtClean="0"/>
              <a:t>name@millerjohnson.com</a:t>
            </a:r>
            <a:endParaRPr lang="en-US" dirty="0"/>
          </a:p>
        </p:txBody>
      </p:sp>
      <p:sp>
        <p:nvSpPr>
          <p:cNvPr id="5" name="Text Placeholder 4"/>
          <p:cNvSpPr>
            <a:spLocks noGrp="1"/>
          </p:cNvSpPr>
          <p:nvPr>
            <p:ph type="body" sz="quarter" idx="29" hasCustomPrompt="1"/>
          </p:nvPr>
        </p:nvSpPr>
        <p:spPr>
          <a:xfrm>
            <a:off x="838200" y="3712465"/>
            <a:ext cx="3722688" cy="402336"/>
          </a:xfrm>
        </p:spPr>
        <p:txBody>
          <a:bodyPr>
            <a:noAutofit/>
          </a:bodyPr>
          <a:lstStyle>
            <a:lvl1pPr marL="109728" indent="0" algn="ctr">
              <a:buNone/>
              <a:defRPr sz="2000" b="1" baseline="0">
                <a:solidFill>
                  <a:srgbClr val="F3C317"/>
                </a:solidFill>
                <a:latin typeface="Arial" panose="020B0604020202020204" pitchFamily="34" charset="0"/>
                <a:cs typeface="Arial" panose="020B0604020202020204" pitchFamily="34" charset="0"/>
              </a:defRPr>
            </a:lvl1pPr>
          </a:lstStyle>
          <a:p>
            <a:pPr lvl="0"/>
            <a:r>
              <a:rPr lang="en-US" dirty="0" smtClean="0"/>
              <a:t>First MI Last</a:t>
            </a:r>
            <a:endParaRPr lang="en-US" dirty="0"/>
          </a:p>
        </p:txBody>
      </p:sp>
      <p:sp>
        <p:nvSpPr>
          <p:cNvPr id="28" name="Text Placeholder 4"/>
          <p:cNvSpPr>
            <a:spLocks noGrp="1"/>
          </p:cNvSpPr>
          <p:nvPr>
            <p:ph type="body" sz="quarter" idx="30" hasCustomPrompt="1"/>
          </p:nvPr>
        </p:nvSpPr>
        <p:spPr>
          <a:xfrm>
            <a:off x="4648200" y="3715490"/>
            <a:ext cx="3722688" cy="399310"/>
          </a:xfrm>
        </p:spPr>
        <p:txBody>
          <a:bodyPr>
            <a:noAutofit/>
          </a:bodyPr>
          <a:lstStyle>
            <a:lvl1pPr marL="109728" indent="0" algn="ctr">
              <a:buNone/>
              <a:defRPr sz="2000" b="1" baseline="0">
                <a:solidFill>
                  <a:srgbClr val="F3C317"/>
                </a:solidFill>
                <a:latin typeface="Arial" panose="020B0604020202020204" pitchFamily="34" charset="0"/>
                <a:cs typeface="Arial" panose="020B0604020202020204" pitchFamily="34" charset="0"/>
              </a:defRPr>
            </a:lvl1pPr>
          </a:lstStyle>
          <a:p>
            <a:pPr lvl="0"/>
            <a:r>
              <a:rPr lang="en-US" dirty="0" smtClean="0"/>
              <a:t>First MI Last</a:t>
            </a:r>
            <a:endParaRPr lang="en-US" dirty="0"/>
          </a:p>
        </p:txBody>
      </p:sp>
    </p:spTree>
    <p:extLst>
      <p:ext uri="{BB962C8B-B14F-4D97-AF65-F5344CB8AC3E}">
        <p14:creationId xmlns:p14="http://schemas.microsoft.com/office/powerpoint/2010/main" val="375924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F46AFAF-E370-4E1B-A31A-03CCCD5D7EFA}" type="slidenum">
              <a:rPr lang="en-US" smtClean="0"/>
              <a:t>‹#›</a:t>
            </a:fld>
            <a:endParaRPr lang="en-US"/>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6887" y="76200"/>
            <a:ext cx="2560513" cy="1188720"/>
          </a:xfrm>
          <a:prstGeom prst="rect">
            <a:avLst/>
          </a:prstGeom>
        </p:spPr>
      </p:pic>
      <p:sp>
        <p:nvSpPr>
          <p:cNvPr id="13" name="Rectangle 4"/>
          <p:cNvSpPr>
            <a:spLocks noChangeArrowheads="1"/>
          </p:cNvSpPr>
          <p:nvPr userDrawn="1"/>
        </p:nvSpPr>
        <p:spPr bwMode="auto">
          <a:xfrm>
            <a:off x="381000" y="1489770"/>
            <a:ext cx="8382000"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700" dirty="0"/>
              <a:t>The materials and information have been prepared for informational purposes only. </a:t>
            </a:r>
          </a:p>
          <a:p>
            <a:r>
              <a:rPr lang="en-US" sz="2700" dirty="0"/>
              <a:t>This is not legal advice, nor intended to create or constitute a lawyer-client relationship. </a:t>
            </a:r>
          </a:p>
          <a:p>
            <a:r>
              <a:rPr lang="en-US" sz="2700" dirty="0"/>
              <a:t>Before acting on the basis of any information or material, readers who have specific questions or problems should consult their lawyer.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e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1001" y="1676400"/>
            <a:ext cx="8526046" cy="2110834"/>
          </a:xfrm>
        </p:spPr>
        <p:txBody>
          <a:bodyPr>
            <a:spAutoFit/>
          </a:bodyPr>
          <a:lstStyle>
            <a:lvl1pPr>
              <a:defRPr sz="2800" baseline="0">
                <a:solidFill>
                  <a:schemeClr val="tx1"/>
                </a:solidFill>
              </a:defRPr>
            </a:lvl1pPr>
            <a:lvl2pPr>
              <a:defRPr sz="2400" baseline="0">
                <a:solidFill>
                  <a:schemeClr val="tx1"/>
                </a:solidFill>
              </a:defRPr>
            </a:lvl2pPr>
            <a:lvl3pPr>
              <a:defRPr sz="2200" baseline="0">
                <a:solidFill>
                  <a:schemeClr val="tx1"/>
                </a:solidFill>
              </a:defRPr>
            </a:lvl3pPr>
            <a:lvl4pPr>
              <a:defRPr sz="2000">
                <a:solidFill>
                  <a:schemeClr val="tx1"/>
                </a:solidFill>
              </a:defRPr>
            </a:lvl4pPr>
          </a:lstStyle>
          <a:p>
            <a:r>
              <a:rPr lang="en-US" dirty="0" smtClean="0"/>
              <a:t>Bullet info, hit Enter for another, hit tab for sub-bullet 28 point</a:t>
            </a:r>
          </a:p>
          <a:p>
            <a:pPr lvl="1"/>
            <a:r>
              <a:rPr lang="en-US" dirty="0" smtClean="0"/>
              <a:t>Hit tab to get sub-bullet 24 point </a:t>
            </a:r>
          </a:p>
          <a:p>
            <a:pPr lvl="2"/>
            <a:r>
              <a:rPr lang="en-US" dirty="0" smtClean="0"/>
              <a:t>Third level 22 point</a:t>
            </a:r>
          </a:p>
          <a:p>
            <a:pPr lvl="3"/>
            <a:r>
              <a:rPr lang="en-US" dirty="0" smtClean="0"/>
              <a:t>Fourth level 20 point</a:t>
            </a:r>
          </a:p>
        </p:txBody>
      </p:sp>
      <p:sp>
        <p:nvSpPr>
          <p:cNvPr id="6" name="Slide Number Placeholder 5"/>
          <p:cNvSpPr>
            <a:spLocks noGrp="1"/>
          </p:cNvSpPr>
          <p:nvPr>
            <p:ph type="sldNum" sz="quarter" idx="12"/>
          </p:nvPr>
        </p:nvSpPr>
        <p:spPr/>
        <p:txBody>
          <a:bodyPr/>
          <a:lstStyle>
            <a:lvl1pPr>
              <a:defRPr sz="1200"/>
            </a:lvl1pPr>
          </a:lstStyle>
          <a:p>
            <a:fld id="{248A85B4-7888-4AB8-A080-E4BCAD934335}" type="slidenum">
              <a:rPr lang="en-US" smtClean="0"/>
              <a:pPr/>
              <a:t>‹#›</a:t>
            </a:fld>
            <a:endParaRPr lang="en-US"/>
          </a:p>
        </p:txBody>
      </p:sp>
      <p:sp>
        <p:nvSpPr>
          <p:cNvPr id="7" name="Title 6"/>
          <p:cNvSpPr>
            <a:spLocks noGrp="1"/>
          </p:cNvSpPr>
          <p:nvPr>
            <p:ph type="title" hasCustomPrompt="1"/>
          </p:nvPr>
        </p:nvSpPr>
        <p:spPr>
          <a:xfrm>
            <a:off x="457200" y="152400"/>
            <a:ext cx="8229600" cy="1143000"/>
          </a:xfrm>
        </p:spPr>
        <p:txBody>
          <a:bodyPr>
            <a:noAutofit/>
          </a:bodyPr>
          <a:lstStyle>
            <a:lvl1pPr>
              <a:defRPr b="1" baseline="0"/>
            </a:lvl1pPr>
          </a:lstStyle>
          <a:p>
            <a:r>
              <a:rPr lang="en-US" dirty="0" smtClean="0"/>
              <a:t>41pt Title Uppercase First Letter Of Titles, 1 or 2 lines</a:t>
            </a:r>
            <a:endParaRPr lang="en-US" dirty="0"/>
          </a:p>
        </p:txBody>
      </p:sp>
    </p:spTree>
    <p:extLst>
      <p:ext uri="{BB962C8B-B14F-4D97-AF65-F5344CB8AC3E}">
        <p14:creationId xmlns:p14="http://schemas.microsoft.com/office/powerpoint/2010/main" val="39219386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on-Bullet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1001" y="1673352"/>
            <a:ext cx="8526046" cy="523220"/>
          </a:xfrm>
        </p:spPr>
        <p:txBody>
          <a:bodyPr>
            <a:spAutoFit/>
          </a:bodyPr>
          <a:lstStyle>
            <a:lvl1pPr marL="0" indent="0">
              <a:buNone/>
              <a:defRPr sz="2800" baseline="0">
                <a:solidFill>
                  <a:schemeClr val="tx1"/>
                </a:solidFill>
              </a:defRPr>
            </a:lvl1pPr>
            <a:lvl2pPr>
              <a:defRPr sz="2400" baseline="0">
                <a:solidFill>
                  <a:schemeClr val="tx1"/>
                </a:solidFill>
              </a:defRPr>
            </a:lvl2pPr>
            <a:lvl3pPr>
              <a:defRPr sz="2200" baseline="0">
                <a:solidFill>
                  <a:schemeClr val="tx1"/>
                </a:solidFill>
              </a:defRPr>
            </a:lvl3pPr>
            <a:lvl4pPr>
              <a:defRPr sz="2000">
                <a:solidFill>
                  <a:schemeClr val="tx1"/>
                </a:solidFill>
              </a:defRPr>
            </a:lvl4pPr>
          </a:lstStyle>
          <a:p>
            <a:r>
              <a:rPr lang="en-US" dirty="0" smtClean="0"/>
              <a:t>Text box with no bullets 28 point</a:t>
            </a:r>
          </a:p>
        </p:txBody>
      </p:sp>
      <p:sp>
        <p:nvSpPr>
          <p:cNvPr id="6" name="Slide Number Placeholder 5"/>
          <p:cNvSpPr>
            <a:spLocks noGrp="1"/>
          </p:cNvSpPr>
          <p:nvPr>
            <p:ph type="sldNum" sz="quarter" idx="12"/>
          </p:nvPr>
        </p:nvSpPr>
        <p:spPr/>
        <p:txBody>
          <a:bodyPr/>
          <a:lstStyle>
            <a:lvl1pPr>
              <a:defRPr sz="1200"/>
            </a:lvl1pPr>
          </a:lstStyle>
          <a:p>
            <a:fld id="{248A85B4-7888-4AB8-A080-E4BCAD934335}" type="slidenum">
              <a:rPr lang="en-US" smtClean="0"/>
              <a:pPr/>
              <a:t>‹#›</a:t>
            </a:fld>
            <a:endParaRPr lang="en-US"/>
          </a:p>
        </p:txBody>
      </p:sp>
      <p:sp>
        <p:nvSpPr>
          <p:cNvPr id="7" name="Title 6"/>
          <p:cNvSpPr>
            <a:spLocks noGrp="1"/>
          </p:cNvSpPr>
          <p:nvPr>
            <p:ph type="title" hasCustomPrompt="1"/>
          </p:nvPr>
        </p:nvSpPr>
        <p:spPr/>
        <p:txBody>
          <a:bodyPr>
            <a:noAutofit/>
          </a:bodyPr>
          <a:lstStyle>
            <a:lvl1pPr>
              <a:defRPr b="1"/>
            </a:lvl1pPr>
          </a:lstStyle>
          <a:p>
            <a:r>
              <a:rPr lang="en-US" dirty="0" smtClean="0"/>
              <a:t>41pt Title Uppercase First Letter Of Titles, 1 or 2 lines</a:t>
            </a:r>
            <a:endParaRPr lang="en-US" dirty="0"/>
          </a:p>
        </p:txBody>
      </p:sp>
    </p:spTree>
    <p:extLst>
      <p:ext uri="{BB962C8B-B14F-4D97-AF65-F5344CB8AC3E}">
        <p14:creationId xmlns:p14="http://schemas.microsoft.com/office/powerpoint/2010/main" val="38161661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ection Header">
    <p:bg>
      <p:bgPr>
        <a:solidFill>
          <a:schemeClr val="bg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F46AFAF-E370-4E1B-A31A-03CCCD5D7EFA}" type="slidenum">
              <a:rPr lang="en-US" smtClean="0"/>
              <a:t>‹#›</a:t>
            </a:fld>
            <a:endParaRPr lang="en-US"/>
          </a:p>
        </p:txBody>
      </p:sp>
      <p:sp>
        <p:nvSpPr>
          <p:cNvPr id="6" name="Title 5"/>
          <p:cNvSpPr>
            <a:spLocks noGrp="1"/>
          </p:cNvSpPr>
          <p:nvPr>
            <p:ph type="title" hasCustomPrompt="1"/>
          </p:nvPr>
        </p:nvSpPr>
        <p:spPr>
          <a:xfrm>
            <a:off x="457200" y="1524000"/>
            <a:ext cx="8229600" cy="1143000"/>
          </a:xfrm>
        </p:spPr>
        <p:txBody>
          <a:bodyPr rtlCol="0">
            <a:noAutofit/>
          </a:bodyPr>
          <a:lstStyle>
            <a:lvl1pPr algn="ctr">
              <a:defRPr>
                <a:solidFill>
                  <a:srgbClr val="F3C317"/>
                </a:solidFill>
              </a:defRPr>
            </a:lvl1pPr>
            <a:extLst/>
          </a:lstStyle>
          <a:p>
            <a:r>
              <a:rPr kumimoji="0" lang="en-US" dirty="0" smtClean="0"/>
              <a:t>Section Header</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F46AFAF-E370-4E1B-A31A-03CCCD5D7EFA}" type="slidenum">
              <a:rPr lang="en-US" smtClean="0"/>
              <a:t>‹#›</a:t>
            </a:fld>
            <a:endParaRPr lang="en-US"/>
          </a:p>
        </p:txBody>
      </p:sp>
      <p:sp>
        <p:nvSpPr>
          <p:cNvPr id="7" name="Title 6"/>
          <p:cNvSpPr>
            <a:spLocks noGrp="1"/>
          </p:cNvSpPr>
          <p:nvPr>
            <p:ph type="title" hasCustomPrompt="1"/>
          </p:nvPr>
        </p:nvSpPr>
        <p:spPr/>
        <p:txBody>
          <a:bodyPr rtlCol="0">
            <a:noAutofit/>
          </a:bodyPr>
          <a:lstStyle/>
          <a:p>
            <a:r>
              <a:rPr lang="en-US" dirty="0" smtClean="0"/>
              <a:t>41pt Title Uppercase First Letter Of Titles, 1 or 2 lines</a:t>
            </a:r>
            <a:endParaRPr kumimoji="0" lang="en-US" dirty="0"/>
          </a:p>
        </p:txBody>
      </p:sp>
    </p:spTree>
    <p:extLst>
      <p:ext uri="{BB962C8B-B14F-4D97-AF65-F5344CB8AC3E}">
        <p14:creationId xmlns:p14="http://schemas.microsoft.com/office/powerpoint/2010/main" val="288477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ck Background Only">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8F46AFAF-E370-4E1B-A31A-03CCCD5D7EFA}" type="slidenum">
              <a:rPr lang="en-US" smtClean="0"/>
              <a:pPr/>
              <a:t>‹#›</a:t>
            </a:fld>
            <a:endParaRPr lang="en-US"/>
          </a:p>
        </p:txBody>
      </p:sp>
    </p:spTree>
    <p:extLst>
      <p:ext uri="{BB962C8B-B14F-4D97-AF65-F5344CB8AC3E}">
        <p14:creationId xmlns:p14="http://schemas.microsoft.com/office/powerpoint/2010/main" val="232637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46AFAF-E370-4E1B-A31A-03CCCD5D7E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 Text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1"/>
            </a:lvl1pPr>
          </a:lstStyle>
          <a:p>
            <a:r>
              <a:rPr lang="en-US" dirty="0" smtClean="0"/>
              <a:t>41pt Title Uppercase First Letter Of Titles, 1 or 2 lines</a:t>
            </a:r>
            <a:endParaRPr lang="en-US" dirty="0"/>
          </a:p>
        </p:txBody>
      </p:sp>
      <p:sp>
        <p:nvSpPr>
          <p:cNvPr id="7" name="Slide Number Placeholder 6"/>
          <p:cNvSpPr>
            <a:spLocks noGrp="1"/>
          </p:cNvSpPr>
          <p:nvPr>
            <p:ph type="sldNum" sz="quarter" idx="12"/>
          </p:nvPr>
        </p:nvSpPr>
        <p:spPr/>
        <p:txBody>
          <a:bodyPr/>
          <a:lstStyle/>
          <a:p>
            <a:fld id="{248A85B4-7888-4AB8-A080-E4BCAD934335}" type="slidenum">
              <a:rPr lang="en-US" smtClean="0"/>
              <a:t>‹#›</a:t>
            </a:fld>
            <a:endParaRPr lang="en-US"/>
          </a:p>
        </p:txBody>
      </p:sp>
      <p:sp>
        <p:nvSpPr>
          <p:cNvPr id="9" name="Content Placeholder 8"/>
          <p:cNvSpPr>
            <a:spLocks noGrp="1"/>
          </p:cNvSpPr>
          <p:nvPr>
            <p:ph sz="quarter" idx="13" hasCustomPrompt="1"/>
          </p:nvPr>
        </p:nvSpPr>
        <p:spPr>
          <a:xfrm>
            <a:off x="457200" y="1673352"/>
            <a:ext cx="4962145" cy="523220"/>
          </a:xfrm>
        </p:spPr>
        <p:txBody>
          <a:bodyPr>
            <a:spAutoFit/>
          </a:bodyPr>
          <a:lstStyle>
            <a:lvl1pPr marL="0" indent="0">
              <a:buNone/>
              <a:defRPr/>
            </a:lvl1pPr>
          </a:lstStyle>
          <a:p>
            <a:pPr lvl="0"/>
            <a:r>
              <a:rPr lang="en-US" dirty="0" smtClean="0"/>
              <a:t>Enter bullet info 28 </a:t>
            </a:r>
            <a:r>
              <a:rPr lang="en-US" dirty="0" err="1" smtClean="0"/>
              <a:t>pt</a:t>
            </a:r>
            <a:endParaRPr lang="en-US" dirty="0" smtClean="0"/>
          </a:p>
        </p:txBody>
      </p:sp>
      <p:sp>
        <p:nvSpPr>
          <p:cNvPr id="6" name="Picture Placeholder 3"/>
          <p:cNvSpPr>
            <a:spLocks noGrp="1"/>
          </p:cNvSpPr>
          <p:nvPr>
            <p:ph type="pic" sz="quarter" idx="15" hasCustomPrompt="1"/>
          </p:nvPr>
        </p:nvSpPr>
        <p:spPr>
          <a:xfrm>
            <a:off x="5486400" y="1673352"/>
            <a:ext cx="2971800" cy="3453253"/>
          </a:xfrm>
        </p:spPr>
        <p:txBody>
          <a:bodyPr/>
          <a:lstStyle>
            <a:lvl1pPr marL="0" indent="0">
              <a:buNone/>
              <a:defRPr i="1" baseline="0"/>
            </a:lvl1pPr>
          </a:lstStyle>
          <a:p>
            <a:r>
              <a:rPr lang="en-US" dirty="0" smtClean="0"/>
              <a:t>Click photo icon to place photo here.</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7077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257745" y="5763790"/>
            <a:ext cx="4940624" cy="109728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287319" y="5765322"/>
            <a:ext cx="3690451" cy="109728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669280"/>
            <a:ext cx="3402314" cy="1188720"/>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669280"/>
            <a:ext cx="3405509" cy="1188720"/>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152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371600"/>
            <a:ext cx="8229600" cy="428246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p:txBody>
      </p:sp>
      <p:sp>
        <p:nvSpPr>
          <p:cNvPr id="18" name="Slide Number Placeholder 17"/>
          <p:cNvSpPr>
            <a:spLocks noGrp="1"/>
          </p:cNvSpPr>
          <p:nvPr>
            <p:ph type="sldNum" sz="quarter" idx="4"/>
          </p:nvPr>
        </p:nvSpPr>
        <p:spPr>
          <a:xfrm>
            <a:off x="8458200" y="6407944"/>
            <a:ext cx="554832" cy="365125"/>
          </a:xfrm>
          <a:prstGeom prst="rect">
            <a:avLst/>
          </a:prstGeom>
        </p:spPr>
        <p:txBody>
          <a:bodyPr vert="horz" anchor="b"/>
          <a:lstStyle>
            <a:lvl1pPr algn="r" eaLnBrk="1" latinLnBrk="0" hangingPunct="1">
              <a:defRPr kumimoji="0" sz="1000" b="0">
                <a:solidFill>
                  <a:schemeClr val="tx1"/>
                </a:solidFill>
              </a:defRPr>
            </a:lvl1pPr>
            <a:extLst/>
          </a:lstStyle>
          <a:p>
            <a:fld id="{8F46AFAF-E370-4E1B-A31A-03CCCD5D7EFA}" type="slidenum">
              <a:rPr lang="en-US" smtClean="0"/>
              <a:t>‹#›</a:t>
            </a:fld>
            <a:endParaRPr lang="en-US"/>
          </a:p>
        </p:txBody>
      </p:sp>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6192042"/>
            <a:ext cx="1381224" cy="64008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3" r:id="rId2"/>
    <p:sldLayoutId id="2147483685" r:id="rId3"/>
    <p:sldLayoutId id="2147483686" r:id="rId4"/>
    <p:sldLayoutId id="2147483678" r:id="rId5"/>
    <p:sldLayoutId id="2147483683" r:id="rId6"/>
    <p:sldLayoutId id="2147483680" r:id="rId7"/>
    <p:sldLayoutId id="2147483679" r:id="rId8"/>
    <p:sldLayoutId id="2147483689" r:id="rId9"/>
    <p:sldLayoutId id="2147483690" r:id="rId10"/>
    <p:sldLayoutId id="2147483688" r:id="rId11"/>
    <p:sldLayoutId id="2147483691" r:id="rId12"/>
    <p:sldLayoutId id="2147483681" r:id="rId13"/>
    <p:sldLayoutId id="2147483682" r:id="rId14"/>
  </p:sldLayoutIdLst>
  <p:hf hdr="0" ftr="0" dt="0"/>
  <p:txStyles>
    <p:titleStyle>
      <a:lvl1pPr algn="l" rtl="0" eaLnBrk="1" latinLnBrk="0" hangingPunct="1">
        <a:spcBef>
          <a:spcPct val="0"/>
        </a:spcBef>
        <a:buNone/>
        <a:defRPr kumimoji="0" sz="4100" b="1" kern="1200">
          <a:solidFill>
            <a:schemeClr val="tx2"/>
          </a:solidFill>
          <a:effectLst>
            <a:outerShdw blurRad="38100" dist="38100" dir="2700000" algn="tl">
              <a:srgbClr val="000000">
                <a:alpha val="43137"/>
              </a:srgbClr>
            </a:outerShdw>
          </a:effectLst>
          <a:latin typeface="Palatino" pitchFamily="18" charset="0"/>
          <a:ea typeface="+mj-ea"/>
          <a:cs typeface="+mj-cs"/>
        </a:defRPr>
      </a:lvl1pPr>
      <a:extLst/>
    </p:titleStyle>
    <p:bodyStyle>
      <a:lvl1pPr marL="365760" indent="-256032" algn="l" rtl="0" eaLnBrk="1" latinLnBrk="0" hangingPunct="1">
        <a:spcBef>
          <a:spcPts val="400"/>
        </a:spcBef>
        <a:spcAft>
          <a:spcPts val="0"/>
        </a:spcAft>
        <a:buClr>
          <a:srgbClr val="7FA3D5"/>
        </a:buClr>
        <a:buSzPct val="120000"/>
        <a:buFont typeface="Wingdings" panose="05000000000000000000" pitchFamily="2" charset="2"/>
        <a:buChar char="§"/>
        <a:defRPr kumimoji="0" sz="2800" kern="1200">
          <a:solidFill>
            <a:schemeClr val="tx1"/>
          </a:solidFill>
          <a:latin typeface="Lucida Sans" panose="020B0602030504020204" pitchFamily="34" charset="0"/>
          <a:ea typeface="+mn-ea"/>
          <a:cs typeface="+mn-cs"/>
        </a:defRPr>
      </a:lvl1pPr>
      <a:lvl2pPr marL="621792" indent="-228600" algn="l" rtl="0" eaLnBrk="1" latinLnBrk="0" hangingPunct="1">
        <a:spcBef>
          <a:spcPts val="324"/>
        </a:spcBef>
        <a:buClr>
          <a:srgbClr val="7FA3D5"/>
        </a:buClr>
        <a:buSzPct val="120000"/>
        <a:buFont typeface="Wingdings" panose="05000000000000000000" pitchFamily="2" charset="2"/>
        <a:buChar char="§"/>
        <a:defRPr kumimoji="0" sz="2400" kern="1200">
          <a:solidFill>
            <a:schemeClr val="tx1"/>
          </a:solidFill>
          <a:latin typeface="Lucida Sans" panose="020B0602030504020204" pitchFamily="34" charset="0"/>
          <a:ea typeface="+mn-ea"/>
          <a:cs typeface="+mn-cs"/>
        </a:defRPr>
      </a:lvl2pPr>
      <a:lvl3pPr marL="859536" indent="-228600" algn="l" rtl="0" eaLnBrk="1" latinLnBrk="0" hangingPunct="1">
        <a:spcBef>
          <a:spcPts val="350"/>
        </a:spcBef>
        <a:buClr>
          <a:srgbClr val="7FA3D5"/>
        </a:buClr>
        <a:buSzPct val="120000"/>
        <a:buFont typeface="Wingdings" panose="05000000000000000000" pitchFamily="2" charset="2"/>
        <a:buChar char="§"/>
        <a:defRPr kumimoji="0" sz="2200" kern="1200">
          <a:solidFill>
            <a:schemeClr val="tx1"/>
          </a:solidFill>
          <a:latin typeface="Lucida Sans" panose="020B0602030504020204" pitchFamily="34" charset="0"/>
          <a:ea typeface="+mn-ea"/>
          <a:cs typeface="+mn-cs"/>
        </a:defRPr>
      </a:lvl3pPr>
      <a:lvl4pPr marL="1143000" indent="-228600" algn="l" rtl="0" eaLnBrk="1" latinLnBrk="0" hangingPunct="1">
        <a:spcBef>
          <a:spcPts val="350"/>
        </a:spcBef>
        <a:buClr>
          <a:srgbClr val="7FA3D5"/>
        </a:buClr>
        <a:buSzPct val="120000"/>
        <a:buFont typeface="Wingdings" panose="05000000000000000000" pitchFamily="2" charset="2"/>
        <a:buChar char="§"/>
        <a:defRPr kumimoji="0" sz="2000" kern="1200">
          <a:solidFill>
            <a:schemeClr val="tx1"/>
          </a:solidFill>
          <a:latin typeface="Lucida Sans" panose="020B0602030504020204" pitchFamily="34" charset="0"/>
          <a:ea typeface="+mn-ea"/>
          <a:cs typeface="+mn-cs"/>
        </a:defRPr>
      </a:lvl4pPr>
      <a:lvl5pPr marL="1371600" indent="-228600" algn="l" rtl="0" eaLnBrk="1" latinLnBrk="0" hangingPunct="1">
        <a:spcBef>
          <a:spcPts val="350"/>
        </a:spcBef>
        <a:buClr>
          <a:srgbClr val="69676D"/>
        </a:buClr>
        <a:buSzPct val="120000"/>
        <a:buFont typeface="Wingdings" panose="05000000000000000000" pitchFamily="2" charset="2"/>
        <a:buChar char="§"/>
        <a:defRPr kumimoji="0" sz="1800" kern="1200">
          <a:solidFill>
            <a:schemeClr val="tx1"/>
          </a:solidFill>
          <a:latin typeface="Lucida Sans" panose="020B060203050402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2362200"/>
          </a:xfrm>
        </p:spPr>
        <p:txBody>
          <a:bodyPr/>
          <a:lstStyle/>
          <a:p>
            <a:r>
              <a:rPr lang="en-US" dirty="0" smtClean="0"/>
              <a:t>Health </a:t>
            </a:r>
            <a:r>
              <a:rPr lang="en-US" dirty="0"/>
              <a:t>Care Reform: Forecasting What’s Next </a:t>
            </a:r>
            <a:r>
              <a:rPr lang="en-US" smtClean="0"/>
              <a:t>For Employers</a:t>
            </a:r>
            <a:endParaRPr lang="en-US" dirty="0"/>
          </a:p>
        </p:txBody>
      </p:sp>
      <p:sp>
        <p:nvSpPr>
          <p:cNvPr id="3" name="Text Placeholder 2"/>
          <p:cNvSpPr>
            <a:spLocks noGrp="1"/>
          </p:cNvSpPr>
          <p:nvPr>
            <p:ph type="body" idx="1"/>
          </p:nvPr>
        </p:nvSpPr>
        <p:spPr/>
        <p:txBody>
          <a:bodyPr/>
          <a:lstStyle/>
          <a:p>
            <a:r>
              <a:rPr lang="en-US" dirty="0" smtClean="0"/>
              <a:t>Mary Bauman</a:t>
            </a:r>
          </a:p>
        </p:txBody>
      </p:sp>
    </p:spTree>
    <p:extLst>
      <p:ext uri="{BB962C8B-B14F-4D97-AF65-F5344CB8AC3E}">
        <p14:creationId xmlns:p14="http://schemas.microsoft.com/office/powerpoint/2010/main" val="4278380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036729"/>
          </a:xfrm>
        </p:spPr>
        <p:txBody>
          <a:bodyPr/>
          <a:lstStyle/>
          <a:p>
            <a:pPr lvl="1"/>
            <a:r>
              <a:rPr lang="en-US" dirty="0" smtClean="0"/>
              <a:t>Expand Short-Term Limited-Duration Insurance (STLDI)</a:t>
            </a:r>
          </a:p>
          <a:p>
            <a:pPr lvl="2"/>
            <a:r>
              <a:rPr lang="en-US" dirty="0" smtClean="0"/>
              <a:t>Currently available for up to three months</a:t>
            </a:r>
          </a:p>
          <a:p>
            <a:pPr lvl="3"/>
            <a:r>
              <a:rPr lang="en-US" dirty="0" smtClean="0"/>
              <a:t>Not subject to ACA</a:t>
            </a:r>
          </a:p>
          <a:p>
            <a:pPr lvl="2"/>
            <a:r>
              <a:rPr lang="en-US" dirty="0" smtClean="0"/>
              <a:t>Potentially expand maximum duration</a:t>
            </a:r>
          </a:p>
          <a:p>
            <a:pPr lvl="2"/>
            <a:r>
              <a:rPr lang="en-US" dirty="0" smtClean="0"/>
              <a:t>Target markets include individuals between jobs and individuals who missed their open enrollment periods but who want coverage</a:t>
            </a:r>
          </a:p>
        </p:txBody>
      </p:sp>
      <p:sp>
        <p:nvSpPr>
          <p:cNvPr id="3" name="Slide Number Placeholder 2"/>
          <p:cNvSpPr>
            <a:spLocks noGrp="1"/>
          </p:cNvSpPr>
          <p:nvPr>
            <p:ph type="sldNum" sz="quarter" idx="12"/>
          </p:nvPr>
        </p:nvSpPr>
        <p:spPr/>
        <p:txBody>
          <a:bodyPr/>
          <a:lstStyle/>
          <a:p>
            <a:fld id="{248A85B4-7888-4AB8-A080-E4BCAD934335}" type="slidenum">
              <a:rPr lang="en-US" smtClean="0"/>
              <a:pPr/>
              <a:t>10</a:t>
            </a:fld>
            <a:endParaRPr lang="en-US"/>
          </a:p>
        </p:txBody>
      </p:sp>
      <p:sp>
        <p:nvSpPr>
          <p:cNvPr id="4" name="Title 3"/>
          <p:cNvSpPr>
            <a:spLocks noGrp="1"/>
          </p:cNvSpPr>
          <p:nvPr>
            <p:ph type="title"/>
          </p:nvPr>
        </p:nvSpPr>
        <p:spPr>
          <a:xfrm>
            <a:off x="76200" y="152400"/>
            <a:ext cx="9067800" cy="1143000"/>
          </a:xfrm>
        </p:spPr>
        <p:txBody>
          <a:bodyPr/>
          <a:lstStyle/>
          <a:p>
            <a:r>
              <a:rPr lang="en-US" sz="4000" dirty="0" smtClean="0"/>
              <a:t>Trump Administration Work </a:t>
            </a:r>
            <a:r>
              <a:rPr lang="en-US" sz="4000" dirty="0" err="1" smtClean="0"/>
              <a:t>Arounds</a:t>
            </a:r>
            <a:endParaRPr lang="en-US" sz="4000" dirty="0"/>
          </a:p>
        </p:txBody>
      </p:sp>
    </p:spTree>
    <p:extLst>
      <p:ext uri="{BB962C8B-B14F-4D97-AF65-F5344CB8AC3E}">
        <p14:creationId xmlns:p14="http://schemas.microsoft.com/office/powerpoint/2010/main" val="17347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382977"/>
          </a:xfrm>
        </p:spPr>
        <p:txBody>
          <a:bodyPr/>
          <a:lstStyle/>
          <a:p>
            <a:pPr lvl="1"/>
            <a:r>
              <a:rPr lang="en-US" dirty="0" smtClean="0"/>
              <a:t>Health Reimbursement Arrangements (HRAs)</a:t>
            </a:r>
          </a:p>
          <a:p>
            <a:pPr lvl="2"/>
            <a:r>
              <a:rPr lang="en-US" dirty="0" smtClean="0"/>
              <a:t>Allow employers to provide HRAs to reimburse employees’ individual insurance premiums</a:t>
            </a:r>
          </a:p>
          <a:p>
            <a:pPr lvl="3"/>
            <a:r>
              <a:rPr lang="en-US" dirty="0" smtClean="0"/>
              <a:t>Currently only available to small employers under a QSEHRA arrangement</a:t>
            </a:r>
          </a:p>
          <a:p>
            <a:pPr lvl="1"/>
            <a:r>
              <a:rPr lang="en-US" dirty="0" smtClean="0"/>
              <a:t>Other possible HRA changes:</a:t>
            </a:r>
          </a:p>
          <a:p>
            <a:pPr lvl="2"/>
            <a:r>
              <a:rPr lang="en-US" dirty="0" smtClean="0"/>
              <a:t>Modify HRA integration rules to allow tax-free HRAs in more circumstances</a:t>
            </a:r>
          </a:p>
          <a:p>
            <a:pPr lvl="2"/>
            <a:r>
              <a:rPr lang="en-US" dirty="0" smtClean="0"/>
              <a:t>Allow one time transfer of HRA balance to HSA</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11</a:t>
            </a:fld>
            <a:endParaRPr lang="en-US"/>
          </a:p>
        </p:txBody>
      </p:sp>
      <p:sp>
        <p:nvSpPr>
          <p:cNvPr id="4" name="Title 3"/>
          <p:cNvSpPr>
            <a:spLocks noGrp="1"/>
          </p:cNvSpPr>
          <p:nvPr>
            <p:ph type="title"/>
          </p:nvPr>
        </p:nvSpPr>
        <p:spPr>
          <a:xfrm>
            <a:off x="76200" y="152400"/>
            <a:ext cx="9067800" cy="1143000"/>
          </a:xfrm>
        </p:spPr>
        <p:txBody>
          <a:bodyPr/>
          <a:lstStyle/>
          <a:p>
            <a:r>
              <a:rPr lang="en-US" sz="4000" dirty="0" smtClean="0"/>
              <a:t>Trump Administration Work </a:t>
            </a:r>
            <a:r>
              <a:rPr lang="en-US" sz="4000" dirty="0" err="1" smtClean="0"/>
              <a:t>Arounds</a:t>
            </a:r>
            <a:endParaRPr lang="en-US" sz="4000" dirty="0"/>
          </a:p>
        </p:txBody>
      </p:sp>
    </p:spTree>
    <p:extLst>
      <p:ext uri="{BB962C8B-B14F-4D97-AF65-F5344CB8AC3E}">
        <p14:creationId xmlns:p14="http://schemas.microsoft.com/office/powerpoint/2010/main" val="128111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616375"/>
          </a:xfrm>
        </p:spPr>
        <p:txBody>
          <a:bodyPr/>
          <a:lstStyle/>
          <a:p>
            <a:r>
              <a:rPr lang="en-US" dirty="0" smtClean="0"/>
              <a:t>Discontinuation of Funding for Cost-Sharing Reduction (CSR) Payments</a:t>
            </a:r>
          </a:p>
          <a:p>
            <a:pPr lvl="1"/>
            <a:r>
              <a:rPr lang="en-US" dirty="0" smtClean="0"/>
              <a:t>Certain low-income individuals who enroll in the exchange may be entitled to CSR payments, in addition to premium tax credits</a:t>
            </a:r>
          </a:p>
          <a:p>
            <a:pPr lvl="1"/>
            <a:r>
              <a:rPr lang="en-US" dirty="0" smtClean="0"/>
              <a:t>CSR payments are made directly from federal government to insurers for the purpose of reducing deductibles and copayments for </a:t>
            </a:r>
            <a:r>
              <a:rPr lang="en-US" smtClean="0"/>
              <a:t>these low-income </a:t>
            </a:r>
            <a:r>
              <a:rPr lang="en-US" dirty="0" smtClean="0"/>
              <a:t>individuals</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12</a:t>
            </a:fld>
            <a:endParaRPr lang="en-US"/>
          </a:p>
        </p:txBody>
      </p:sp>
      <p:sp>
        <p:nvSpPr>
          <p:cNvPr id="4" name="Title 3"/>
          <p:cNvSpPr>
            <a:spLocks noGrp="1"/>
          </p:cNvSpPr>
          <p:nvPr>
            <p:ph type="title"/>
          </p:nvPr>
        </p:nvSpPr>
        <p:spPr>
          <a:xfrm>
            <a:off x="76200" y="152400"/>
            <a:ext cx="9067800" cy="1143000"/>
          </a:xfrm>
        </p:spPr>
        <p:txBody>
          <a:bodyPr/>
          <a:lstStyle/>
          <a:p>
            <a:r>
              <a:rPr lang="en-US" sz="4000" dirty="0" smtClean="0"/>
              <a:t>Trump Administration Work </a:t>
            </a:r>
            <a:r>
              <a:rPr lang="en-US" sz="4000" dirty="0" err="1" smtClean="0"/>
              <a:t>Arounds</a:t>
            </a:r>
            <a:endParaRPr lang="en-US" sz="4000" dirty="0"/>
          </a:p>
        </p:txBody>
      </p:sp>
    </p:spTree>
    <p:extLst>
      <p:ext uri="{BB962C8B-B14F-4D97-AF65-F5344CB8AC3E}">
        <p14:creationId xmlns:p14="http://schemas.microsoft.com/office/powerpoint/2010/main" val="249548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680495"/>
          </a:xfrm>
        </p:spPr>
        <p:txBody>
          <a:bodyPr/>
          <a:lstStyle/>
          <a:p>
            <a:pPr lvl="2"/>
            <a:r>
              <a:rPr lang="en-US" dirty="0" smtClean="0"/>
              <a:t>But ACA never appropriated funds for CSR payments, leading to litigation</a:t>
            </a:r>
          </a:p>
          <a:p>
            <a:pPr lvl="2"/>
            <a:r>
              <a:rPr lang="en-US" dirty="0" smtClean="0"/>
              <a:t>Earlier this month HHS announced it will immediately stop funding CSR payments</a:t>
            </a:r>
          </a:p>
          <a:p>
            <a:pPr lvl="2"/>
            <a:r>
              <a:rPr lang="en-US" dirty="0" smtClean="0"/>
              <a:t>Expected consequences include some insurer withdrawal of exchange policies and exchange premium increases (to cover insurer costs to continue providing the CSRs)</a:t>
            </a:r>
          </a:p>
          <a:p>
            <a:pPr lvl="1"/>
            <a:r>
              <a:rPr lang="en-US" dirty="0" smtClean="0"/>
              <a:t>Alexander-Murray proposed legislation would restore CSR funding</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13</a:t>
            </a:fld>
            <a:endParaRPr lang="en-US"/>
          </a:p>
        </p:txBody>
      </p:sp>
      <p:sp>
        <p:nvSpPr>
          <p:cNvPr id="4" name="Title 3"/>
          <p:cNvSpPr>
            <a:spLocks noGrp="1"/>
          </p:cNvSpPr>
          <p:nvPr>
            <p:ph type="title"/>
          </p:nvPr>
        </p:nvSpPr>
        <p:spPr>
          <a:xfrm>
            <a:off x="76200" y="152400"/>
            <a:ext cx="9067800" cy="1143000"/>
          </a:xfrm>
        </p:spPr>
        <p:txBody>
          <a:bodyPr/>
          <a:lstStyle/>
          <a:p>
            <a:r>
              <a:rPr lang="en-US" sz="4000" dirty="0" smtClean="0"/>
              <a:t>Trump Administration Work </a:t>
            </a:r>
            <a:r>
              <a:rPr lang="en-US" sz="4000" dirty="0" err="1" smtClean="0"/>
              <a:t>Arounds</a:t>
            </a:r>
            <a:endParaRPr lang="en-US" sz="4000" dirty="0"/>
          </a:p>
        </p:txBody>
      </p:sp>
    </p:spTree>
    <p:extLst>
      <p:ext uri="{BB962C8B-B14F-4D97-AF65-F5344CB8AC3E}">
        <p14:creationId xmlns:p14="http://schemas.microsoft.com/office/powerpoint/2010/main" val="247116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Enforcement of individual mandate penalty</a:t>
            </a:r>
          </a:p>
          <a:p>
            <a:pPr lvl="1"/>
            <a:r>
              <a:rPr lang="en-US" dirty="0"/>
              <a:t>IRS didn’t reject 2016 1040s where individuals didn’t complete question regarding health coverage</a:t>
            </a:r>
          </a:p>
          <a:p>
            <a:pPr lvl="1"/>
            <a:r>
              <a:rPr lang="en-US" dirty="0"/>
              <a:t>But IRS issued recent information letters:</a:t>
            </a:r>
          </a:p>
          <a:p>
            <a:pPr lvl="2"/>
            <a:r>
              <a:rPr lang="en-US" dirty="0"/>
              <a:t>Explaining no exemptions to the individual mandate penalty beyond those included in the ACA, and</a:t>
            </a:r>
          </a:p>
          <a:p>
            <a:pPr lvl="2"/>
            <a:r>
              <a:rPr lang="en-US" dirty="0"/>
              <a:t>That Trump executive order doesn’t provide penalty </a:t>
            </a:r>
            <a:r>
              <a:rPr lang="en-US" dirty="0" smtClean="0"/>
              <a:t>relief</a:t>
            </a:r>
          </a:p>
          <a:p>
            <a:pPr lvl="1"/>
            <a:r>
              <a:rPr lang="en-US" dirty="0" smtClean="0"/>
              <a:t>IRS just announced that 2017 1040s will be rejected for failure to complete question regarding health coverage</a:t>
            </a:r>
            <a:endParaRPr lang="en-US" dirty="0"/>
          </a:p>
          <a:p>
            <a:pPr lvl="1"/>
            <a:endParaRPr lang="en-US" dirty="0" smtClean="0"/>
          </a:p>
        </p:txBody>
      </p:sp>
      <p:sp>
        <p:nvSpPr>
          <p:cNvPr id="3" name="Slide Number Placeholder 2"/>
          <p:cNvSpPr>
            <a:spLocks noGrp="1"/>
          </p:cNvSpPr>
          <p:nvPr>
            <p:ph type="sldNum" sz="quarter" idx="12"/>
          </p:nvPr>
        </p:nvSpPr>
        <p:spPr/>
        <p:txBody>
          <a:bodyPr/>
          <a:lstStyle/>
          <a:p>
            <a:fld id="{248A85B4-7888-4AB8-A080-E4BCAD934335}" type="slidenum">
              <a:rPr lang="en-US" smtClean="0"/>
              <a:pPr/>
              <a:t>14</a:t>
            </a:fld>
            <a:endParaRPr lang="en-US" dirty="0"/>
          </a:p>
        </p:txBody>
      </p:sp>
      <p:sp>
        <p:nvSpPr>
          <p:cNvPr id="4" name="Title 3"/>
          <p:cNvSpPr>
            <a:spLocks noGrp="1"/>
          </p:cNvSpPr>
          <p:nvPr>
            <p:ph type="title"/>
          </p:nvPr>
        </p:nvSpPr>
        <p:spPr/>
        <p:txBody>
          <a:bodyPr>
            <a:noAutofit/>
          </a:bodyPr>
          <a:lstStyle/>
          <a:p>
            <a:r>
              <a:rPr lang="en-US" dirty="0" smtClean="0"/>
              <a:t>Enforcement Update</a:t>
            </a:r>
            <a:endParaRPr lang="en-US" dirty="0"/>
          </a:p>
        </p:txBody>
      </p:sp>
    </p:spTree>
    <p:extLst>
      <p:ext uri="{BB962C8B-B14F-4D97-AF65-F5344CB8AC3E}">
        <p14:creationId xmlns:p14="http://schemas.microsoft.com/office/powerpoint/2010/main" val="2269354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Enforcement of employer pay or play penalty</a:t>
            </a:r>
          </a:p>
          <a:p>
            <a:pPr lvl="1"/>
            <a:r>
              <a:rPr lang="en-US" dirty="0"/>
              <a:t>The first year for which the employer pay or play penalty applies is 2015</a:t>
            </a:r>
          </a:p>
          <a:p>
            <a:pPr lvl="1"/>
            <a:r>
              <a:rPr lang="en-US" dirty="0"/>
              <a:t>It appears that the IRS has until 3 years from when the 2015 reporting forms were </a:t>
            </a:r>
            <a:r>
              <a:rPr lang="en-US" dirty="0" smtClean="0"/>
              <a:t>filed </a:t>
            </a:r>
            <a:r>
              <a:rPr lang="en-US" dirty="0"/>
              <a:t>to </a:t>
            </a:r>
            <a:r>
              <a:rPr lang="en-US" dirty="0" smtClean="0"/>
              <a:t>assess </a:t>
            </a:r>
            <a:r>
              <a:rPr lang="en-US" dirty="0"/>
              <a:t>a penalty</a:t>
            </a:r>
          </a:p>
          <a:p>
            <a:pPr lvl="1"/>
            <a:r>
              <a:rPr lang="en-US" dirty="0"/>
              <a:t>The IRS has acknowledged that it is having difficulty </a:t>
            </a:r>
            <a:r>
              <a:rPr lang="en-US" dirty="0" smtClean="0"/>
              <a:t>collecting/processing </a:t>
            </a:r>
            <a:r>
              <a:rPr lang="en-US" dirty="0"/>
              <a:t>all of the information from </a:t>
            </a:r>
            <a:r>
              <a:rPr lang="en-US" dirty="0" smtClean="0"/>
              <a:t>individuals, employers </a:t>
            </a:r>
            <a:r>
              <a:rPr lang="en-US" dirty="0"/>
              <a:t>and the exchanges in order to </a:t>
            </a:r>
            <a:r>
              <a:rPr lang="en-US" dirty="0" smtClean="0"/>
              <a:t>assess penalties</a:t>
            </a:r>
          </a:p>
          <a:p>
            <a:pPr lvl="1"/>
            <a:endParaRPr lang="en-US" dirty="0"/>
          </a:p>
          <a:p>
            <a:pPr lvl="2"/>
            <a:endParaRPr lang="en-US" dirty="0" smtClean="0"/>
          </a:p>
        </p:txBody>
      </p:sp>
      <p:sp>
        <p:nvSpPr>
          <p:cNvPr id="3" name="Slide Number Placeholder 2"/>
          <p:cNvSpPr>
            <a:spLocks noGrp="1"/>
          </p:cNvSpPr>
          <p:nvPr>
            <p:ph type="sldNum" sz="quarter" idx="12"/>
          </p:nvPr>
        </p:nvSpPr>
        <p:spPr/>
        <p:txBody>
          <a:bodyPr/>
          <a:lstStyle/>
          <a:p>
            <a:fld id="{248A85B4-7888-4AB8-A080-E4BCAD934335}" type="slidenum">
              <a:rPr lang="en-US" smtClean="0"/>
              <a:pPr/>
              <a:t>15</a:t>
            </a:fld>
            <a:endParaRPr lang="en-US" dirty="0"/>
          </a:p>
        </p:txBody>
      </p:sp>
      <p:sp>
        <p:nvSpPr>
          <p:cNvPr id="4" name="Title 3"/>
          <p:cNvSpPr>
            <a:spLocks noGrp="1"/>
          </p:cNvSpPr>
          <p:nvPr>
            <p:ph type="title"/>
          </p:nvPr>
        </p:nvSpPr>
        <p:spPr/>
        <p:txBody>
          <a:bodyPr>
            <a:noAutofit/>
          </a:bodyPr>
          <a:lstStyle/>
          <a:p>
            <a:r>
              <a:rPr lang="en-US" dirty="0" smtClean="0"/>
              <a:t>Enforcement Update</a:t>
            </a:r>
            <a:endParaRPr lang="en-US" dirty="0"/>
          </a:p>
        </p:txBody>
      </p:sp>
    </p:spTree>
    <p:extLst>
      <p:ext uri="{BB962C8B-B14F-4D97-AF65-F5344CB8AC3E}">
        <p14:creationId xmlns:p14="http://schemas.microsoft.com/office/powerpoint/2010/main" val="303591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Enforcement of employer pay or play penalty</a:t>
            </a:r>
          </a:p>
          <a:p>
            <a:pPr lvl="1"/>
            <a:r>
              <a:rPr lang="en-US" dirty="0" smtClean="0"/>
              <a:t>Employers using </a:t>
            </a:r>
            <a:r>
              <a:rPr lang="en-US" dirty="0"/>
              <a:t>the AIR system to electronically file their </a:t>
            </a:r>
            <a:r>
              <a:rPr lang="en-US" dirty="0" smtClean="0"/>
              <a:t>1095-Cs </a:t>
            </a:r>
            <a:r>
              <a:rPr lang="en-US" dirty="0"/>
              <a:t>have been frustrated </a:t>
            </a:r>
            <a:r>
              <a:rPr lang="en-US" dirty="0" smtClean="0"/>
              <a:t>with the </a:t>
            </a:r>
            <a:r>
              <a:rPr lang="en-US" dirty="0"/>
              <a:t>error reports </a:t>
            </a:r>
            <a:r>
              <a:rPr lang="en-US" dirty="0" smtClean="0"/>
              <a:t>that </a:t>
            </a:r>
            <a:r>
              <a:rPr lang="en-US" dirty="0"/>
              <a:t>do not explain whether </a:t>
            </a:r>
            <a:r>
              <a:rPr lang="en-US" dirty="0" smtClean="0"/>
              <a:t>the error relates to an </a:t>
            </a:r>
            <a:r>
              <a:rPr lang="en-US" dirty="0"/>
              <a:t>employee’s SSN or a dependent’s SSN</a:t>
            </a:r>
          </a:p>
          <a:p>
            <a:pPr lvl="1"/>
            <a:r>
              <a:rPr lang="en-US" dirty="0"/>
              <a:t>Going forward, the IRS will now indicate whether it is an employee or dependent </a:t>
            </a:r>
            <a:r>
              <a:rPr lang="en-US" dirty="0" smtClean="0"/>
              <a:t>error, </a:t>
            </a:r>
            <a:r>
              <a:rPr lang="en-US" dirty="0"/>
              <a:t>but this still creates an issue </a:t>
            </a:r>
            <a:r>
              <a:rPr lang="en-US" dirty="0" smtClean="0"/>
              <a:t>in situations of multiple </a:t>
            </a:r>
            <a:r>
              <a:rPr lang="en-US" dirty="0"/>
              <a:t>dependents on the 1095-C</a:t>
            </a:r>
          </a:p>
          <a:p>
            <a:pPr lvl="1"/>
            <a:endParaRPr lang="en-US" dirty="0"/>
          </a:p>
          <a:p>
            <a:pPr lvl="2"/>
            <a:endParaRPr lang="en-US" dirty="0" smtClean="0"/>
          </a:p>
        </p:txBody>
      </p:sp>
      <p:sp>
        <p:nvSpPr>
          <p:cNvPr id="3" name="Slide Number Placeholder 2"/>
          <p:cNvSpPr>
            <a:spLocks noGrp="1"/>
          </p:cNvSpPr>
          <p:nvPr>
            <p:ph type="sldNum" sz="quarter" idx="12"/>
          </p:nvPr>
        </p:nvSpPr>
        <p:spPr/>
        <p:txBody>
          <a:bodyPr/>
          <a:lstStyle/>
          <a:p>
            <a:fld id="{248A85B4-7888-4AB8-A080-E4BCAD934335}" type="slidenum">
              <a:rPr lang="en-US" smtClean="0"/>
              <a:pPr/>
              <a:t>16</a:t>
            </a:fld>
            <a:endParaRPr lang="en-US" dirty="0"/>
          </a:p>
        </p:txBody>
      </p:sp>
      <p:sp>
        <p:nvSpPr>
          <p:cNvPr id="4" name="Title 3"/>
          <p:cNvSpPr>
            <a:spLocks noGrp="1"/>
          </p:cNvSpPr>
          <p:nvPr>
            <p:ph type="title"/>
          </p:nvPr>
        </p:nvSpPr>
        <p:spPr/>
        <p:txBody>
          <a:bodyPr>
            <a:noAutofit/>
          </a:bodyPr>
          <a:lstStyle/>
          <a:p>
            <a:r>
              <a:rPr lang="en-US" dirty="0" smtClean="0"/>
              <a:t>Enforcement Update</a:t>
            </a:r>
            <a:endParaRPr lang="en-US" dirty="0"/>
          </a:p>
        </p:txBody>
      </p:sp>
    </p:spTree>
    <p:extLst>
      <p:ext uri="{BB962C8B-B14F-4D97-AF65-F5344CB8AC3E}">
        <p14:creationId xmlns:p14="http://schemas.microsoft.com/office/powerpoint/2010/main" val="2509657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New draft reporting Forms 1094-B, 1095-B, 1094-C and 1095-C for 2017 released</a:t>
            </a:r>
          </a:p>
          <a:p>
            <a:r>
              <a:rPr lang="en-US" dirty="0" smtClean="0"/>
              <a:t>New draft instructions also just released</a:t>
            </a:r>
          </a:p>
          <a:p>
            <a:pPr lvl="1"/>
            <a:r>
              <a:rPr lang="en-US" dirty="0" smtClean="0"/>
              <a:t>No substantive changes</a:t>
            </a:r>
          </a:p>
          <a:p>
            <a:pPr lvl="2"/>
            <a:r>
              <a:rPr lang="en-US" dirty="0" smtClean="0"/>
              <a:t>Transition relief that no longer applies is removed</a:t>
            </a:r>
          </a:p>
          <a:p>
            <a:pPr lvl="2"/>
            <a:r>
              <a:rPr lang="en-US" dirty="0" smtClean="0"/>
              <a:t>Union multiemployer plan relief continues</a:t>
            </a:r>
          </a:p>
          <a:p>
            <a:pPr lvl="2"/>
            <a:r>
              <a:rPr lang="en-US" dirty="0" smtClean="0"/>
              <a:t>Plan start month box still optional</a:t>
            </a:r>
          </a:p>
          <a:p>
            <a:pPr lvl="2"/>
            <a:r>
              <a:rPr lang="en-US" dirty="0" smtClean="0"/>
              <a:t>If erroneous cost error in Box 15 of 1095-C is under $100 may not need to correct</a:t>
            </a:r>
          </a:p>
        </p:txBody>
      </p:sp>
      <p:sp>
        <p:nvSpPr>
          <p:cNvPr id="3" name="Slide Number Placeholder 2"/>
          <p:cNvSpPr>
            <a:spLocks noGrp="1"/>
          </p:cNvSpPr>
          <p:nvPr>
            <p:ph type="sldNum" sz="quarter" idx="12"/>
          </p:nvPr>
        </p:nvSpPr>
        <p:spPr/>
        <p:txBody>
          <a:bodyPr/>
          <a:lstStyle/>
          <a:p>
            <a:fld id="{248A85B4-7888-4AB8-A080-E4BCAD934335}" type="slidenum">
              <a:rPr lang="en-US" smtClean="0"/>
              <a:pPr/>
              <a:t>17</a:t>
            </a:fld>
            <a:endParaRPr lang="en-US" dirty="0"/>
          </a:p>
        </p:txBody>
      </p:sp>
      <p:sp>
        <p:nvSpPr>
          <p:cNvPr id="4" name="Title 3"/>
          <p:cNvSpPr>
            <a:spLocks noGrp="1"/>
          </p:cNvSpPr>
          <p:nvPr>
            <p:ph type="title"/>
          </p:nvPr>
        </p:nvSpPr>
        <p:spPr/>
        <p:txBody>
          <a:bodyPr>
            <a:noAutofit/>
          </a:bodyPr>
          <a:lstStyle/>
          <a:p>
            <a:r>
              <a:rPr lang="en-US" dirty="0" smtClean="0"/>
              <a:t>Enforcement Update</a:t>
            </a:r>
            <a:endParaRPr lang="en-US" dirty="0"/>
          </a:p>
        </p:txBody>
      </p:sp>
    </p:spTree>
    <p:extLst>
      <p:ext uri="{BB962C8B-B14F-4D97-AF65-F5344CB8AC3E}">
        <p14:creationId xmlns:p14="http://schemas.microsoft.com/office/powerpoint/2010/main" val="1347430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r>
              <a:rPr lang="en-US" dirty="0" smtClean="0"/>
              <a:t>Continued good faith relief from reporting penalties?</a:t>
            </a:r>
          </a:p>
          <a:p>
            <a:pPr lvl="1"/>
            <a:r>
              <a:rPr lang="en-US" dirty="0" smtClean="0"/>
              <a:t>Will there be a delayed filing deadline?</a:t>
            </a:r>
          </a:p>
        </p:txBody>
      </p:sp>
      <p:sp>
        <p:nvSpPr>
          <p:cNvPr id="3" name="Slide Number Placeholder 2"/>
          <p:cNvSpPr>
            <a:spLocks noGrp="1"/>
          </p:cNvSpPr>
          <p:nvPr>
            <p:ph type="sldNum" sz="quarter" idx="12"/>
          </p:nvPr>
        </p:nvSpPr>
        <p:spPr/>
        <p:txBody>
          <a:bodyPr/>
          <a:lstStyle/>
          <a:p>
            <a:fld id="{248A85B4-7888-4AB8-A080-E4BCAD934335}" type="slidenum">
              <a:rPr lang="en-US" smtClean="0"/>
              <a:pPr/>
              <a:t>18</a:t>
            </a:fld>
            <a:endParaRPr lang="en-US" dirty="0"/>
          </a:p>
        </p:txBody>
      </p:sp>
      <p:sp>
        <p:nvSpPr>
          <p:cNvPr id="4" name="Title 3"/>
          <p:cNvSpPr>
            <a:spLocks noGrp="1"/>
          </p:cNvSpPr>
          <p:nvPr>
            <p:ph type="title"/>
          </p:nvPr>
        </p:nvSpPr>
        <p:spPr/>
        <p:txBody>
          <a:bodyPr>
            <a:noAutofit/>
          </a:bodyPr>
          <a:lstStyle/>
          <a:p>
            <a:r>
              <a:rPr lang="en-US" dirty="0" smtClean="0"/>
              <a:t>Enforcement Update</a:t>
            </a:r>
            <a:endParaRPr lang="en-US" dirty="0"/>
          </a:p>
        </p:txBody>
      </p:sp>
    </p:spTree>
    <p:extLst>
      <p:ext uri="{BB962C8B-B14F-4D97-AF65-F5344CB8AC3E}">
        <p14:creationId xmlns:p14="http://schemas.microsoft.com/office/powerpoint/2010/main" val="10936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4739759"/>
          </a:xfrm>
        </p:spPr>
        <p:txBody>
          <a:bodyPr/>
          <a:lstStyle/>
          <a:p>
            <a:r>
              <a:rPr lang="en-US" dirty="0" smtClean="0"/>
              <a:t>Measuring for affordability</a:t>
            </a:r>
          </a:p>
          <a:p>
            <a:pPr lvl="1"/>
            <a:r>
              <a:rPr lang="en-US" dirty="0" smtClean="0"/>
              <a:t>There are 3 safe harbor methods for measuring for affordability (Box 1 W-2, rate of pay and federal poverty line)</a:t>
            </a:r>
          </a:p>
          <a:p>
            <a:pPr lvl="1"/>
            <a:r>
              <a:rPr lang="en-US" dirty="0"/>
              <a:t>Coverage must be affordable to avoid employer pay or play penalties</a:t>
            </a:r>
          </a:p>
          <a:p>
            <a:pPr lvl="1"/>
            <a:r>
              <a:rPr lang="en-US" dirty="0"/>
              <a:t>To be affordable, the premium cost for single </a:t>
            </a:r>
            <a:r>
              <a:rPr lang="en-US" dirty="0" smtClean="0"/>
              <a:t>employee </a:t>
            </a:r>
            <a:r>
              <a:rPr lang="en-US" dirty="0"/>
              <a:t>coverage under the employer’s cheapest medical option providing minimum value must be no more than 9.5% of the amount determined under one of the three safe harbors</a:t>
            </a:r>
          </a:p>
          <a:p>
            <a:pPr lvl="1"/>
            <a:endParaRPr lang="en-US" dirty="0" smtClean="0"/>
          </a:p>
        </p:txBody>
      </p:sp>
      <p:sp>
        <p:nvSpPr>
          <p:cNvPr id="3" name="Slide Number Placeholder 2"/>
          <p:cNvSpPr>
            <a:spLocks noGrp="1"/>
          </p:cNvSpPr>
          <p:nvPr>
            <p:ph type="sldNum" sz="quarter" idx="12"/>
          </p:nvPr>
        </p:nvSpPr>
        <p:spPr/>
        <p:txBody>
          <a:bodyPr/>
          <a:lstStyle/>
          <a:p>
            <a:fld id="{248A85B4-7888-4AB8-A080-E4BCAD934335}" type="slidenum">
              <a:rPr lang="en-US" smtClean="0"/>
              <a:pPr/>
              <a:t>19</a:t>
            </a:fld>
            <a:endParaRPr lang="en-US"/>
          </a:p>
        </p:txBody>
      </p:sp>
      <p:sp>
        <p:nvSpPr>
          <p:cNvPr id="4" name="Title 3"/>
          <p:cNvSpPr>
            <a:spLocks noGrp="1"/>
          </p:cNvSpPr>
          <p:nvPr>
            <p:ph type="title"/>
          </p:nvPr>
        </p:nvSpPr>
        <p:spPr/>
        <p:txBody>
          <a:bodyPr/>
          <a:lstStyle/>
          <a:p>
            <a:r>
              <a:rPr lang="en-US" dirty="0" smtClean="0"/>
              <a:t>Enforcement Update</a:t>
            </a:r>
            <a:endParaRPr lang="en-US" dirty="0"/>
          </a:p>
        </p:txBody>
      </p:sp>
    </p:spTree>
    <p:extLst>
      <p:ext uri="{BB962C8B-B14F-4D97-AF65-F5344CB8AC3E}">
        <p14:creationId xmlns:p14="http://schemas.microsoft.com/office/powerpoint/2010/main" val="27832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46AFAF-E370-4E1B-A31A-03CCCD5D7EFA}" type="slidenum">
              <a:rPr lang="en-US" smtClean="0"/>
              <a:t>2</a:t>
            </a:fld>
            <a:endParaRPr lang="en-US"/>
          </a:p>
        </p:txBody>
      </p:sp>
    </p:spTree>
    <p:extLst>
      <p:ext uri="{BB962C8B-B14F-4D97-AF65-F5344CB8AC3E}">
        <p14:creationId xmlns:p14="http://schemas.microsoft.com/office/powerpoint/2010/main" val="2550510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2462213"/>
          </a:xfrm>
        </p:spPr>
        <p:txBody>
          <a:bodyPr/>
          <a:lstStyle/>
          <a:p>
            <a:pPr lvl="1"/>
            <a:r>
              <a:rPr lang="en-US" dirty="0" smtClean="0"/>
              <a:t>The 9.5% figure is adjusted annually for changes in the cost of living</a:t>
            </a:r>
          </a:p>
          <a:p>
            <a:pPr lvl="1"/>
            <a:r>
              <a:rPr lang="en-US" dirty="0" smtClean="0"/>
              <a:t>The percentage does not necessarily go up annually</a:t>
            </a:r>
          </a:p>
          <a:p>
            <a:pPr lvl="1"/>
            <a:endParaRPr lang="en-US" dirty="0"/>
          </a:p>
          <a:p>
            <a:pPr lvl="1"/>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248A85B4-7888-4AB8-A080-E4BCAD934335}" type="slidenum">
              <a:rPr lang="en-US" smtClean="0"/>
              <a:pPr/>
              <a:t>20</a:t>
            </a:fld>
            <a:endParaRPr lang="en-US"/>
          </a:p>
        </p:txBody>
      </p:sp>
      <p:sp>
        <p:nvSpPr>
          <p:cNvPr id="4" name="Title 3"/>
          <p:cNvSpPr>
            <a:spLocks noGrp="1"/>
          </p:cNvSpPr>
          <p:nvPr>
            <p:ph type="title"/>
          </p:nvPr>
        </p:nvSpPr>
        <p:spPr/>
        <p:txBody>
          <a:bodyPr/>
          <a:lstStyle/>
          <a:p>
            <a:r>
              <a:rPr lang="en-US" dirty="0" smtClean="0"/>
              <a:t>Enforcement Update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05640923"/>
              </p:ext>
            </p:extLst>
          </p:nvPr>
        </p:nvGraphicFramePr>
        <p:xfrm>
          <a:off x="2286000" y="3154681"/>
          <a:ext cx="4572000" cy="1828799"/>
        </p:xfrm>
        <a:graphic>
          <a:graphicData uri="http://schemas.openxmlformats.org/drawingml/2006/table">
            <a:tbl>
              <a:tblPr firstRow="1" firstCol="1" bandRow="1">
                <a:tableStyleId>{5C22544A-7EE6-4342-B048-85BDC9FD1C3A}</a:tableStyleId>
              </a:tblPr>
              <a:tblGrid>
                <a:gridCol w="2382592">
                  <a:extLst>
                    <a:ext uri="{9D8B030D-6E8A-4147-A177-3AD203B41FA5}">
                      <a16:colId xmlns:a16="http://schemas.microsoft.com/office/drawing/2014/main" val="2891061099"/>
                    </a:ext>
                  </a:extLst>
                </a:gridCol>
                <a:gridCol w="2189408">
                  <a:extLst>
                    <a:ext uri="{9D8B030D-6E8A-4147-A177-3AD203B41FA5}">
                      <a16:colId xmlns:a16="http://schemas.microsoft.com/office/drawing/2014/main" val="1881148186"/>
                    </a:ext>
                  </a:extLst>
                </a:gridCol>
              </a:tblGrid>
              <a:tr h="366950">
                <a:tc>
                  <a:txBody>
                    <a:bodyPr/>
                    <a:lstStyle/>
                    <a:p>
                      <a:pPr marL="0" marR="0" algn="ctr">
                        <a:lnSpc>
                          <a:spcPct val="107000"/>
                        </a:lnSpc>
                        <a:spcBef>
                          <a:spcPts val="0"/>
                        </a:spcBef>
                        <a:spcAft>
                          <a:spcPts val="0"/>
                        </a:spcAft>
                      </a:pPr>
                      <a:r>
                        <a:rPr lang="en-US" sz="1800" dirty="0">
                          <a:effectLst/>
                        </a:rPr>
                        <a:t>Year</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Percentage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5254283"/>
                  </a:ext>
                </a:extLst>
              </a:tr>
              <a:tr h="366950">
                <a:tc>
                  <a:txBody>
                    <a:bodyPr/>
                    <a:lstStyle/>
                    <a:p>
                      <a:pPr marL="0" marR="0" algn="ctr">
                        <a:lnSpc>
                          <a:spcPct val="107000"/>
                        </a:lnSpc>
                        <a:spcBef>
                          <a:spcPts val="0"/>
                        </a:spcBef>
                        <a:spcAft>
                          <a:spcPts val="0"/>
                        </a:spcAft>
                      </a:pPr>
                      <a:r>
                        <a:rPr lang="en-US" sz="1800" dirty="0">
                          <a:effectLst/>
                        </a:rPr>
                        <a:t>2015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9.56%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3950928"/>
                  </a:ext>
                </a:extLst>
              </a:tr>
              <a:tr h="366950">
                <a:tc>
                  <a:txBody>
                    <a:bodyPr/>
                    <a:lstStyle/>
                    <a:p>
                      <a:pPr marL="0" marR="0" algn="ctr">
                        <a:lnSpc>
                          <a:spcPct val="107000"/>
                        </a:lnSpc>
                        <a:spcBef>
                          <a:spcPts val="0"/>
                        </a:spcBef>
                        <a:spcAft>
                          <a:spcPts val="0"/>
                        </a:spcAft>
                      </a:pPr>
                      <a:r>
                        <a:rPr lang="en-US" sz="1800" dirty="0">
                          <a:effectLst/>
                        </a:rPr>
                        <a:t>2016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smtClean="0">
                          <a:effectLst/>
                        </a:rPr>
                        <a:t>9.66%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3278635"/>
                  </a:ext>
                </a:extLst>
              </a:tr>
              <a:tr h="366950">
                <a:tc>
                  <a:txBody>
                    <a:bodyPr/>
                    <a:lstStyle/>
                    <a:p>
                      <a:pPr marL="0" marR="0" algn="ctr">
                        <a:lnSpc>
                          <a:spcPct val="107000"/>
                        </a:lnSpc>
                        <a:spcBef>
                          <a:spcPts val="0"/>
                        </a:spcBef>
                        <a:spcAft>
                          <a:spcPts val="0"/>
                        </a:spcAft>
                      </a:pPr>
                      <a:r>
                        <a:rPr lang="en-US" sz="1800">
                          <a:effectLst/>
                        </a:rPr>
                        <a:t>2017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smtClean="0">
                          <a:effectLst/>
                        </a:rPr>
                        <a:t>9.69%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6486866"/>
                  </a:ext>
                </a:extLst>
              </a:tr>
              <a:tr h="360999">
                <a:tc>
                  <a:txBody>
                    <a:bodyPr/>
                    <a:lstStyle/>
                    <a:p>
                      <a:pPr marL="0" marR="0" algn="ctr">
                        <a:lnSpc>
                          <a:spcPct val="107000"/>
                        </a:lnSpc>
                        <a:spcBef>
                          <a:spcPts val="0"/>
                        </a:spcBef>
                        <a:spcAft>
                          <a:spcPts val="0"/>
                        </a:spcAft>
                      </a:pPr>
                      <a:r>
                        <a:rPr lang="en-US" sz="1800" dirty="0">
                          <a:effectLst/>
                        </a:rPr>
                        <a:t>2018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9.56%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6972742"/>
                  </a:ext>
                </a:extLst>
              </a:tr>
            </a:tbl>
          </a:graphicData>
        </a:graphic>
      </p:graphicFrame>
    </p:spTree>
    <p:extLst>
      <p:ext uri="{BB962C8B-B14F-4D97-AF65-F5344CB8AC3E}">
        <p14:creationId xmlns:p14="http://schemas.microsoft.com/office/powerpoint/2010/main" val="3901574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46AFAF-E370-4E1B-A31A-03CCCD5D7EFA}" type="slidenum">
              <a:rPr lang="en-US" smtClean="0"/>
              <a:t>21</a:t>
            </a:fld>
            <a:endParaRPr lang="en-US" dirty="0"/>
          </a:p>
        </p:txBody>
      </p:sp>
      <p:sp>
        <p:nvSpPr>
          <p:cNvPr id="3" name="Title 2"/>
          <p:cNvSpPr>
            <a:spLocks noGrp="1"/>
          </p:cNvSpPr>
          <p:nvPr>
            <p:ph type="title"/>
          </p:nvPr>
        </p:nvSpPr>
        <p:spPr/>
        <p:txBody>
          <a:bodyPr/>
          <a:lstStyle/>
          <a:p>
            <a:r>
              <a:rPr lang="en-US" dirty="0" smtClean="0"/>
              <a:t>Section 1557 Update</a:t>
            </a:r>
            <a:endParaRPr lang="en-US" dirty="0"/>
          </a:p>
        </p:txBody>
      </p:sp>
    </p:spTree>
    <p:extLst>
      <p:ext uri="{BB962C8B-B14F-4D97-AF65-F5344CB8AC3E}">
        <p14:creationId xmlns:p14="http://schemas.microsoft.com/office/powerpoint/2010/main" val="4156118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2728952"/>
          </a:xfrm>
        </p:spPr>
        <p:txBody>
          <a:bodyPr/>
          <a:lstStyle/>
          <a:p>
            <a:r>
              <a:rPr lang="en-US" dirty="0" smtClean="0"/>
              <a:t>2016 regulations apply to insurers and employer group health plans sponsored by health care providers</a:t>
            </a:r>
          </a:p>
          <a:p>
            <a:r>
              <a:rPr lang="en-US" dirty="0" smtClean="0"/>
              <a:t>One requirement of regulations is a prohibition on blanket exclusions for transgender health benefits in health plans</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22</a:t>
            </a:fld>
            <a:endParaRPr lang="en-US" dirty="0"/>
          </a:p>
        </p:txBody>
      </p:sp>
      <p:sp>
        <p:nvSpPr>
          <p:cNvPr id="4" name="Title 3"/>
          <p:cNvSpPr>
            <a:spLocks noGrp="1"/>
          </p:cNvSpPr>
          <p:nvPr>
            <p:ph type="title"/>
          </p:nvPr>
        </p:nvSpPr>
        <p:spPr/>
        <p:txBody>
          <a:bodyPr/>
          <a:lstStyle/>
          <a:p>
            <a:r>
              <a:rPr lang="en-US" dirty="0" smtClean="0"/>
              <a:t>Section 1557 Update</a:t>
            </a:r>
            <a:endParaRPr lang="en-US" dirty="0"/>
          </a:p>
        </p:txBody>
      </p:sp>
    </p:spTree>
    <p:extLst>
      <p:ext uri="{BB962C8B-B14F-4D97-AF65-F5344CB8AC3E}">
        <p14:creationId xmlns:p14="http://schemas.microsoft.com/office/powerpoint/2010/main" val="1037690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159839"/>
          </a:xfrm>
        </p:spPr>
        <p:txBody>
          <a:bodyPr/>
          <a:lstStyle/>
          <a:p>
            <a:r>
              <a:rPr lang="en-US" dirty="0" smtClean="0"/>
              <a:t>In December 2016, a federal court in Texas issued a nationwide injunction prohibiting the enforcement of portions of this rule</a:t>
            </a:r>
          </a:p>
          <a:p>
            <a:r>
              <a:rPr lang="en-US" dirty="0" smtClean="0"/>
              <a:t>HHS recently filed a status report in the case indicating that it has drafted proposed regulations in response to the court’s injunction</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23</a:t>
            </a:fld>
            <a:endParaRPr lang="en-US" dirty="0"/>
          </a:p>
        </p:txBody>
      </p:sp>
      <p:sp>
        <p:nvSpPr>
          <p:cNvPr id="4" name="Title 3"/>
          <p:cNvSpPr>
            <a:spLocks noGrp="1"/>
          </p:cNvSpPr>
          <p:nvPr>
            <p:ph type="title"/>
          </p:nvPr>
        </p:nvSpPr>
        <p:spPr/>
        <p:txBody>
          <a:bodyPr/>
          <a:lstStyle/>
          <a:p>
            <a:r>
              <a:rPr lang="en-US" dirty="0" smtClean="0"/>
              <a:t>Section 1557 Update</a:t>
            </a:r>
            <a:endParaRPr lang="en-US" dirty="0"/>
          </a:p>
        </p:txBody>
      </p:sp>
    </p:spTree>
    <p:extLst>
      <p:ext uri="{BB962C8B-B14F-4D97-AF65-F5344CB8AC3E}">
        <p14:creationId xmlns:p14="http://schemas.microsoft.com/office/powerpoint/2010/main" val="2383440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954107"/>
          </a:xfrm>
        </p:spPr>
        <p:txBody>
          <a:bodyPr/>
          <a:lstStyle/>
          <a:p>
            <a:r>
              <a:rPr lang="en-US" dirty="0" smtClean="0"/>
              <a:t>Once released, the regulations are expected to roll back this rule under Section 1557</a:t>
            </a:r>
          </a:p>
        </p:txBody>
      </p:sp>
      <p:sp>
        <p:nvSpPr>
          <p:cNvPr id="3" name="Slide Number Placeholder 2"/>
          <p:cNvSpPr>
            <a:spLocks noGrp="1"/>
          </p:cNvSpPr>
          <p:nvPr>
            <p:ph type="sldNum" sz="quarter" idx="12"/>
          </p:nvPr>
        </p:nvSpPr>
        <p:spPr/>
        <p:txBody>
          <a:bodyPr/>
          <a:lstStyle/>
          <a:p>
            <a:fld id="{248A85B4-7888-4AB8-A080-E4BCAD934335}" type="slidenum">
              <a:rPr lang="en-US" smtClean="0"/>
              <a:pPr/>
              <a:t>24</a:t>
            </a:fld>
            <a:endParaRPr lang="en-US" dirty="0"/>
          </a:p>
        </p:txBody>
      </p:sp>
      <p:sp>
        <p:nvSpPr>
          <p:cNvPr id="4" name="Title 3"/>
          <p:cNvSpPr>
            <a:spLocks noGrp="1"/>
          </p:cNvSpPr>
          <p:nvPr>
            <p:ph type="title"/>
          </p:nvPr>
        </p:nvSpPr>
        <p:spPr/>
        <p:txBody>
          <a:bodyPr/>
          <a:lstStyle/>
          <a:p>
            <a:r>
              <a:rPr lang="en-US" dirty="0" smtClean="0"/>
              <a:t>Section 1557 Update</a:t>
            </a:r>
            <a:endParaRPr lang="en-US" dirty="0"/>
          </a:p>
        </p:txBody>
      </p:sp>
    </p:spTree>
    <p:extLst>
      <p:ext uri="{BB962C8B-B14F-4D97-AF65-F5344CB8AC3E}">
        <p14:creationId xmlns:p14="http://schemas.microsoft.com/office/powerpoint/2010/main" val="961864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4478149"/>
          </a:xfrm>
        </p:spPr>
        <p:txBody>
          <a:bodyPr/>
          <a:lstStyle/>
          <a:p>
            <a:r>
              <a:rPr lang="en-US" dirty="0" smtClean="0"/>
              <a:t>But even if rolled back, are there other legal reasons to not impose a blanket exclusion health plan exclusion on transgender health benefits?</a:t>
            </a:r>
          </a:p>
          <a:p>
            <a:pPr lvl="1"/>
            <a:r>
              <a:rPr lang="en-US" dirty="0" smtClean="0"/>
              <a:t>Federal employment discrimination claim based on sex?</a:t>
            </a:r>
          </a:p>
          <a:p>
            <a:pPr lvl="1"/>
            <a:r>
              <a:rPr lang="en-US" dirty="0" smtClean="0"/>
              <a:t>Earlier this month U.S. Attorney General Sessions directed federal prosecutors to </a:t>
            </a:r>
            <a:r>
              <a:rPr lang="en-US" u="sng" dirty="0" smtClean="0"/>
              <a:t>not</a:t>
            </a:r>
            <a:r>
              <a:rPr lang="en-US" dirty="0" smtClean="0"/>
              <a:t> interpret Title VII’s prohibition on sex discrimination to include discrimination based on gender identity, including transgender status</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25</a:t>
            </a:fld>
            <a:endParaRPr lang="en-US" dirty="0"/>
          </a:p>
        </p:txBody>
      </p:sp>
      <p:sp>
        <p:nvSpPr>
          <p:cNvPr id="4" name="Title 3"/>
          <p:cNvSpPr>
            <a:spLocks noGrp="1"/>
          </p:cNvSpPr>
          <p:nvPr>
            <p:ph type="title"/>
          </p:nvPr>
        </p:nvSpPr>
        <p:spPr/>
        <p:txBody>
          <a:bodyPr/>
          <a:lstStyle/>
          <a:p>
            <a:r>
              <a:rPr lang="en-US" dirty="0" smtClean="0"/>
              <a:t>Section 1557 Update</a:t>
            </a:r>
            <a:endParaRPr lang="en-US" dirty="0"/>
          </a:p>
        </p:txBody>
      </p:sp>
    </p:spTree>
    <p:extLst>
      <p:ext uri="{BB962C8B-B14F-4D97-AF65-F5344CB8AC3E}">
        <p14:creationId xmlns:p14="http://schemas.microsoft.com/office/powerpoint/2010/main" val="3052109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46AFAF-E370-4E1B-A31A-03CCCD5D7EFA}" type="slidenum">
              <a:rPr lang="en-US" smtClean="0"/>
              <a:t>26</a:t>
            </a:fld>
            <a:endParaRPr lang="en-US" dirty="0"/>
          </a:p>
        </p:txBody>
      </p:sp>
      <p:sp>
        <p:nvSpPr>
          <p:cNvPr id="3" name="Title 2"/>
          <p:cNvSpPr>
            <a:spLocks noGrp="1"/>
          </p:cNvSpPr>
          <p:nvPr>
            <p:ph type="title"/>
          </p:nvPr>
        </p:nvSpPr>
        <p:spPr/>
        <p:txBody>
          <a:bodyPr/>
          <a:lstStyle/>
          <a:p>
            <a:r>
              <a:rPr lang="en-US" dirty="0" smtClean="0"/>
              <a:t>Contraceptive Coverage Update</a:t>
            </a:r>
            <a:endParaRPr lang="en-US" dirty="0"/>
          </a:p>
        </p:txBody>
      </p:sp>
    </p:spTree>
    <p:extLst>
      <p:ext uri="{BB962C8B-B14F-4D97-AF65-F5344CB8AC3E}">
        <p14:creationId xmlns:p14="http://schemas.microsoft.com/office/powerpoint/2010/main" val="1495706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2728952"/>
          </a:xfrm>
        </p:spPr>
        <p:txBody>
          <a:bodyPr/>
          <a:lstStyle/>
          <a:p>
            <a:r>
              <a:rPr lang="en-US" dirty="0" smtClean="0"/>
              <a:t>ACA requires non-grandfathered health plans to provide 100% coverage of contraceptives</a:t>
            </a:r>
          </a:p>
          <a:p>
            <a:r>
              <a:rPr lang="en-US" dirty="0" smtClean="0"/>
              <a:t>Certain employers including churches, faith-based non-profits and certain private companies pushed back for religious reasons, including filing lawsuits</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27</a:t>
            </a:fld>
            <a:endParaRPr lang="en-US" dirty="0"/>
          </a:p>
        </p:txBody>
      </p:sp>
      <p:sp>
        <p:nvSpPr>
          <p:cNvPr id="4" name="Title 3"/>
          <p:cNvSpPr>
            <a:spLocks noGrp="1"/>
          </p:cNvSpPr>
          <p:nvPr>
            <p:ph type="title"/>
          </p:nvPr>
        </p:nvSpPr>
        <p:spPr/>
        <p:txBody>
          <a:bodyPr/>
          <a:lstStyle/>
          <a:p>
            <a:r>
              <a:rPr lang="en-US" dirty="0" smtClean="0"/>
              <a:t>Contraceptive Coverage Update</a:t>
            </a:r>
            <a:endParaRPr lang="en-US" dirty="0"/>
          </a:p>
        </p:txBody>
      </p:sp>
    </p:spTree>
    <p:extLst>
      <p:ext uri="{BB962C8B-B14F-4D97-AF65-F5344CB8AC3E}">
        <p14:creationId xmlns:p14="http://schemas.microsoft.com/office/powerpoint/2010/main" val="1284827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524000"/>
            <a:ext cx="8526046" cy="4743400"/>
          </a:xfrm>
        </p:spPr>
        <p:txBody>
          <a:bodyPr/>
          <a:lstStyle/>
          <a:p>
            <a:r>
              <a:rPr lang="en-US" dirty="0" smtClean="0"/>
              <a:t>Some objected to the entire mandate, others took issue with only emergency contraceptives</a:t>
            </a:r>
          </a:p>
          <a:p>
            <a:r>
              <a:rPr lang="en-US" dirty="0" smtClean="0"/>
              <a:t>In response to the complaints and litigation, the Obama administration created:</a:t>
            </a:r>
          </a:p>
          <a:p>
            <a:pPr lvl="1"/>
            <a:r>
              <a:rPr lang="en-US" dirty="0" smtClean="0"/>
              <a:t>An </a:t>
            </a:r>
            <a:r>
              <a:rPr lang="en-US" u="sng" dirty="0" smtClean="0"/>
              <a:t>exemption</a:t>
            </a:r>
            <a:r>
              <a:rPr lang="en-US" dirty="0" smtClean="0"/>
              <a:t> for churches, their integrated auxiliaries, conventions or associations of churches, and religious orders</a:t>
            </a:r>
          </a:p>
          <a:p>
            <a:pPr lvl="1"/>
            <a:r>
              <a:rPr lang="en-US" dirty="0" smtClean="0"/>
              <a:t>An </a:t>
            </a:r>
            <a:r>
              <a:rPr lang="en-US" u="sng" dirty="0" smtClean="0"/>
              <a:t>accommodation</a:t>
            </a:r>
            <a:r>
              <a:rPr lang="en-US" dirty="0" smtClean="0"/>
              <a:t> for nonprofit religious organizations and closely-held for-profit organizations with an objection to contraceptives</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28</a:t>
            </a:fld>
            <a:endParaRPr lang="en-US" dirty="0"/>
          </a:p>
        </p:txBody>
      </p:sp>
      <p:sp>
        <p:nvSpPr>
          <p:cNvPr id="4" name="Title 3"/>
          <p:cNvSpPr>
            <a:spLocks noGrp="1"/>
          </p:cNvSpPr>
          <p:nvPr>
            <p:ph type="title"/>
          </p:nvPr>
        </p:nvSpPr>
        <p:spPr/>
        <p:txBody>
          <a:bodyPr/>
          <a:lstStyle/>
          <a:p>
            <a:r>
              <a:rPr lang="en-US" dirty="0" smtClean="0"/>
              <a:t>Contraceptive Coverage Update</a:t>
            </a:r>
            <a:endParaRPr lang="en-US" dirty="0"/>
          </a:p>
        </p:txBody>
      </p:sp>
    </p:spTree>
    <p:extLst>
      <p:ext uri="{BB962C8B-B14F-4D97-AF65-F5344CB8AC3E}">
        <p14:creationId xmlns:p14="http://schemas.microsoft.com/office/powerpoint/2010/main" val="1856457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4452501"/>
          </a:xfrm>
        </p:spPr>
        <p:txBody>
          <a:bodyPr/>
          <a:lstStyle/>
          <a:p>
            <a:r>
              <a:rPr lang="en-US" dirty="0" smtClean="0"/>
              <a:t>Employees of organizations that take advantage of an </a:t>
            </a:r>
            <a:r>
              <a:rPr lang="en-US" u="sng" dirty="0" smtClean="0"/>
              <a:t>exemption</a:t>
            </a:r>
            <a:r>
              <a:rPr lang="en-US" dirty="0"/>
              <a:t> </a:t>
            </a:r>
            <a:r>
              <a:rPr lang="en-US" dirty="0" smtClean="0"/>
              <a:t>do not have access through the organization’s group health plan for contraceptives to which the organization objects</a:t>
            </a:r>
          </a:p>
          <a:p>
            <a:r>
              <a:rPr lang="en-US" dirty="0" smtClean="0"/>
              <a:t>Under the </a:t>
            </a:r>
            <a:r>
              <a:rPr lang="en-US" u="sng" dirty="0" smtClean="0"/>
              <a:t>accommodation</a:t>
            </a:r>
            <a:r>
              <a:rPr lang="en-US" dirty="0" smtClean="0"/>
              <a:t> process, an eligible organization certifies it is an eligible organization to its insurer/TPA.  The insurer/TPA is then required to provide coverage for the excluded contraceptives</a:t>
            </a:r>
            <a:endParaRPr lang="en-US" u="sng"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29</a:t>
            </a:fld>
            <a:endParaRPr lang="en-US"/>
          </a:p>
        </p:txBody>
      </p:sp>
      <p:sp>
        <p:nvSpPr>
          <p:cNvPr id="4" name="Title 3"/>
          <p:cNvSpPr>
            <a:spLocks noGrp="1"/>
          </p:cNvSpPr>
          <p:nvPr>
            <p:ph type="title"/>
          </p:nvPr>
        </p:nvSpPr>
        <p:spPr/>
        <p:txBody>
          <a:bodyPr/>
          <a:lstStyle/>
          <a:p>
            <a:r>
              <a:rPr lang="en-US" dirty="0" smtClean="0"/>
              <a:t>Contraceptive Coverage Update</a:t>
            </a:r>
            <a:endParaRPr lang="en-US" dirty="0"/>
          </a:p>
        </p:txBody>
      </p:sp>
    </p:spTree>
    <p:extLst>
      <p:ext uri="{BB962C8B-B14F-4D97-AF65-F5344CB8AC3E}">
        <p14:creationId xmlns:p14="http://schemas.microsoft.com/office/powerpoint/2010/main" val="252935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Repeal and replace efforts not successful</a:t>
            </a:r>
          </a:p>
          <a:p>
            <a:pPr lvl="1"/>
            <a:r>
              <a:rPr lang="en-US" dirty="0" smtClean="0"/>
              <a:t>American Health Care Act (AHCA)</a:t>
            </a:r>
          </a:p>
          <a:p>
            <a:pPr lvl="1"/>
            <a:r>
              <a:rPr lang="en-US" dirty="0" smtClean="0"/>
              <a:t>The Better Care Reconciliation Act of 2017</a:t>
            </a:r>
          </a:p>
          <a:p>
            <a:pPr lvl="1"/>
            <a:r>
              <a:rPr lang="en-US" dirty="0" smtClean="0"/>
              <a:t>Graham – Cassidy </a:t>
            </a:r>
          </a:p>
        </p:txBody>
      </p:sp>
      <p:sp>
        <p:nvSpPr>
          <p:cNvPr id="3" name="Slide Number Placeholder 2"/>
          <p:cNvSpPr>
            <a:spLocks noGrp="1"/>
          </p:cNvSpPr>
          <p:nvPr>
            <p:ph type="sldNum" sz="quarter" idx="12"/>
          </p:nvPr>
        </p:nvSpPr>
        <p:spPr/>
        <p:txBody>
          <a:bodyPr/>
          <a:lstStyle/>
          <a:p>
            <a:fld id="{248A85B4-7888-4AB8-A080-E4BCAD934335}" type="slidenum">
              <a:rPr lang="en-US" smtClean="0"/>
              <a:pPr/>
              <a:t>3</a:t>
            </a:fld>
            <a:endParaRPr lang="en-US" dirty="0"/>
          </a:p>
        </p:txBody>
      </p:sp>
      <p:sp>
        <p:nvSpPr>
          <p:cNvPr id="4" name="Title 3"/>
          <p:cNvSpPr>
            <a:spLocks noGrp="1"/>
          </p:cNvSpPr>
          <p:nvPr>
            <p:ph type="title"/>
          </p:nvPr>
        </p:nvSpPr>
        <p:spPr/>
        <p:txBody>
          <a:bodyPr>
            <a:noAutofit/>
          </a:bodyPr>
          <a:lstStyle/>
          <a:p>
            <a:r>
              <a:rPr lang="en-US" dirty="0" smtClean="0"/>
              <a:t>ACA Legislative Update</a:t>
            </a:r>
            <a:endParaRPr lang="en-US" dirty="0"/>
          </a:p>
        </p:txBody>
      </p:sp>
    </p:spTree>
    <p:extLst>
      <p:ext uri="{BB962C8B-B14F-4D97-AF65-F5344CB8AC3E}">
        <p14:creationId xmlns:p14="http://schemas.microsoft.com/office/powerpoint/2010/main" val="1857396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1384995"/>
          </a:xfrm>
        </p:spPr>
        <p:txBody>
          <a:bodyPr/>
          <a:lstStyle/>
          <a:p>
            <a:r>
              <a:rPr lang="en-US" dirty="0" smtClean="0"/>
              <a:t>Some employers believed the accommodation process was overly burdensome and continued to object </a:t>
            </a:r>
          </a:p>
        </p:txBody>
      </p:sp>
      <p:sp>
        <p:nvSpPr>
          <p:cNvPr id="3" name="Slide Number Placeholder 2"/>
          <p:cNvSpPr>
            <a:spLocks noGrp="1"/>
          </p:cNvSpPr>
          <p:nvPr>
            <p:ph type="sldNum" sz="quarter" idx="12"/>
          </p:nvPr>
        </p:nvSpPr>
        <p:spPr/>
        <p:txBody>
          <a:bodyPr/>
          <a:lstStyle/>
          <a:p>
            <a:fld id="{248A85B4-7888-4AB8-A080-E4BCAD934335}" type="slidenum">
              <a:rPr lang="en-US" smtClean="0"/>
              <a:pPr/>
              <a:t>30</a:t>
            </a:fld>
            <a:endParaRPr lang="en-US" dirty="0"/>
          </a:p>
        </p:txBody>
      </p:sp>
      <p:sp>
        <p:nvSpPr>
          <p:cNvPr id="4" name="Title 3"/>
          <p:cNvSpPr>
            <a:spLocks noGrp="1"/>
          </p:cNvSpPr>
          <p:nvPr>
            <p:ph type="title"/>
          </p:nvPr>
        </p:nvSpPr>
        <p:spPr/>
        <p:txBody>
          <a:bodyPr/>
          <a:lstStyle/>
          <a:p>
            <a:r>
              <a:rPr lang="en-US" dirty="0" smtClean="0"/>
              <a:t>Contraceptive Coverage Update</a:t>
            </a:r>
            <a:endParaRPr lang="en-US" dirty="0"/>
          </a:p>
        </p:txBody>
      </p:sp>
    </p:spTree>
    <p:extLst>
      <p:ext uri="{BB962C8B-B14F-4D97-AF65-F5344CB8AC3E}">
        <p14:creationId xmlns:p14="http://schemas.microsoft.com/office/powerpoint/2010/main" val="3497484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159839"/>
          </a:xfrm>
        </p:spPr>
        <p:txBody>
          <a:bodyPr/>
          <a:lstStyle/>
          <a:p>
            <a:r>
              <a:rPr lang="en-US" dirty="0" smtClean="0"/>
              <a:t>On October 6, 2017, the Trump administration issued new regulations that expand the organizations that are eligible for an </a:t>
            </a:r>
            <a:r>
              <a:rPr lang="en-US" u="sng" dirty="0" smtClean="0"/>
              <a:t>exemption</a:t>
            </a:r>
            <a:r>
              <a:rPr lang="en-US" dirty="0" smtClean="0"/>
              <a:t> to virtually all non-governmental employers</a:t>
            </a:r>
          </a:p>
          <a:p>
            <a:r>
              <a:rPr lang="en-US" dirty="0" smtClean="0"/>
              <a:t>Accommodation is no longer required but it’s a permitted option</a:t>
            </a:r>
          </a:p>
        </p:txBody>
      </p:sp>
      <p:sp>
        <p:nvSpPr>
          <p:cNvPr id="3" name="Slide Number Placeholder 2"/>
          <p:cNvSpPr>
            <a:spLocks noGrp="1"/>
          </p:cNvSpPr>
          <p:nvPr>
            <p:ph type="sldNum" sz="quarter" idx="12"/>
          </p:nvPr>
        </p:nvSpPr>
        <p:spPr/>
        <p:txBody>
          <a:bodyPr/>
          <a:lstStyle/>
          <a:p>
            <a:fld id="{248A85B4-7888-4AB8-A080-E4BCAD934335}" type="slidenum">
              <a:rPr lang="en-US" smtClean="0"/>
              <a:pPr/>
              <a:t>31</a:t>
            </a:fld>
            <a:endParaRPr lang="en-US" dirty="0"/>
          </a:p>
        </p:txBody>
      </p:sp>
      <p:sp>
        <p:nvSpPr>
          <p:cNvPr id="4" name="Title 3"/>
          <p:cNvSpPr>
            <a:spLocks noGrp="1"/>
          </p:cNvSpPr>
          <p:nvPr>
            <p:ph type="title"/>
          </p:nvPr>
        </p:nvSpPr>
        <p:spPr/>
        <p:txBody>
          <a:bodyPr/>
          <a:lstStyle/>
          <a:p>
            <a:r>
              <a:rPr lang="en-US" dirty="0" smtClean="0"/>
              <a:t>Contraceptive Coverage Update</a:t>
            </a:r>
            <a:endParaRPr lang="en-US" dirty="0"/>
          </a:p>
        </p:txBody>
      </p:sp>
    </p:spTree>
    <p:extLst>
      <p:ext uri="{BB962C8B-B14F-4D97-AF65-F5344CB8AC3E}">
        <p14:creationId xmlns:p14="http://schemas.microsoft.com/office/powerpoint/2010/main" val="2118993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1549142"/>
          </a:xfrm>
        </p:spPr>
        <p:txBody>
          <a:bodyPr/>
          <a:lstStyle/>
          <a:p>
            <a:pPr lvl="1"/>
            <a:r>
              <a:rPr lang="en-US" dirty="0" smtClean="0"/>
              <a:t>Religious-based exemptions</a:t>
            </a:r>
          </a:p>
          <a:p>
            <a:pPr lvl="2"/>
            <a:r>
              <a:rPr lang="en-US" dirty="0" smtClean="0"/>
              <a:t>Eligible organizations include any non-governmental employer</a:t>
            </a:r>
          </a:p>
          <a:p>
            <a:pPr marL="914400" lvl="3" indent="0">
              <a:buNone/>
            </a:pPr>
            <a:endParaRPr lang="en-US" dirty="0" smtClean="0"/>
          </a:p>
        </p:txBody>
      </p:sp>
      <p:sp>
        <p:nvSpPr>
          <p:cNvPr id="3" name="Slide Number Placeholder 2"/>
          <p:cNvSpPr>
            <a:spLocks noGrp="1"/>
          </p:cNvSpPr>
          <p:nvPr>
            <p:ph type="sldNum" sz="quarter" idx="12"/>
          </p:nvPr>
        </p:nvSpPr>
        <p:spPr/>
        <p:txBody>
          <a:bodyPr/>
          <a:lstStyle/>
          <a:p>
            <a:fld id="{248A85B4-7888-4AB8-A080-E4BCAD934335}" type="slidenum">
              <a:rPr lang="en-US" smtClean="0"/>
              <a:pPr/>
              <a:t>32</a:t>
            </a:fld>
            <a:endParaRPr lang="en-US" dirty="0"/>
          </a:p>
        </p:txBody>
      </p:sp>
      <p:sp>
        <p:nvSpPr>
          <p:cNvPr id="4" name="Title 3"/>
          <p:cNvSpPr>
            <a:spLocks noGrp="1"/>
          </p:cNvSpPr>
          <p:nvPr>
            <p:ph type="title"/>
          </p:nvPr>
        </p:nvSpPr>
        <p:spPr/>
        <p:txBody>
          <a:bodyPr/>
          <a:lstStyle/>
          <a:p>
            <a:r>
              <a:rPr lang="en-US" dirty="0" smtClean="0"/>
              <a:t>Contraceptive Coverage Update</a:t>
            </a:r>
            <a:endParaRPr lang="en-US" dirty="0"/>
          </a:p>
        </p:txBody>
      </p:sp>
    </p:spTree>
    <p:extLst>
      <p:ext uri="{BB962C8B-B14F-4D97-AF65-F5344CB8AC3E}">
        <p14:creationId xmlns:p14="http://schemas.microsoft.com/office/powerpoint/2010/main" val="416659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139321"/>
          </a:xfrm>
        </p:spPr>
        <p:txBody>
          <a:bodyPr/>
          <a:lstStyle/>
          <a:p>
            <a:pPr lvl="2"/>
            <a:r>
              <a:rPr lang="en-US" dirty="0" smtClean="0"/>
              <a:t>Requirements:</a:t>
            </a:r>
          </a:p>
          <a:p>
            <a:pPr lvl="3"/>
            <a:r>
              <a:rPr lang="en-US" dirty="0" smtClean="0"/>
              <a:t>The organization must object to providing some or all contraceptives based on a sincerely held religious belief</a:t>
            </a:r>
          </a:p>
          <a:p>
            <a:pPr lvl="3"/>
            <a:r>
              <a:rPr lang="en-US" dirty="0" smtClean="0"/>
              <a:t>Determination of whether an organization adopted or holds such views is “a matter of well-established State law with respect to corporate-decision making”</a:t>
            </a:r>
          </a:p>
          <a:p>
            <a:pPr lvl="2"/>
            <a:r>
              <a:rPr lang="en-US" dirty="0"/>
              <a:t>Exemption only applies to contraceptives to which the organization objects (i.e., it must cover all other required contraceptives</a:t>
            </a:r>
            <a:r>
              <a:rPr lang="en-US" dirty="0" smtClean="0"/>
              <a:t>)</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33</a:t>
            </a:fld>
            <a:endParaRPr lang="en-US" dirty="0"/>
          </a:p>
        </p:txBody>
      </p:sp>
      <p:sp>
        <p:nvSpPr>
          <p:cNvPr id="4" name="Title 3"/>
          <p:cNvSpPr>
            <a:spLocks noGrp="1"/>
          </p:cNvSpPr>
          <p:nvPr>
            <p:ph type="title"/>
          </p:nvPr>
        </p:nvSpPr>
        <p:spPr/>
        <p:txBody>
          <a:bodyPr/>
          <a:lstStyle/>
          <a:p>
            <a:r>
              <a:rPr lang="en-US" dirty="0" smtClean="0"/>
              <a:t>Contraceptive Coverage Update</a:t>
            </a:r>
            <a:endParaRPr lang="en-US" dirty="0"/>
          </a:p>
        </p:txBody>
      </p:sp>
    </p:spTree>
    <p:extLst>
      <p:ext uri="{BB962C8B-B14F-4D97-AF65-F5344CB8AC3E}">
        <p14:creationId xmlns:p14="http://schemas.microsoft.com/office/powerpoint/2010/main" val="1702829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1918474"/>
          </a:xfrm>
        </p:spPr>
        <p:txBody>
          <a:bodyPr/>
          <a:lstStyle/>
          <a:p>
            <a:pPr lvl="1"/>
            <a:r>
              <a:rPr lang="en-US" dirty="0" smtClean="0"/>
              <a:t>Moral conviction-based exemption:</a:t>
            </a:r>
          </a:p>
          <a:p>
            <a:pPr lvl="2"/>
            <a:r>
              <a:rPr lang="en-US" dirty="0" smtClean="0"/>
              <a:t>Eligible organizations include any non-governmental employer </a:t>
            </a:r>
            <a:r>
              <a:rPr lang="en-US" u="sng" dirty="0" smtClean="0"/>
              <a:t>except</a:t>
            </a:r>
            <a:r>
              <a:rPr lang="en-US" dirty="0" smtClean="0"/>
              <a:t> for-profit entities that are publically funded</a:t>
            </a:r>
          </a:p>
          <a:p>
            <a:pPr marL="630936" lvl="2" indent="0">
              <a:buNone/>
            </a:pPr>
            <a:endParaRPr lang="en-US" dirty="0" smtClean="0"/>
          </a:p>
        </p:txBody>
      </p:sp>
      <p:sp>
        <p:nvSpPr>
          <p:cNvPr id="3" name="Slide Number Placeholder 2"/>
          <p:cNvSpPr>
            <a:spLocks noGrp="1"/>
          </p:cNvSpPr>
          <p:nvPr>
            <p:ph type="sldNum" sz="quarter" idx="12"/>
          </p:nvPr>
        </p:nvSpPr>
        <p:spPr/>
        <p:txBody>
          <a:bodyPr/>
          <a:lstStyle/>
          <a:p>
            <a:fld id="{248A85B4-7888-4AB8-A080-E4BCAD934335}" type="slidenum">
              <a:rPr lang="en-US" smtClean="0"/>
              <a:pPr/>
              <a:t>34</a:t>
            </a:fld>
            <a:endParaRPr lang="en-US" dirty="0"/>
          </a:p>
        </p:txBody>
      </p:sp>
      <p:sp>
        <p:nvSpPr>
          <p:cNvPr id="4" name="Title 3"/>
          <p:cNvSpPr>
            <a:spLocks noGrp="1"/>
          </p:cNvSpPr>
          <p:nvPr>
            <p:ph type="title"/>
          </p:nvPr>
        </p:nvSpPr>
        <p:spPr/>
        <p:txBody>
          <a:bodyPr/>
          <a:lstStyle/>
          <a:p>
            <a:r>
              <a:rPr lang="en-US" dirty="0" smtClean="0"/>
              <a:t>Contraceptive Coverage Update</a:t>
            </a:r>
            <a:endParaRPr lang="en-US" dirty="0"/>
          </a:p>
        </p:txBody>
      </p:sp>
    </p:spTree>
    <p:extLst>
      <p:ext uri="{BB962C8B-B14F-4D97-AF65-F5344CB8AC3E}">
        <p14:creationId xmlns:p14="http://schemas.microsoft.com/office/powerpoint/2010/main" val="1116934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549690"/>
          </a:xfrm>
        </p:spPr>
        <p:txBody>
          <a:bodyPr/>
          <a:lstStyle/>
          <a:p>
            <a:pPr lvl="2"/>
            <a:r>
              <a:rPr lang="en-US" dirty="0" smtClean="0"/>
              <a:t>Requirements</a:t>
            </a:r>
          </a:p>
          <a:p>
            <a:pPr lvl="3"/>
            <a:r>
              <a:rPr lang="en-US" dirty="0" smtClean="0"/>
              <a:t>The organization must object to providing some or all contraceptives based on a sincerely held moral conviction</a:t>
            </a:r>
          </a:p>
          <a:p>
            <a:pPr lvl="3"/>
            <a:r>
              <a:rPr lang="en-US" dirty="0"/>
              <a:t>Determination of whether the organization adopted or holds such views is, again, “a matter of well-established State Law with respect to corporate decision-making.”</a:t>
            </a:r>
          </a:p>
          <a:p>
            <a:pPr lvl="2"/>
            <a:r>
              <a:rPr lang="en-US" dirty="0"/>
              <a:t>Exemption only applies to contraceptives to which the organization objects</a:t>
            </a:r>
          </a:p>
          <a:p>
            <a:pPr lvl="3"/>
            <a:endParaRPr lang="en-US" dirty="0"/>
          </a:p>
          <a:p>
            <a:pPr lvl="2"/>
            <a:endParaRPr lang="en-US" dirty="0" smtClean="0"/>
          </a:p>
        </p:txBody>
      </p:sp>
      <p:sp>
        <p:nvSpPr>
          <p:cNvPr id="3" name="Slide Number Placeholder 2"/>
          <p:cNvSpPr>
            <a:spLocks noGrp="1"/>
          </p:cNvSpPr>
          <p:nvPr>
            <p:ph type="sldNum" sz="quarter" idx="12"/>
          </p:nvPr>
        </p:nvSpPr>
        <p:spPr/>
        <p:txBody>
          <a:bodyPr/>
          <a:lstStyle/>
          <a:p>
            <a:fld id="{248A85B4-7888-4AB8-A080-E4BCAD934335}" type="slidenum">
              <a:rPr lang="en-US" smtClean="0"/>
              <a:pPr/>
              <a:t>35</a:t>
            </a:fld>
            <a:endParaRPr lang="en-US" dirty="0"/>
          </a:p>
        </p:txBody>
      </p:sp>
      <p:sp>
        <p:nvSpPr>
          <p:cNvPr id="4" name="Title 3"/>
          <p:cNvSpPr>
            <a:spLocks noGrp="1"/>
          </p:cNvSpPr>
          <p:nvPr>
            <p:ph type="title"/>
          </p:nvPr>
        </p:nvSpPr>
        <p:spPr/>
        <p:txBody>
          <a:bodyPr/>
          <a:lstStyle/>
          <a:p>
            <a:r>
              <a:rPr lang="en-US" dirty="0" smtClean="0"/>
              <a:t>Contraceptive Coverage Update</a:t>
            </a:r>
            <a:endParaRPr lang="en-US" dirty="0"/>
          </a:p>
        </p:txBody>
      </p:sp>
    </p:spTree>
    <p:extLst>
      <p:ext uri="{BB962C8B-B14F-4D97-AF65-F5344CB8AC3E}">
        <p14:creationId xmlns:p14="http://schemas.microsoft.com/office/powerpoint/2010/main" val="1820088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206006"/>
          </a:xfrm>
        </p:spPr>
        <p:txBody>
          <a:bodyPr/>
          <a:lstStyle/>
          <a:p>
            <a:r>
              <a:rPr lang="en-US" dirty="0" smtClean="0"/>
              <a:t>Documentation requirements:</a:t>
            </a:r>
          </a:p>
          <a:p>
            <a:pPr lvl="1"/>
            <a:r>
              <a:rPr lang="en-US" dirty="0" smtClean="0"/>
              <a:t>Plan documents and SPDs should clearly indicate the excluded contraceptives</a:t>
            </a:r>
          </a:p>
          <a:p>
            <a:pPr lvl="1"/>
            <a:r>
              <a:rPr lang="en-US" dirty="0" smtClean="0"/>
              <a:t>A Summary of Material Modification may be required for entities that previously provided contraceptives that will be excluded under new regulations</a:t>
            </a:r>
            <a:endParaRPr lang="en-US" dirty="0"/>
          </a:p>
          <a:p>
            <a:pPr lvl="2"/>
            <a:endParaRPr lang="en-US" dirty="0" smtClean="0"/>
          </a:p>
        </p:txBody>
      </p:sp>
      <p:sp>
        <p:nvSpPr>
          <p:cNvPr id="3" name="Slide Number Placeholder 2"/>
          <p:cNvSpPr>
            <a:spLocks noGrp="1"/>
          </p:cNvSpPr>
          <p:nvPr>
            <p:ph type="sldNum" sz="quarter" idx="12"/>
          </p:nvPr>
        </p:nvSpPr>
        <p:spPr/>
        <p:txBody>
          <a:bodyPr/>
          <a:lstStyle/>
          <a:p>
            <a:fld id="{248A85B4-7888-4AB8-A080-E4BCAD934335}" type="slidenum">
              <a:rPr lang="en-US" smtClean="0"/>
              <a:pPr/>
              <a:t>36</a:t>
            </a:fld>
            <a:endParaRPr lang="en-US" dirty="0"/>
          </a:p>
        </p:txBody>
      </p:sp>
      <p:sp>
        <p:nvSpPr>
          <p:cNvPr id="4" name="Title 3"/>
          <p:cNvSpPr>
            <a:spLocks noGrp="1"/>
          </p:cNvSpPr>
          <p:nvPr>
            <p:ph type="title"/>
          </p:nvPr>
        </p:nvSpPr>
        <p:spPr/>
        <p:txBody>
          <a:bodyPr/>
          <a:lstStyle/>
          <a:p>
            <a:r>
              <a:rPr lang="en-US" dirty="0" smtClean="0"/>
              <a:t>Contraceptive Coverage Update</a:t>
            </a:r>
            <a:endParaRPr lang="en-US" dirty="0"/>
          </a:p>
        </p:txBody>
      </p:sp>
    </p:spTree>
    <p:extLst>
      <p:ext uri="{BB962C8B-B14F-4D97-AF65-F5344CB8AC3E}">
        <p14:creationId xmlns:p14="http://schemas.microsoft.com/office/powerpoint/2010/main" val="1543360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2677656"/>
          </a:xfrm>
        </p:spPr>
        <p:txBody>
          <a:bodyPr/>
          <a:lstStyle/>
          <a:p>
            <a:r>
              <a:rPr lang="en-US" dirty="0" smtClean="0"/>
              <a:t>Regulations are effective on their date of issue (October 6, 2017).  However, the issuing agencies have requested public comment.  As a result, there may be changes in the future based on public comments received</a:t>
            </a:r>
          </a:p>
        </p:txBody>
      </p:sp>
      <p:sp>
        <p:nvSpPr>
          <p:cNvPr id="3" name="Slide Number Placeholder 2"/>
          <p:cNvSpPr>
            <a:spLocks noGrp="1"/>
          </p:cNvSpPr>
          <p:nvPr>
            <p:ph type="sldNum" sz="quarter" idx="12"/>
          </p:nvPr>
        </p:nvSpPr>
        <p:spPr/>
        <p:txBody>
          <a:bodyPr/>
          <a:lstStyle/>
          <a:p>
            <a:fld id="{248A85B4-7888-4AB8-A080-E4BCAD934335}" type="slidenum">
              <a:rPr lang="en-US" smtClean="0"/>
              <a:pPr/>
              <a:t>37</a:t>
            </a:fld>
            <a:endParaRPr lang="en-US" dirty="0"/>
          </a:p>
        </p:txBody>
      </p:sp>
      <p:sp>
        <p:nvSpPr>
          <p:cNvPr id="4" name="Title 3"/>
          <p:cNvSpPr>
            <a:spLocks noGrp="1"/>
          </p:cNvSpPr>
          <p:nvPr>
            <p:ph type="title"/>
          </p:nvPr>
        </p:nvSpPr>
        <p:spPr/>
        <p:txBody>
          <a:bodyPr/>
          <a:lstStyle/>
          <a:p>
            <a:r>
              <a:rPr lang="en-US" dirty="0" smtClean="0"/>
              <a:t>Contraceptive Coverage Update</a:t>
            </a:r>
            <a:endParaRPr lang="en-US" dirty="0"/>
          </a:p>
        </p:txBody>
      </p:sp>
    </p:spTree>
    <p:extLst>
      <p:ext uri="{BB962C8B-B14F-4D97-AF65-F5344CB8AC3E}">
        <p14:creationId xmlns:p14="http://schemas.microsoft.com/office/powerpoint/2010/main" val="3106385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46AFAF-E370-4E1B-A31A-03CCCD5D7EFA}" type="slidenum">
              <a:rPr lang="en-US" smtClean="0"/>
              <a:t>38</a:t>
            </a:fld>
            <a:endParaRPr lang="en-US"/>
          </a:p>
        </p:txBody>
      </p:sp>
      <p:sp>
        <p:nvSpPr>
          <p:cNvPr id="3" name="Title 2"/>
          <p:cNvSpPr>
            <a:spLocks noGrp="1"/>
          </p:cNvSpPr>
          <p:nvPr>
            <p:ph type="title"/>
          </p:nvPr>
        </p:nvSpPr>
        <p:spPr/>
        <p:txBody>
          <a:bodyPr/>
          <a:lstStyle/>
          <a:p>
            <a:r>
              <a:rPr lang="en-US" dirty="0" smtClean="0"/>
              <a:t>Mental Health Parity</a:t>
            </a:r>
            <a:endParaRPr lang="en-US" dirty="0"/>
          </a:p>
        </p:txBody>
      </p:sp>
    </p:spTree>
    <p:extLst>
      <p:ext uri="{BB962C8B-B14F-4D97-AF65-F5344CB8AC3E}">
        <p14:creationId xmlns:p14="http://schemas.microsoft.com/office/powerpoint/2010/main" val="4209421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2246769"/>
          </a:xfrm>
        </p:spPr>
        <p:txBody>
          <a:bodyPr/>
          <a:lstStyle/>
          <a:p>
            <a:r>
              <a:rPr lang="en-US" dirty="0" smtClean="0"/>
              <a:t>The Department of Labor has indicated informally that it plans to issue updated regulations under the Mental Health Parity and Addiction Equity Act (MHPAEA) before the end of 2018</a:t>
            </a:r>
          </a:p>
        </p:txBody>
      </p:sp>
      <p:sp>
        <p:nvSpPr>
          <p:cNvPr id="3" name="Slide Number Placeholder 2"/>
          <p:cNvSpPr>
            <a:spLocks noGrp="1"/>
          </p:cNvSpPr>
          <p:nvPr>
            <p:ph type="sldNum" sz="quarter" idx="12"/>
          </p:nvPr>
        </p:nvSpPr>
        <p:spPr/>
        <p:txBody>
          <a:bodyPr/>
          <a:lstStyle/>
          <a:p>
            <a:fld id="{248A85B4-7888-4AB8-A080-E4BCAD934335}" type="slidenum">
              <a:rPr lang="en-US" smtClean="0"/>
              <a:pPr/>
              <a:t>39</a:t>
            </a:fld>
            <a:endParaRPr lang="en-US"/>
          </a:p>
        </p:txBody>
      </p:sp>
      <p:sp>
        <p:nvSpPr>
          <p:cNvPr id="4" name="Title 3"/>
          <p:cNvSpPr>
            <a:spLocks noGrp="1"/>
          </p:cNvSpPr>
          <p:nvPr>
            <p:ph type="title"/>
          </p:nvPr>
        </p:nvSpPr>
        <p:spPr/>
        <p:txBody>
          <a:bodyPr/>
          <a:lstStyle/>
          <a:p>
            <a:r>
              <a:rPr lang="en-US" dirty="0" smtClean="0"/>
              <a:t>Mental Health Parity</a:t>
            </a:r>
            <a:endParaRPr lang="en-US" dirty="0"/>
          </a:p>
        </p:txBody>
      </p:sp>
    </p:spTree>
    <p:extLst>
      <p:ext uri="{BB962C8B-B14F-4D97-AF65-F5344CB8AC3E}">
        <p14:creationId xmlns:p14="http://schemas.microsoft.com/office/powerpoint/2010/main" val="214733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Commonsense Reporting Act of 2017</a:t>
            </a:r>
          </a:p>
          <a:p>
            <a:pPr lvl="1"/>
            <a:r>
              <a:rPr lang="en-US" dirty="0" smtClean="0"/>
              <a:t>Bipartisan Senate Bill</a:t>
            </a:r>
          </a:p>
          <a:p>
            <a:pPr lvl="1"/>
            <a:r>
              <a:rPr lang="en-US" dirty="0" smtClean="0"/>
              <a:t>Beginning in 2019, reporting would be voluntary rather than mandatory for large employers</a:t>
            </a:r>
          </a:p>
          <a:p>
            <a:pPr lvl="1"/>
            <a:r>
              <a:rPr lang="en-US" dirty="0" smtClean="0"/>
              <a:t>Reporting would occur at the beginning of the year (rather than after the year ends) to determine individuals’ eligibility for premium tax credits</a:t>
            </a:r>
          </a:p>
          <a:p>
            <a:pPr lvl="1"/>
            <a:r>
              <a:rPr lang="en-US" dirty="0" smtClean="0"/>
              <a:t>Employers could use DOBs (rather than SSNs) and electronically transmit to individuals (rather than by mail)</a:t>
            </a:r>
          </a:p>
        </p:txBody>
      </p:sp>
      <p:sp>
        <p:nvSpPr>
          <p:cNvPr id="3" name="Slide Number Placeholder 2"/>
          <p:cNvSpPr>
            <a:spLocks noGrp="1"/>
          </p:cNvSpPr>
          <p:nvPr>
            <p:ph type="sldNum" sz="quarter" idx="12"/>
          </p:nvPr>
        </p:nvSpPr>
        <p:spPr/>
        <p:txBody>
          <a:bodyPr/>
          <a:lstStyle/>
          <a:p>
            <a:fld id="{248A85B4-7888-4AB8-A080-E4BCAD934335}" type="slidenum">
              <a:rPr lang="en-US" smtClean="0"/>
              <a:pPr/>
              <a:t>4</a:t>
            </a:fld>
            <a:endParaRPr lang="en-US" dirty="0"/>
          </a:p>
        </p:txBody>
      </p:sp>
      <p:sp>
        <p:nvSpPr>
          <p:cNvPr id="4" name="Title 3"/>
          <p:cNvSpPr>
            <a:spLocks noGrp="1"/>
          </p:cNvSpPr>
          <p:nvPr>
            <p:ph type="title"/>
          </p:nvPr>
        </p:nvSpPr>
        <p:spPr/>
        <p:txBody>
          <a:bodyPr>
            <a:noAutofit/>
          </a:bodyPr>
          <a:lstStyle/>
          <a:p>
            <a:r>
              <a:rPr lang="en-US" dirty="0" smtClean="0"/>
              <a:t>ACA Legislative Update</a:t>
            </a:r>
            <a:endParaRPr lang="en-US" dirty="0"/>
          </a:p>
        </p:txBody>
      </p:sp>
    </p:spTree>
    <p:extLst>
      <p:ext uri="{BB962C8B-B14F-4D97-AF65-F5344CB8AC3E}">
        <p14:creationId xmlns:p14="http://schemas.microsoft.com/office/powerpoint/2010/main" val="2758588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924151"/>
          </a:xfrm>
        </p:spPr>
        <p:txBody>
          <a:bodyPr/>
          <a:lstStyle/>
          <a:p>
            <a:r>
              <a:rPr lang="en-US" dirty="0" smtClean="0"/>
              <a:t>Hot button issues:</a:t>
            </a:r>
          </a:p>
          <a:p>
            <a:pPr lvl="1"/>
            <a:r>
              <a:rPr lang="en-US" dirty="0" smtClean="0"/>
              <a:t>Certain conditions such as eating disorders and opioid addiction are considered mental health conditions for mental health parity purposes</a:t>
            </a:r>
          </a:p>
          <a:p>
            <a:pPr lvl="1"/>
            <a:r>
              <a:rPr lang="en-US" dirty="0" smtClean="0"/>
              <a:t>Employers need to be mindful of the parity requirements on non-quantitative treatment limits with respect to mental health treatment such as prior authorization, medical necessity determinations and use of experts to determine benefit eligibility</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40</a:t>
            </a:fld>
            <a:endParaRPr lang="en-US"/>
          </a:p>
        </p:txBody>
      </p:sp>
      <p:sp>
        <p:nvSpPr>
          <p:cNvPr id="4" name="Title 3"/>
          <p:cNvSpPr>
            <a:spLocks noGrp="1"/>
          </p:cNvSpPr>
          <p:nvPr>
            <p:ph type="title"/>
          </p:nvPr>
        </p:nvSpPr>
        <p:spPr/>
        <p:txBody>
          <a:bodyPr/>
          <a:lstStyle/>
          <a:p>
            <a:r>
              <a:rPr lang="en-US" dirty="0" smtClean="0"/>
              <a:t>Mental Health Parity</a:t>
            </a:r>
            <a:endParaRPr lang="en-US" dirty="0"/>
          </a:p>
        </p:txBody>
      </p:sp>
    </p:spTree>
    <p:extLst>
      <p:ext uri="{BB962C8B-B14F-4D97-AF65-F5344CB8AC3E}">
        <p14:creationId xmlns:p14="http://schemas.microsoft.com/office/powerpoint/2010/main" val="4046784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1569660"/>
          </a:xfrm>
        </p:spPr>
        <p:txBody>
          <a:bodyPr/>
          <a:lstStyle/>
          <a:p>
            <a:pPr lvl="1"/>
            <a:r>
              <a:rPr lang="en-US" dirty="0" smtClean="0"/>
              <a:t>Autism - the DOL wants to encourage the coverage of autism but understands the reluctance of insurers and employers due to the high cost and desire for placing some types of limits on benefits</a:t>
            </a:r>
          </a:p>
        </p:txBody>
      </p:sp>
      <p:sp>
        <p:nvSpPr>
          <p:cNvPr id="3" name="Slide Number Placeholder 2"/>
          <p:cNvSpPr>
            <a:spLocks noGrp="1"/>
          </p:cNvSpPr>
          <p:nvPr>
            <p:ph type="sldNum" sz="quarter" idx="12"/>
          </p:nvPr>
        </p:nvSpPr>
        <p:spPr/>
        <p:txBody>
          <a:bodyPr/>
          <a:lstStyle/>
          <a:p>
            <a:fld id="{248A85B4-7888-4AB8-A080-E4BCAD934335}" type="slidenum">
              <a:rPr lang="en-US" smtClean="0"/>
              <a:pPr/>
              <a:t>41</a:t>
            </a:fld>
            <a:endParaRPr lang="en-US"/>
          </a:p>
        </p:txBody>
      </p:sp>
      <p:sp>
        <p:nvSpPr>
          <p:cNvPr id="4" name="Title 3"/>
          <p:cNvSpPr>
            <a:spLocks noGrp="1"/>
          </p:cNvSpPr>
          <p:nvPr>
            <p:ph type="title"/>
          </p:nvPr>
        </p:nvSpPr>
        <p:spPr/>
        <p:txBody>
          <a:bodyPr/>
          <a:lstStyle/>
          <a:p>
            <a:r>
              <a:rPr lang="en-US" dirty="0" smtClean="0"/>
              <a:t>Mental Health Parity</a:t>
            </a:r>
            <a:endParaRPr lang="en-US" dirty="0"/>
          </a:p>
        </p:txBody>
      </p:sp>
    </p:spTree>
    <p:extLst>
      <p:ext uri="{BB962C8B-B14F-4D97-AF65-F5344CB8AC3E}">
        <p14:creationId xmlns:p14="http://schemas.microsoft.com/office/powerpoint/2010/main" val="530106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46AFAF-E370-4E1B-A31A-03CCCD5D7EFA}" type="slidenum">
              <a:rPr lang="en-US" smtClean="0"/>
              <a:t>42</a:t>
            </a:fld>
            <a:endParaRPr lang="en-US"/>
          </a:p>
        </p:txBody>
      </p:sp>
      <p:sp>
        <p:nvSpPr>
          <p:cNvPr id="3" name="Title 2"/>
          <p:cNvSpPr>
            <a:spLocks noGrp="1"/>
          </p:cNvSpPr>
          <p:nvPr>
            <p:ph type="title"/>
          </p:nvPr>
        </p:nvSpPr>
        <p:spPr/>
        <p:txBody>
          <a:bodyPr/>
          <a:lstStyle/>
          <a:p>
            <a:r>
              <a:rPr lang="en-US" dirty="0" smtClean="0"/>
              <a:t>DOL Disability </a:t>
            </a:r>
            <a:r>
              <a:rPr lang="en-US" dirty="0" err="1" smtClean="0"/>
              <a:t>Regs</a:t>
            </a:r>
            <a:endParaRPr lang="en-US" dirty="0"/>
          </a:p>
        </p:txBody>
      </p:sp>
    </p:spTree>
    <p:extLst>
      <p:ext uri="{BB962C8B-B14F-4D97-AF65-F5344CB8AC3E}">
        <p14:creationId xmlns:p14="http://schemas.microsoft.com/office/powerpoint/2010/main" val="932963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4355038"/>
          </a:xfrm>
        </p:spPr>
        <p:txBody>
          <a:bodyPr/>
          <a:lstStyle/>
          <a:p>
            <a:r>
              <a:rPr lang="en-US" dirty="0" smtClean="0"/>
              <a:t>Claim and appeal procedures for disability plans</a:t>
            </a:r>
          </a:p>
          <a:p>
            <a:pPr lvl="1"/>
            <a:r>
              <a:rPr lang="en-US" dirty="0" smtClean="0"/>
              <a:t>The DOL recently issued new final claim and appeal procedure regulations for ERISA plans that make benefit determinations based on the existence of a disability (e.g., short and long term disability benefit plans)</a:t>
            </a:r>
          </a:p>
          <a:p>
            <a:pPr lvl="1"/>
            <a:r>
              <a:rPr lang="en-US" dirty="0" smtClean="0"/>
              <a:t>The primary purpose of the regulations is to align the claim and appeal procedures for ERISA disability plans with the claim and appeal procedure rules for group health plans</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43</a:t>
            </a:fld>
            <a:endParaRPr lang="en-US"/>
          </a:p>
        </p:txBody>
      </p:sp>
      <p:sp>
        <p:nvSpPr>
          <p:cNvPr id="4" name="Title 3"/>
          <p:cNvSpPr>
            <a:spLocks noGrp="1"/>
          </p:cNvSpPr>
          <p:nvPr>
            <p:ph type="title"/>
          </p:nvPr>
        </p:nvSpPr>
        <p:spPr/>
        <p:txBody>
          <a:bodyPr/>
          <a:lstStyle/>
          <a:p>
            <a:r>
              <a:rPr lang="en-US" dirty="0" smtClean="0"/>
              <a:t>DOL Disability </a:t>
            </a:r>
            <a:r>
              <a:rPr lang="en-US" dirty="0" err="1" smtClean="0"/>
              <a:t>Regs</a:t>
            </a:r>
            <a:endParaRPr lang="en-US" dirty="0"/>
          </a:p>
        </p:txBody>
      </p:sp>
    </p:spTree>
    <p:extLst>
      <p:ext uri="{BB962C8B-B14F-4D97-AF65-F5344CB8AC3E}">
        <p14:creationId xmlns:p14="http://schemas.microsoft.com/office/powerpoint/2010/main" val="1372078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2716128"/>
          </a:xfrm>
        </p:spPr>
        <p:txBody>
          <a:bodyPr/>
          <a:lstStyle/>
          <a:p>
            <a:pPr lvl="1"/>
            <a:r>
              <a:rPr lang="en-US" dirty="0" smtClean="0"/>
              <a:t>The regulations were set to take effect with respect to claims filed on or after January 1, 2018, regardless of the plan’s plan year</a:t>
            </a:r>
          </a:p>
          <a:p>
            <a:pPr lvl="1"/>
            <a:r>
              <a:rPr lang="en-US" dirty="0" smtClean="0"/>
              <a:t>The DOL just announced it will delay the rules until claims filed after April 1, 2018 and seeks comments as to whether the regulations should be rescinded or modified </a:t>
            </a:r>
          </a:p>
        </p:txBody>
      </p:sp>
      <p:sp>
        <p:nvSpPr>
          <p:cNvPr id="3" name="Slide Number Placeholder 2"/>
          <p:cNvSpPr>
            <a:spLocks noGrp="1"/>
          </p:cNvSpPr>
          <p:nvPr>
            <p:ph type="sldNum" sz="quarter" idx="12"/>
          </p:nvPr>
        </p:nvSpPr>
        <p:spPr/>
        <p:txBody>
          <a:bodyPr/>
          <a:lstStyle/>
          <a:p>
            <a:fld id="{248A85B4-7888-4AB8-A080-E4BCAD934335}" type="slidenum">
              <a:rPr lang="en-US" smtClean="0"/>
              <a:pPr/>
              <a:t>44</a:t>
            </a:fld>
            <a:endParaRPr lang="en-US"/>
          </a:p>
        </p:txBody>
      </p:sp>
      <p:sp>
        <p:nvSpPr>
          <p:cNvPr id="4" name="Title 3"/>
          <p:cNvSpPr>
            <a:spLocks noGrp="1"/>
          </p:cNvSpPr>
          <p:nvPr>
            <p:ph type="title"/>
          </p:nvPr>
        </p:nvSpPr>
        <p:spPr/>
        <p:txBody>
          <a:bodyPr/>
          <a:lstStyle/>
          <a:p>
            <a:r>
              <a:rPr lang="en-US" dirty="0" smtClean="0"/>
              <a:t>DOL Disability </a:t>
            </a:r>
            <a:r>
              <a:rPr lang="en-US" dirty="0" err="1" smtClean="0"/>
              <a:t>Regs</a:t>
            </a:r>
            <a:endParaRPr lang="en-US" dirty="0"/>
          </a:p>
        </p:txBody>
      </p:sp>
    </p:spTree>
    <p:extLst>
      <p:ext uri="{BB962C8B-B14F-4D97-AF65-F5344CB8AC3E}">
        <p14:creationId xmlns:p14="http://schemas.microsoft.com/office/powerpoint/2010/main" val="149607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46AFAF-E370-4E1B-A31A-03CCCD5D7EFA}" type="slidenum">
              <a:rPr lang="en-US" smtClean="0"/>
              <a:t>45</a:t>
            </a:fld>
            <a:endParaRPr lang="en-US" dirty="0"/>
          </a:p>
        </p:txBody>
      </p:sp>
      <p:sp>
        <p:nvSpPr>
          <p:cNvPr id="3" name="Title 2"/>
          <p:cNvSpPr>
            <a:spLocks noGrp="1"/>
          </p:cNvSpPr>
          <p:nvPr>
            <p:ph type="title"/>
          </p:nvPr>
        </p:nvSpPr>
        <p:spPr/>
        <p:txBody>
          <a:bodyPr/>
          <a:lstStyle/>
          <a:p>
            <a:r>
              <a:rPr lang="en-US" dirty="0" smtClean="0"/>
              <a:t>Wellness Benefits</a:t>
            </a:r>
            <a:endParaRPr lang="en-US" dirty="0"/>
          </a:p>
        </p:txBody>
      </p:sp>
    </p:spTree>
    <p:extLst>
      <p:ext uri="{BB962C8B-B14F-4D97-AF65-F5344CB8AC3E}">
        <p14:creationId xmlns:p14="http://schemas.microsoft.com/office/powerpoint/2010/main" val="3413995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159839"/>
          </a:xfrm>
        </p:spPr>
        <p:txBody>
          <a:bodyPr/>
          <a:lstStyle/>
          <a:p>
            <a:r>
              <a:rPr lang="en-US" dirty="0" smtClean="0"/>
              <a:t>HIPAA and the ACA have imposed requirements on employer wellness programs for many years</a:t>
            </a:r>
          </a:p>
          <a:p>
            <a:r>
              <a:rPr lang="en-US" dirty="0" smtClean="0"/>
              <a:t>These rules only apply to wellness programs where the incentive is connected to the employer’s health plan (usually in the form of a premium, deductible or copay differential)</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46</a:t>
            </a:fld>
            <a:endParaRPr lang="en-US" dirty="0"/>
          </a:p>
        </p:txBody>
      </p:sp>
      <p:sp>
        <p:nvSpPr>
          <p:cNvPr id="4" name="Title 3"/>
          <p:cNvSpPr>
            <a:spLocks noGrp="1"/>
          </p:cNvSpPr>
          <p:nvPr>
            <p:ph type="title"/>
          </p:nvPr>
        </p:nvSpPr>
        <p:spPr/>
        <p:txBody>
          <a:bodyPr/>
          <a:lstStyle/>
          <a:p>
            <a:r>
              <a:rPr lang="en-US" dirty="0" smtClean="0"/>
              <a:t>Wellness Benefits</a:t>
            </a:r>
            <a:endParaRPr lang="en-US" dirty="0"/>
          </a:p>
        </p:txBody>
      </p:sp>
    </p:spTree>
    <p:extLst>
      <p:ext uri="{BB962C8B-B14F-4D97-AF65-F5344CB8AC3E}">
        <p14:creationId xmlns:p14="http://schemas.microsoft.com/office/powerpoint/2010/main" val="866465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2728952"/>
          </a:xfrm>
        </p:spPr>
        <p:txBody>
          <a:bodyPr/>
          <a:lstStyle/>
          <a:p>
            <a:r>
              <a:rPr lang="en-US" dirty="0" smtClean="0"/>
              <a:t>Further, the HIPAA/ACA rules only apply if the wellness program incentive is based on the employee’s participation in an activity or the employee’s health status</a:t>
            </a:r>
          </a:p>
          <a:p>
            <a:r>
              <a:rPr lang="en-US" dirty="0" smtClean="0"/>
              <a:t>The HIPAA/ACA rules do </a:t>
            </a:r>
            <a:r>
              <a:rPr lang="en-US" u="sng" dirty="0" smtClean="0"/>
              <a:t>not</a:t>
            </a:r>
            <a:r>
              <a:rPr lang="en-US" dirty="0" smtClean="0"/>
              <a:t> apply to participation-based only wellness programs</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47</a:t>
            </a:fld>
            <a:endParaRPr lang="en-US" dirty="0"/>
          </a:p>
        </p:txBody>
      </p:sp>
      <p:sp>
        <p:nvSpPr>
          <p:cNvPr id="4" name="Title 3"/>
          <p:cNvSpPr>
            <a:spLocks noGrp="1"/>
          </p:cNvSpPr>
          <p:nvPr>
            <p:ph type="title"/>
          </p:nvPr>
        </p:nvSpPr>
        <p:spPr/>
        <p:txBody>
          <a:bodyPr/>
          <a:lstStyle/>
          <a:p>
            <a:r>
              <a:rPr lang="en-US" dirty="0" smtClean="0"/>
              <a:t>Wellness Benefits</a:t>
            </a:r>
            <a:endParaRPr lang="en-US" dirty="0"/>
          </a:p>
        </p:txBody>
      </p:sp>
    </p:spTree>
    <p:extLst>
      <p:ext uri="{BB962C8B-B14F-4D97-AF65-F5344CB8AC3E}">
        <p14:creationId xmlns:p14="http://schemas.microsoft.com/office/powerpoint/2010/main" val="2561392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590727"/>
          </a:xfrm>
        </p:spPr>
        <p:txBody>
          <a:bodyPr/>
          <a:lstStyle/>
          <a:p>
            <a:r>
              <a:rPr lang="en-US" dirty="0" smtClean="0"/>
              <a:t>In 2016 the EEOC issued additional wellness program regulations under the ADA and GINA which are similar to </a:t>
            </a:r>
            <a:r>
              <a:rPr lang="en-US" u="sng" dirty="0" smtClean="0"/>
              <a:t>but not the same as the</a:t>
            </a:r>
            <a:r>
              <a:rPr lang="en-US" dirty="0" smtClean="0"/>
              <a:t> HIPAA/ACA rules</a:t>
            </a:r>
          </a:p>
          <a:p>
            <a:r>
              <a:rPr lang="en-US" dirty="0" smtClean="0"/>
              <a:t>The EEOC regulations apply to all wellness programs offering an incentive regardless of whether connected to the employer’s health plan</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48</a:t>
            </a:fld>
            <a:endParaRPr lang="en-US" dirty="0"/>
          </a:p>
        </p:txBody>
      </p:sp>
      <p:sp>
        <p:nvSpPr>
          <p:cNvPr id="4" name="Title 3"/>
          <p:cNvSpPr>
            <a:spLocks noGrp="1"/>
          </p:cNvSpPr>
          <p:nvPr>
            <p:ph type="title"/>
          </p:nvPr>
        </p:nvSpPr>
        <p:spPr/>
        <p:txBody>
          <a:bodyPr/>
          <a:lstStyle/>
          <a:p>
            <a:r>
              <a:rPr lang="en-US" dirty="0" smtClean="0"/>
              <a:t>Wellness Benefits</a:t>
            </a:r>
            <a:endParaRPr lang="en-US" dirty="0"/>
          </a:p>
        </p:txBody>
      </p:sp>
    </p:spTree>
    <p:extLst>
      <p:ext uri="{BB962C8B-B14F-4D97-AF65-F5344CB8AC3E}">
        <p14:creationId xmlns:p14="http://schemas.microsoft.com/office/powerpoint/2010/main" val="353965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159839"/>
          </a:xfrm>
        </p:spPr>
        <p:txBody>
          <a:bodyPr/>
          <a:lstStyle/>
          <a:p>
            <a:r>
              <a:rPr lang="en-US" dirty="0" smtClean="0"/>
              <a:t>Further, they apply to any program asking for health information, so it could apply to a participation-based wellness program with components such as an HRA and/or biometric screens</a:t>
            </a:r>
          </a:p>
          <a:p>
            <a:r>
              <a:rPr lang="en-US" dirty="0" smtClean="0"/>
              <a:t>There is a significant participant notice requirement</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49</a:t>
            </a:fld>
            <a:endParaRPr lang="en-US" dirty="0"/>
          </a:p>
        </p:txBody>
      </p:sp>
      <p:sp>
        <p:nvSpPr>
          <p:cNvPr id="4" name="Title 3"/>
          <p:cNvSpPr>
            <a:spLocks noGrp="1"/>
          </p:cNvSpPr>
          <p:nvPr>
            <p:ph type="title"/>
          </p:nvPr>
        </p:nvSpPr>
        <p:spPr/>
        <p:txBody>
          <a:bodyPr/>
          <a:lstStyle/>
          <a:p>
            <a:r>
              <a:rPr lang="en-US" dirty="0" smtClean="0"/>
              <a:t>Wellness Benefits</a:t>
            </a:r>
            <a:endParaRPr lang="en-US" dirty="0"/>
          </a:p>
        </p:txBody>
      </p:sp>
    </p:spTree>
    <p:extLst>
      <p:ext uri="{BB962C8B-B14F-4D97-AF65-F5344CB8AC3E}">
        <p14:creationId xmlns:p14="http://schemas.microsoft.com/office/powerpoint/2010/main" val="408689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Tax reform may include some elements from proposed ACA repeal and replace legislation</a:t>
            </a:r>
          </a:p>
          <a:p>
            <a:pPr lvl="1"/>
            <a:r>
              <a:rPr lang="en-US" dirty="0" smtClean="0"/>
              <a:t>Increase cap or remove cap on employee pre-tax medical FSA contributions</a:t>
            </a:r>
          </a:p>
          <a:p>
            <a:pPr lvl="1"/>
            <a:r>
              <a:rPr lang="en-US" dirty="0" smtClean="0"/>
              <a:t>Permitted reimbursement of OTC expenses under FSAs and HSAs</a:t>
            </a:r>
          </a:p>
          <a:p>
            <a:pPr lvl="1"/>
            <a:r>
              <a:rPr lang="en-US" dirty="0" smtClean="0"/>
              <a:t>Reduce excise tax on unqualified distributions from HSAs to pre-ACA level of 10% (currently 20%)</a:t>
            </a:r>
          </a:p>
        </p:txBody>
      </p:sp>
      <p:sp>
        <p:nvSpPr>
          <p:cNvPr id="3" name="Slide Number Placeholder 2"/>
          <p:cNvSpPr>
            <a:spLocks noGrp="1"/>
          </p:cNvSpPr>
          <p:nvPr>
            <p:ph type="sldNum" sz="quarter" idx="12"/>
          </p:nvPr>
        </p:nvSpPr>
        <p:spPr/>
        <p:txBody>
          <a:bodyPr/>
          <a:lstStyle/>
          <a:p>
            <a:fld id="{248A85B4-7888-4AB8-A080-E4BCAD934335}" type="slidenum">
              <a:rPr lang="en-US" smtClean="0"/>
              <a:pPr/>
              <a:t>5</a:t>
            </a:fld>
            <a:endParaRPr lang="en-US" dirty="0"/>
          </a:p>
        </p:txBody>
      </p:sp>
      <p:sp>
        <p:nvSpPr>
          <p:cNvPr id="4" name="Title 3"/>
          <p:cNvSpPr>
            <a:spLocks noGrp="1"/>
          </p:cNvSpPr>
          <p:nvPr>
            <p:ph type="title"/>
          </p:nvPr>
        </p:nvSpPr>
        <p:spPr/>
        <p:txBody>
          <a:bodyPr>
            <a:noAutofit/>
          </a:bodyPr>
          <a:lstStyle/>
          <a:p>
            <a:r>
              <a:rPr lang="en-US" dirty="0" smtClean="0"/>
              <a:t>ACA Legislative Update</a:t>
            </a:r>
            <a:endParaRPr lang="en-US" dirty="0"/>
          </a:p>
        </p:txBody>
      </p:sp>
    </p:spTree>
    <p:extLst>
      <p:ext uri="{BB962C8B-B14F-4D97-AF65-F5344CB8AC3E}">
        <p14:creationId xmlns:p14="http://schemas.microsoft.com/office/powerpoint/2010/main" val="1346557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1384995"/>
          </a:xfrm>
        </p:spPr>
        <p:txBody>
          <a:bodyPr/>
          <a:lstStyle/>
          <a:p>
            <a:r>
              <a:rPr lang="en-US" dirty="0" smtClean="0"/>
              <a:t>There is also a spousal authorization requirement where spouse involvement is required </a:t>
            </a:r>
          </a:p>
        </p:txBody>
      </p:sp>
      <p:sp>
        <p:nvSpPr>
          <p:cNvPr id="3" name="Slide Number Placeholder 2"/>
          <p:cNvSpPr>
            <a:spLocks noGrp="1"/>
          </p:cNvSpPr>
          <p:nvPr>
            <p:ph type="sldNum" sz="quarter" idx="12"/>
          </p:nvPr>
        </p:nvSpPr>
        <p:spPr/>
        <p:txBody>
          <a:bodyPr/>
          <a:lstStyle/>
          <a:p>
            <a:fld id="{248A85B4-7888-4AB8-A080-E4BCAD934335}" type="slidenum">
              <a:rPr lang="en-US" smtClean="0"/>
              <a:pPr/>
              <a:t>50</a:t>
            </a:fld>
            <a:endParaRPr lang="en-US" dirty="0"/>
          </a:p>
        </p:txBody>
      </p:sp>
      <p:sp>
        <p:nvSpPr>
          <p:cNvPr id="4" name="Title 3"/>
          <p:cNvSpPr>
            <a:spLocks noGrp="1"/>
          </p:cNvSpPr>
          <p:nvPr>
            <p:ph type="title"/>
          </p:nvPr>
        </p:nvSpPr>
        <p:spPr/>
        <p:txBody>
          <a:bodyPr/>
          <a:lstStyle/>
          <a:p>
            <a:r>
              <a:rPr lang="en-US" dirty="0" smtClean="0"/>
              <a:t>Wellness Benefits</a:t>
            </a:r>
            <a:endParaRPr lang="en-US" dirty="0"/>
          </a:p>
        </p:txBody>
      </p:sp>
    </p:spTree>
    <p:extLst>
      <p:ext uri="{BB962C8B-B14F-4D97-AF65-F5344CB8AC3E}">
        <p14:creationId xmlns:p14="http://schemas.microsoft.com/office/powerpoint/2010/main" val="8043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2939266"/>
          </a:xfrm>
        </p:spPr>
        <p:txBody>
          <a:bodyPr/>
          <a:lstStyle/>
          <a:p>
            <a:r>
              <a:rPr lang="en-US" dirty="0" smtClean="0"/>
              <a:t>The caps on the incentives are not identical to, and are potentially more limiting than, the HIPAA/ACA wellness program rules</a:t>
            </a:r>
          </a:p>
          <a:p>
            <a:pPr lvl="1"/>
            <a:r>
              <a:rPr lang="en-US" dirty="0" smtClean="0"/>
              <a:t>The cap under the HIPAA/ACA rules is 30% of the total cost of coverage (50% if tobacco incentive)</a:t>
            </a:r>
          </a:p>
          <a:p>
            <a:pPr lvl="1"/>
            <a:r>
              <a:rPr lang="en-US" dirty="0" smtClean="0"/>
              <a:t>The cap under the HIPAA/ACA rules is based on the medical option the employee is enrolled in</a:t>
            </a:r>
          </a:p>
        </p:txBody>
      </p:sp>
      <p:sp>
        <p:nvSpPr>
          <p:cNvPr id="3" name="Slide Number Placeholder 2"/>
          <p:cNvSpPr>
            <a:spLocks noGrp="1"/>
          </p:cNvSpPr>
          <p:nvPr>
            <p:ph type="sldNum" sz="quarter" idx="12"/>
          </p:nvPr>
        </p:nvSpPr>
        <p:spPr/>
        <p:txBody>
          <a:bodyPr/>
          <a:lstStyle/>
          <a:p>
            <a:fld id="{248A85B4-7888-4AB8-A080-E4BCAD934335}" type="slidenum">
              <a:rPr lang="en-US" smtClean="0"/>
              <a:pPr/>
              <a:t>51</a:t>
            </a:fld>
            <a:endParaRPr lang="en-US" dirty="0"/>
          </a:p>
        </p:txBody>
      </p:sp>
      <p:sp>
        <p:nvSpPr>
          <p:cNvPr id="4" name="Title 3"/>
          <p:cNvSpPr>
            <a:spLocks noGrp="1"/>
          </p:cNvSpPr>
          <p:nvPr>
            <p:ph type="title"/>
          </p:nvPr>
        </p:nvSpPr>
        <p:spPr/>
        <p:txBody>
          <a:bodyPr/>
          <a:lstStyle/>
          <a:p>
            <a:r>
              <a:rPr lang="en-US" dirty="0" smtClean="0"/>
              <a:t>Wellness Benefits</a:t>
            </a:r>
            <a:endParaRPr lang="en-US" dirty="0"/>
          </a:p>
        </p:txBody>
      </p:sp>
    </p:spTree>
    <p:extLst>
      <p:ext uri="{BB962C8B-B14F-4D97-AF65-F5344CB8AC3E}">
        <p14:creationId xmlns:p14="http://schemas.microsoft.com/office/powerpoint/2010/main" val="4657610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862596"/>
          </a:xfrm>
        </p:spPr>
        <p:txBody>
          <a:bodyPr/>
          <a:lstStyle/>
          <a:p>
            <a:pPr lvl="1"/>
            <a:r>
              <a:rPr lang="en-US" dirty="0" smtClean="0"/>
              <a:t>If the wellness incentive also applies to the spouse the cap under the HIPAA/ACA rules is based on the coverage tier the couple is enrolled in</a:t>
            </a:r>
          </a:p>
          <a:p>
            <a:pPr lvl="1"/>
            <a:r>
              <a:rPr lang="en-US" dirty="0" smtClean="0"/>
              <a:t>The ADA rules based the 30% cap off of the total cost of single coverage in the cheapest medical option to which the wellness program applies</a:t>
            </a:r>
          </a:p>
          <a:p>
            <a:pPr lvl="1"/>
            <a:r>
              <a:rPr lang="en-US" dirty="0" smtClean="0"/>
              <a:t>The 50% cap under the ADA rules only applies if the tobacco-free incentive is based on employee certification rather than a blood test (in which case the 30% cap applies)</a:t>
            </a:r>
          </a:p>
        </p:txBody>
      </p:sp>
      <p:sp>
        <p:nvSpPr>
          <p:cNvPr id="3" name="Slide Number Placeholder 2"/>
          <p:cNvSpPr>
            <a:spLocks noGrp="1"/>
          </p:cNvSpPr>
          <p:nvPr>
            <p:ph type="sldNum" sz="quarter" idx="12"/>
          </p:nvPr>
        </p:nvSpPr>
        <p:spPr/>
        <p:txBody>
          <a:bodyPr/>
          <a:lstStyle/>
          <a:p>
            <a:fld id="{248A85B4-7888-4AB8-A080-E4BCAD934335}" type="slidenum">
              <a:rPr lang="en-US" smtClean="0"/>
              <a:pPr/>
              <a:t>52</a:t>
            </a:fld>
            <a:endParaRPr lang="en-US" dirty="0"/>
          </a:p>
        </p:txBody>
      </p:sp>
      <p:sp>
        <p:nvSpPr>
          <p:cNvPr id="4" name="Title 3"/>
          <p:cNvSpPr>
            <a:spLocks noGrp="1"/>
          </p:cNvSpPr>
          <p:nvPr>
            <p:ph type="title"/>
          </p:nvPr>
        </p:nvSpPr>
        <p:spPr/>
        <p:txBody>
          <a:bodyPr/>
          <a:lstStyle/>
          <a:p>
            <a:r>
              <a:rPr lang="en-US" dirty="0" smtClean="0"/>
              <a:t>Wellness Benefits</a:t>
            </a:r>
            <a:endParaRPr lang="en-US" dirty="0"/>
          </a:p>
        </p:txBody>
      </p:sp>
    </p:spTree>
    <p:extLst>
      <p:ext uri="{BB962C8B-B14F-4D97-AF65-F5344CB8AC3E}">
        <p14:creationId xmlns:p14="http://schemas.microsoft.com/office/powerpoint/2010/main" val="18197947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765133"/>
          </a:xfrm>
        </p:spPr>
        <p:txBody>
          <a:bodyPr/>
          <a:lstStyle/>
          <a:p>
            <a:pPr lvl="1"/>
            <a:r>
              <a:rPr lang="en-US" dirty="0" smtClean="0"/>
              <a:t>If the wellness incentive also applies to the spouse, the ADA/GINA rules set the cap at 60% of the single coverage cost under the cheapest medical option (30% x 2) regardless of the cost of two-person or family coverage</a:t>
            </a:r>
          </a:p>
          <a:p>
            <a:r>
              <a:rPr lang="en-US" dirty="0" smtClean="0"/>
              <a:t>There has been significant employer criticism of the ADA/GINA regulations</a:t>
            </a:r>
            <a:endParaRPr lang="en-US" dirty="0"/>
          </a:p>
          <a:p>
            <a:r>
              <a:rPr lang="en-US" dirty="0" smtClean="0"/>
              <a:t>The AARP filed a lawsuit challenging the 30% cap under the ADA/GINA regulations</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53</a:t>
            </a:fld>
            <a:endParaRPr lang="en-US" dirty="0"/>
          </a:p>
        </p:txBody>
      </p:sp>
      <p:sp>
        <p:nvSpPr>
          <p:cNvPr id="4" name="Title 3"/>
          <p:cNvSpPr>
            <a:spLocks noGrp="1"/>
          </p:cNvSpPr>
          <p:nvPr>
            <p:ph type="title"/>
          </p:nvPr>
        </p:nvSpPr>
        <p:spPr/>
        <p:txBody>
          <a:bodyPr/>
          <a:lstStyle/>
          <a:p>
            <a:r>
              <a:rPr lang="en-US" dirty="0" smtClean="0"/>
              <a:t>Wellness Benefits</a:t>
            </a:r>
            <a:endParaRPr lang="en-US" dirty="0"/>
          </a:p>
        </p:txBody>
      </p:sp>
    </p:spTree>
    <p:extLst>
      <p:ext uri="{BB962C8B-B14F-4D97-AF65-F5344CB8AC3E}">
        <p14:creationId xmlns:p14="http://schemas.microsoft.com/office/powerpoint/2010/main" val="36309252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2728952"/>
          </a:xfrm>
        </p:spPr>
        <p:txBody>
          <a:bodyPr/>
          <a:lstStyle/>
          <a:p>
            <a:r>
              <a:rPr lang="en-US" dirty="0" smtClean="0"/>
              <a:t>Last month, the court agreed with the AARP that the regulations were not reasonable nor supported by the administrative record</a:t>
            </a:r>
          </a:p>
          <a:p>
            <a:r>
              <a:rPr lang="en-US" dirty="0" smtClean="0"/>
              <a:t>The court remanded the regulations back to the EEOC for further consideration regarding the 30% cap in the ADA/GINA regulations</a:t>
            </a:r>
          </a:p>
        </p:txBody>
      </p:sp>
      <p:sp>
        <p:nvSpPr>
          <p:cNvPr id="3" name="Slide Number Placeholder 2"/>
          <p:cNvSpPr>
            <a:spLocks noGrp="1"/>
          </p:cNvSpPr>
          <p:nvPr>
            <p:ph type="sldNum" sz="quarter" idx="12"/>
          </p:nvPr>
        </p:nvSpPr>
        <p:spPr/>
        <p:txBody>
          <a:bodyPr/>
          <a:lstStyle/>
          <a:p>
            <a:fld id="{248A85B4-7888-4AB8-A080-E4BCAD934335}" type="slidenum">
              <a:rPr lang="en-US" smtClean="0"/>
              <a:pPr/>
              <a:t>54</a:t>
            </a:fld>
            <a:endParaRPr lang="en-US" dirty="0"/>
          </a:p>
        </p:txBody>
      </p:sp>
      <p:sp>
        <p:nvSpPr>
          <p:cNvPr id="4" name="Title 3"/>
          <p:cNvSpPr>
            <a:spLocks noGrp="1"/>
          </p:cNvSpPr>
          <p:nvPr>
            <p:ph type="title"/>
          </p:nvPr>
        </p:nvSpPr>
        <p:spPr/>
        <p:txBody>
          <a:bodyPr/>
          <a:lstStyle/>
          <a:p>
            <a:r>
              <a:rPr lang="en-US" dirty="0" smtClean="0"/>
              <a:t>Wellness Benefits</a:t>
            </a:r>
            <a:endParaRPr lang="en-US" dirty="0"/>
          </a:p>
        </p:txBody>
      </p:sp>
    </p:spTree>
    <p:extLst>
      <p:ext uri="{BB962C8B-B14F-4D97-AF65-F5344CB8AC3E}">
        <p14:creationId xmlns:p14="http://schemas.microsoft.com/office/powerpoint/2010/main" val="2223088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642023"/>
          </a:xfrm>
        </p:spPr>
        <p:txBody>
          <a:bodyPr/>
          <a:lstStyle/>
          <a:p>
            <a:r>
              <a:rPr lang="en-US" dirty="0" smtClean="0"/>
              <a:t>New regulations are expected in 2019, but are not expected to be effective until 2021</a:t>
            </a:r>
          </a:p>
          <a:p>
            <a:r>
              <a:rPr lang="en-US" dirty="0" smtClean="0"/>
              <a:t>However, the current regulations remain in force while the EEOC is undergoing this review process</a:t>
            </a:r>
          </a:p>
          <a:p>
            <a:r>
              <a:rPr lang="en-US" dirty="0" smtClean="0"/>
              <a:t>AARP recently filed a motion requesting the court to vacate the regulations effective January 1, 2018</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55</a:t>
            </a:fld>
            <a:endParaRPr lang="en-US" dirty="0"/>
          </a:p>
        </p:txBody>
      </p:sp>
      <p:sp>
        <p:nvSpPr>
          <p:cNvPr id="4" name="Title 3"/>
          <p:cNvSpPr>
            <a:spLocks noGrp="1"/>
          </p:cNvSpPr>
          <p:nvPr>
            <p:ph type="title"/>
          </p:nvPr>
        </p:nvSpPr>
        <p:spPr/>
        <p:txBody>
          <a:bodyPr/>
          <a:lstStyle/>
          <a:p>
            <a:r>
              <a:rPr lang="en-US" dirty="0" smtClean="0"/>
              <a:t>Wellness Benefits</a:t>
            </a:r>
            <a:endParaRPr lang="en-US" dirty="0"/>
          </a:p>
        </p:txBody>
      </p:sp>
    </p:spTree>
    <p:extLst>
      <p:ext uri="{BB962C8B-B14F-4D97-AF65-F5344CB8AC3E}">
        <p14:creationId xmlns:p14="http://schemas.microsoft.com/office/powerpoint/2010/main" val="118009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4016484"/>
          </a:xfrm>
        </p:spPr>
        <p:txBody>
          <a:bodyPr/>
          <a:lstStyle/>
          <a:p>
            <a:r>
              <a:rPr lang="en-US" dirty="0" smtClean="0"/>
              <a:t>Don’t expect much legislation to pass</a:t>
            </a:r>
          </a:p>
          <a:p>
            <a:r>
              <a:rPr lang="en-US" dirty="0" smtClean="0"/>
              <a:t>Trump executive action picking up steam</a:t>
            </a:r>
          </a:p>
          <a:p>
            <a:pPr lvl="1"/>
            <a:r>
              <a:rPr lang="en-US" dirty="0" smtClean="0"/>
              <a:t>General thrust is to roll back Obama-era regulations and unwind ACA</a:t>
            </a:r>
          </a:p>
          <a:p>
            <a:pPr lvl="1"/>
            <a:r>
              <a:rPr lang="en-US" dirty="0" smtClean="0"/>
              <a:t>However, Trump is also sending some mixed signals:</a:t>
            </a:r>
          </a:p>
          <a:p>
            <a:pPr lvl="2"/>
            <a:r>
              <a:rPr lang="en-US" dirty="0" smtClean="0"/>
              <a:t>Proposed HRA reimbursement of individual exchange coverage?</a:t>
            </a:r>
          </a:p>
          <a:p>
            <a:pPr lvl="2"/>
            <a:r>
              <a:rPr lang="en-US" dirty="0" smtClean="0"/>
              <a:t>Will continue to enforce individual mandate and employer pay or play penalties</a:t>
            </a:r>
          </a:p>
        </p:txBody>
      </p:sp>
      <p:sp>
        <p:nvSpPr>
          <p:cNvPr id="3" name="Slide Number Placeholder 2"/>
          <p:cNvSpPr>
            <a:spLocks noGrp="1"/>
          </p:cNvSpPr>
          <p:nvPr>
            <p:ph type="sldNum" sz="quarter" idx="12"/>
          </p:nvPr>
        </p:nvSpPr>
        <p:spPr/>
        <p:txBody>
          <a:bodyPr/>
          <a:lstStyle/>
          <a:p>
            <a:fld id="{248A85B4-7888-4AB8-A080-E4BCAD934335}" type="slidenum">
              <a:rPr lang="en-US" smtClean="0"/>
              <a:pPr/>
              <a:t>56</a:t>
            </a:fld>
            <a:endParaRPr lang="en-US"/>
          </a:p>
        </p:txBody>
      </p:sp>
      <p:sp>
        <p:nvSpPr>
          <p:cNvPr id="4" name="Title 3"/>
          <p:cNvSpPr>
            <a:spLocks noGrp="1"/>
          </p:cNvSpPr>
          <p:nvPr>
            <p:ph type="title"/>
          </p:nvPr>
        </p:nvSpPr>
        <p:spPr/>
        <p:txBody>
          <a:bodyPr/>
          <a:lstStyle/>
          <a:p>
            <a:r>
              <a:rPr lang="en-US" dirty="0" smtClean="0"/>
              <a:t>Big Picture</a:t>
            </a:r>
            <a:endParaRPr lang="en-US" dirty="0"/>
          </a:p>
        </p:txBody>
      </p:sp>
    </p:spTree>
    <p:extLst>
      <p:ext uri="{BB962C8B-B14F-4D97-AF65-F5344CB8AC3E}">
        <p14:creationId xmlns:p14="http://schemas.microsoft.com/office/powerpoint/2010/main" val="3808190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46AFAF-E370-4E1B-A31A-03CCCD5D7EFA}" type="slidenum">
              <a:rPr lang="en-US" smtClean="0"/>
              <a:t>57</a:t>
            </a:fld>
            <a:endParaRPr lang="en-US"/>
          </a:p>
        </p:txBody>
      </p:sp>
      <p:pic>
        <p:nvPicPr>
          <p:cNvPr id="7" name="Picture Placeholder 6"/>
          <p:cNvPicPr>
            <a:picLocks noGrp="1" noChangeAspect="1"/>
          </p:cNvPicPr>
          <p:nvPr>
            <p:ph type="pic" sz="quarter" idx="27"/>
          </p:nvPr>
        </p:nvPicPr>
        <p:blipFill>
          <a:blip r:embed="rId2" cstate="print">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quarter" idx="28"/>
          </p:nvPr>
        </p:nvSpPr>
        <p:spPr/>
        <p:txBody>
          <a:bodyPr/>
          <a:lstStyle/>
          <a:p>
            <a:r>
              <a:rPr lang="en-US" dirty="0" smtClean="0"/>
              <a:t>Mary Bauman</a:t>
            </a:r>
            <a:endParaRPr lang="en-US" dirty="0"/>
          </a:p>
        </p:txBody>
      </p:sp>
      <p:sp>
        <p:nvSpPr>
          <p:cNvPr id="5" name="Text Placeholder 4"/>
          <p:cNvSpPr>
            <a:spLocks noGrp="1"/>
          </p:cNvSpPr>
          <p:nvPr>
            <p:ph type="body" sz="quarter" idx="29"/>
          </p:nvPr>
        </p:nvSpPr>
        <p:spPr/>
        <p:txBody>
          <a:bodyPr/>
          <a:lstStyle/>
          <a:p>
            <a:r>
              <a:rPr lang="en-US" dirty="0" smtClean="0"/>
              <a:t>616.831.1704</a:t>
            </a:r>
            <a:endParaRPr lang="en-US" dirty="0"/>
          </a:p>
        </p:txBody>
      </p:sp>
      <p:sp>
        <p:nvSpPr>
          <p:cNvPr id="6" name="Text Placeholder 5"/>
          <p:cNvSpPr>
            <a:spLocks noGrp="1"/>
          </p:cNvSpPr>
          <p:nvPr>
            <p:ph type="body" sz="quarter" idx="30"/>
          </p:nvPr>
        </p:nvSpPr>
        <p:spPr/>
        <p:txBody>
          <a:bodyPr/>
          <a:lstStyle/>
          <a:p>
            <a:r>
              <a:rPr lang="en-US" dirty="0" smtClean="0"/>
              <a:t>baumanm@millerjohnson.com</a:t>
            </a:r>
            <a:endParaRPr lang="en-US" dirty="0"/>
          </a:p>
        </p:txBody>
      </p:sp>
    </p:spTree>
    <p:extLst>
      <p:ext uri="{BB962C8B-B14F-4D97-AF65-F5344CB8AC3E}">
        <p14:creationId xmlns:p14="http://schemas.microsoft.com/office/powerpoint/2010/main" val="279178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r>
              <a:rPr lang="en-US" dirty="0" smtClean="0"/>
              <a:t>Increase annual HSA contribution limits</a:t>
            </a:r>
          </a:p>
          <a:p>
            <a:pPr lvl="1"/>
            <a:r>
              <a:rPr lang="en-US" dirty="0" smtClean="0"/>
              <a:t>Permit both older employee and older spouse to make catch-up contributions the same HSA</a:t>
            </a:r>
          </a:p>
          <a:p>
            <a:pPr lvl="1"/>
            <a:r>
              <a:rPr lang="en-US" dirty="0" smtClean="0"/>
              <a:t>Allow HSA to reimburse expenses incurred shortly before HSA established</a:t>
            </a:r>
          </a:p>
        </p:txBody>
      </p:sp>
      <p:sp>
        <p:nvSpPr>
          <p:cNvPr id="3" name="Slide Number Placeholder 2"/>
          <p:cNvSpPr>
            <a:spLocks noGrp="1"/>
          </p:cNvSpPr>
          <p:nvPr>
            <p:ph type="sldNum" sz="quarter" idx="12"/>
          </p:nvPr>
        </p:nvSpPr>
        <p:spPr/>
        <p:txBody>
          <a:bodyPr/>
          <a:lstStyle/>
          <a:p>
            <a:fld id="{248A85B4-7888-4AB8-A080-E4BCAD934335}" type="slidenum">
              <a:rPr lang="en-US" smtClean="0"/>
              <a:pPr/>
              <a:t>6</a:t>
            </a:fld>
            <a:endParaRPr lang="en-US" dirty="0"/>
          </a:p>
        </p:txBody>
      </p:sp>
      <p:sp>
        <p:nvSpPr>
          <p:cNvPr id="4" name="Title 3"/>
          <p:cNvSpPr>
            <a:spLocks noGrp="1"/>
          </p:cNvSpPr>
          <p:nvPr>
            <p:ph type="title"/>
          </p:nvPr>
        </p:nvSpPr>
        <p:spPr/>
        <p:txBody>
          <a:bodyPr>
            <a:noAutofit/>
          </a:bodyPr>
          <a:lstStyle/>
          <a:p>
            <a:r>
              <a:rPr lang="en-US" dirty="0" smtClean="0"/>
              <a:t>ACA Legislative Update</a:t>
            </a:r>
            <a:endParaRPr lang="en-US" dirty="0"/>
          </a:p>
        </p:txBody>
      </p:sp>
    </p:spTree>
    <p:extLst>
      <p:ext uri="{BB962C8B-B14F-4D97-AF65-F5344CB8AC3E}">
        <p14:creationId xmlns:p14="http://schemas.microsoft.com/office/powerpoint/2010/main" val="320879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Cadillac tax</a:t>
            </a:r>
          </a:p>
          <a:p>
            <a:pPr lvl="1"/>
            <a:r>
              <a:rPr lang="en-US" dirty="0" smtClean="0"/>
              <a:t>Set to take effect in 2020</a:t>
            </a:r>
          </a:p>
          <a:p>
            <a:pPr lvl="1"/>
            <a:r>
              <a:rPr lang="en-US" dirty="0" smtClean="0"/>
              <a:t>Delay or repeal still has bipartisan support but will likely be addressed separately in future legislation</a:t>
            </a:r>
          </a:p>
        </p:txBody>
      </p:sp>
      <p:sp>
        <p:nvSpPr>
          <p:cNvPr id="3" name="Slide Number Placeholder 2"/>
          <p:cNvSpPr>
            <a:spLocks noGrp="1"/>
          </p:cNvSpPr>
          <p:nvPr>
            <p:ph type="sldNum" sz="quarter" idx="12"/>
          </p:nvPr>
        </p:nvSpPr>
        <p:spPr/>
        <p:txBody>
          <a:bodyPr/>
          <a:lstStyle/>
          <a:p>
            <a:fld id="{248A85B4-7888-4AB8-A080-E4BCAD934335}" type="slidenum">
              <a:rPr lang="en-US" smtClean="0"/>
              <a:pPr/>
              <a:t>7</a:t>
            </a:fld>
            <a:endParaRPr lang="en-US" dirty="0"/>
          </a:p>
        </p:txBody>
      </p:sp>
      <p:sp>
        <p:nvSpPr>
          <p:cNvPr id="4" name="Title 3"/>
          <p:cNvSpPr>
            <a:spLocks noGrp="1"/>
          </p:cNvSpPr>
          <p:nvPr>
            <p:ph type="title"/>
          </p:nvPr>
        </p:nvSpPr>
        <p:spPr/>
        <p:txBody>
          <a:bodyPr>
            <a:noAutofit/>
          </a:bodyPr>
          <a:lstStyle/>
          <a:p>
            <a:r>
              <a:rPr lang="en-US" dirty="0" smtClean="0"/>
              <a:t>ACA Legislative Update</a:t>
            </a:r>
            <a:endParaRPr lang="en-US" dirty="0"/>
          </a:p>
        </p:txBody>
      </p:sp>
    </p:spTree>
    <p:extLst>
      <p:ext uri="{BB962C8B-B14F-4D97-AF65-F5344CB8AC3E}">
        <p14:creationId xmlns:p14="http://schemas.microsoft.com/office/powerpoint/2010/main" val="124477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46AFAF-E370-4E1B-A31A-03CCCD5D7EFA}" type="slidenum">
              <a:rPr lang="en-US" smtClean="0"/>
              <a:t>8</a:t>
            </a:fld>
            <a:endParaRPr lang="en-US"/>
          </a:p>
        </p:txBody>
      </p:sp>
      <p:sp>
        <p:nvSpPr>
          <p:cNvPr id="3" name="Title 2"/>
          <p:cNvSpPr>
            <a:spLocks noGrp="1"/>
          </p:cNvSpPr>
          <p:nvPr>
            <p:ph type="title"/>
          </p:nvPr>
        </p:nvSpPr>
        <p:spPr/>
        <p:txBody>
          <a:bodyPr/>
          <a:lstStyle/>
          <a:p>
            <a:r>
              <a:rPr lang="en-US" dirty="0" smtClean="0"/>
              <a:t>Trump Administration</a:t>
            </a:r>
            <a:br>
              <a:rPr lang="en-US" dirty="0" smtClean="0"/>
            </a:br>
            <a:r>
              <a:rPr lang="en-US" dirty="0" smtClean="0"/>
              <a:t>Work Arounds</a:t>
            </a:r>
            <a:endParaRPr lang="en-US" dirty="0"/>
          </a:p>
        </p:txBody>
      </p:sp>
    </p:spTree>
    <p:extLst>
      <p:ext uri="{BB962C8B-B14F-4D97-AF65-F5344CB8AC3E}">
        <p14:creationId xmlns:p14="http://schemas.microsoft.com/office/powerpoint/2010/main" val="202842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76400"/>
            <a:ext cx="8526046" cy="3978012"/>
          </a:xfrm>
        </p:spPr>
        <p:txBody>
          <a:bodyPr/>
          <a:lstStyle/>
          <a:p>
            <a:r>
              <a:rPr lang="en-US" dirty="0" smtClean="0"/>
              <a:t>October 12, 2017 Executive Order</a:t>
            </a:r>
          </a:p>
          <a:p>
            <a:r>
              <a:rPr lang="en-US" dirty="0" smtClean="0"/>
              <a:t>Directs DOL, Treasury and HHS to issue regulations to implement:</a:t>
            </a:r>
          </a:p>
          <a:p>
            <a:pPr lvl="1"/>
            <a:r>
              <a:rPr lang="en-US" dirty="0" smtClean="0"/>
              <a:t>Association Health Plans (AHPs)</a:t>
            </a:r>
          </a:p>
          <a:p>
            <a:pPr lvl="2"/>
            <a:r>
              <a:rPr lang="en-US" dirty="0" smtClean="0"/>
              <a:t>Expand access to health coverage by allowing more employers to form AHPs to band together to buy health insurance</a:t>
            </a:r>
          </a:p>
          <a:p>
            <a:pPr lvl="2"/>
            <a:r>
              <a:rPr lang="en-US" dirty="0" smtClean="0"/>
              <a:t>Would be permitted for employers located in different states (permitting purchase of insurance across state lines)</a:t>
            </a:r>
            <a:endParaRPr lang="en-US" dirty="0"/>
          </a:p>
        </p:txBody>
      </p:sp>
      <p:sp>
        <p:nvSpPr>
          <p:cNvPr id="3" name="Slide Number Placeholder 2"/>
          <p:cNvSpPr>
            <a:spLocks noGrp="1"/>
          </p:cNvSpPr>
          <p:nvPr>
            <p:ph type="sldNum" sz="quarter" idx="12"/>
          </p:nvPr>
        </p:nvSpPr>
        <p:spPr/>
        <p:txBody>
          <a:bodyPr/>
          <a:lstStyle/>
          <a:p>
            <a:fld id="{248A85B4-7888-4AB8-A080-E4BCAD934335}" type="slidenum">
              <a:rPr lang="en-US" smtClean="0"/>
              <a:pPr/>
              <a:t>9</a:t>
            </a:fld>
            <a:endParaRPr lang="en-US"/>
          </a:p>
        </p:txBody>
      </p:sp>
      <p:sp>
        <p:nvSpPr>
          <p:cNvPr id="4" name="Title 3"/>
          <p:cNvSpPr>
            <a:spLocks noGrp="1"/>
          </p:cNvSpPr>
          <p:nvPr>
            <p:ph type="title"/>
          </p:nvPr>
        </p:nvSpPr>
        <p:spPr>
          <a:xfrm>
            <a:off x="76200" y="152400"/>
            <a:ext cx="9067800" cy="1143000"/>
          </a:xfrm>
        </p:spPr>
        <p:txBody>
          <a:bodyPr/>
          <a:lstStyle/>
          <a:p>
            <a:r>
              <a:rPr lang="en-US" sz="4000" dirty="0" smtClean="0"/>
              <a:t>Trump Administration Work </a:t>
            </a:r>
            <a:r>
              <a:rPr lang="en-US" sz="4000" dirty="0" err="1" smtClean="0"/>
              <a:t>Arounds</a:t>
            </a:r>
            <a:endParaRPr lang="en-US" sz="4000" dirty="0"/>
          </a:p>
        </p:txBody>
      </p:sp>
    </p:spTree>
    <p:extLst>
      <p:ext uri="{BB962C8B-B14F-4D97-AF65-F5344CB8AC3E}">
        <p14:creationId xmlns:p14="http://schemas.microsoft.com/office/powerpoint/2010/main" val="3390435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2425</Words>
  <Application>Microsoft Office PowerPoint</Application>
  <PresentationFormat>On-screen Show (4:3)</PresentationFormat>
  <Paragraphs>270</Paragraphs>
  <Slides>57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Lucida Sans</vt:lpstr>
      <vt:lpstr>Lucida Sans Unicode</vt:lpstr>
      <vt:lpstr>Palatino</vt:lpstr>
      <vt:lpstr>Times New Roman</vt:lpstr>
      <vt:lpstr>Wingdings</vt:lpstr>
      <vt:lpstr>Wingdings 2</vt:lpstr>
      <vt:lpstr>Concourse</vt:lpstr>
      <vt:lpstr>Health Care Reform: Forecasting What’s Next For Employers</vt:lpstr>
      <vt:lpstr>PowerPoint Presentation</vt:lpstr>
      <vt:lpstr>ACA Legislative Update</vt:lpstr>
      <vt:lpstr>ACA Legislative Update</vt:lpstr>
      <vt:lpstr>ACA Legislative Update</vt:lpstr>
      <vt:lpstr>ACA Legislative Update</vt:lpstr>
      <vt:lpstr>ACA Legislative Update</vt:lpstr>
      <vt:lpstr>Trump Administration Work Arounds</vt:lpstr>
      <vt:lpstr>Trump Administration Work Arounds</vt:lpstr>
      <vt:lpstr>Trump Administration Work Arounds</vt:lpstr>
      <vt:lpstr>Trump Administration Work Arounds</vt:lpstr>
      <vt:lpstr>Trump Administration Work Arounds</vt:lpstr>
      <vt:lpstr>Trump Administration Work Arounds</vt:lpstr>
      <vt:lpstr>Enforcement Update</vt:lpstr>
      <vt:lpstr>Enforcement Update</vt:lpstr>
      <vt:lpstr>Enforcement Update</vt:lpstr>
      <vt:lpstr>Enforcement Update</vt:lpstr>
      <vt:lpstr>Enforcement Update</vt:lpstr>
      <vt:lpstr>Enforcement Update</vt:lpstr>
      <vt:lpstr>Enforcement Update</vt:lpstr>
      <vt:lpstr>Section 1557 Update</vt:lpstr>
      <vt:lpstr>Section 1557 Update</vt:lpstr>
      <vt:lpstr>Section 1557 Update</vt:lpstr>
      <vt:lpstr>Section 1557 Update</vt:lpstr>
      <vt:lpstr>Section 1557 Update</vt:lpstr>
      <vt:lpstr>Contraceptive Coverage Update</vt:lpstr>
      <vt:lpstr>Contraceptive Coverage Update</vt:lpstr>
      <vt:lpstr>Contraceptive Coverage Update</vt:lpstr>
      <vt:lpstr>Contraceptive Coverage Update</vt:lpstr>
      <vt:lpstr>Contraceptive Coverage Update</vt:lpstr>
      <vt:lpstr>Contraceptive Coverage Update</vt:lpstr>
      <vt:lpstr>Contraceptive Coverage Update</vt:lpstr>
      <vt:lpstr>Contraceptive Coverage Update</vt:lpstr>
      <vt:lpstr>Contraceptive Coverage Update</vt:lpstr>
      <vt:lpstr>Contraceptive Coverage Update</vt:lpstr>
      <vt:lpstr>Contraceptive Coverage Update</vt:lpstr>
      <vt:lpstr>Contraceptive Coverage Update</vt:lpstr>
      <vt:lpstr>Mental Health Parity</vt:lpstr>
      <vt:lpstr>Mental Health Parity</vt:lpstr>
      <vt:lpstr>Mental Health Parity</vt:lpstr>
      <vt:lpstr>Mental Health Parity</vt:lpstr>
      <vt:lpstr>DOL Disability Regs</vt:lpstr>
      <vt:lpstr>DOL Disability Regs</vt:lpstr>
      <vt:lpstr>DOL Disability Regs</vt:lpstr>
      <vt:lpstr>Wellness Benefits</vt:lpstr>
      <vt:lpstr>Wellness Benefits</vt:lpstr>
      <vt:lpstr>Wellness Benefits</vt:lpstr>
      <vt:lpstr>Wellness Benefits</vt:lpstr>
      <vt:lpstr>Wellness Benefits</vt:lpstr>
      <vt:lpstr>Wellness Benefits</vt:lpstr>
      <vt:lpstr>Wellness Benefits</vt:lpstr>
      <vt:lpstr>Wellness Benefits</vt:lpstr>
      <vt:lpstr>Wellness Benefits</vt:lpstr>
      <vt:lpstr>Wellness Benefits</vt:lpstr>
      <vt:lpstr>Wellness Benefits</vt:lpstr>
      <vt:lpstr>Big Picture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Reform: Forecasting What’s Next For Employers</dc:title>
  <dc:creator>Kim McBee</dc:creator>
  <cp:lastModifiedBy>Catherine M. Colwell</cp:lastModifiedBy>
  <cp:revision>1</cp:revision>
  <dcterms:modified xsi:type="dcterms:W3CDTF">2017-11-30T15:23:35Z</dcterms:modified>
</cp:coreProperties>
</file>