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56" r:id="rId2"/>
    <p:sldMasterId id="2147483711" r:id="rId3"/>
  </p:sldMasterIdLst>
  <p:notesMasterIdLst>
    <p:notesMasterId r:id="rId179"/>
  </p:notesMasterIdLst>
  <p:handoutMasterIdLst>
    <p:handoutMasterId r:id="rId180"/>
  </p:handoutMasterIdLst>
  <p:sldIdLst>
    <p:sldId id="374" r:id="rId4"/>
    <p:sldId id="263" r:id="rId5"/>
    <p:sldId id="766" r:id="rId6"/>
    <p:sldId id="739" r:id="rId7"/>
    <p:sldId id="767" r:id="rId8"/>
    <p:sldId id="768" r:id="rId9"/>
    <p:sldId id="769" r:id="rId10"/>
    <p:sldId id="771" r:id="rId11"/>
    <p:sldId id="772" r:id="rId12"/>
    <p:sldId id="773" r:id="rId13"/>
    <p:sldId id="774" r:id="rId14"/>
    <p:sldId id="775" r:id="rId15"/>
    <p:sldId id="776" r:id="rId16"/>
    <p:sldId id="777" r:id="rId17"/>
    <p:sldId id="778" r:id="rId18"/>
    <p:sldId id="779" r:id="rId19"/>
    <p:sldId id="805" r:id="rId20"/>
    <p:sldId id="780" r:id="rId21"/>
    <p:sldId id="781" r:id="rId22"/>
    <p:sldId id="782" r:id="rId23"/>
    <p:sldId id="804" r:id="rId24"/>
    <p:sldId id="783" r:id="rId25"/>
    <p:sldId id="784" r:id="rId26"/>
    <p:sldId id="785" r:id="rId27"/>
    <p:sldId id="786" r:id="rId28"/>
    <p:sldId id="787" r:id="rId29"/>
    <p:sldId id="788" r:id="rId30"/>
    <p:sldId id="789" r:id="rId31"/>
    <p:sldId id="790" r:id="rId32"/>
    <p:sldId id="803" r:id="rId33"/>
    <p:sldId id="791" r:id="rId34"/>
    <p:sldId id="792" r:id="rId35"/>
    <p:sldId id="793" r:id="rId36"/>
    <p:sldId id="794" r:id="rId37"/>
    <p:sldId id="795" r:id="rId38"/>
    <p:sldId id="796" r:id="rId39"/>
    <p:sldId id="797" r:id="rId40"/>
    <p:sldId id="798" r:id="rId41"/>
    <p:sldId id="799" r:id="rId42"/>
    <p:sldId id="800" r:id="rId43"/>
    <p:sldId id="802" r:id="rId44"/>
    <p:sldId id="801" r:id="rId45"/>
    <p:sldId id="806" r:id="rId46"/>
    <p:sldId id="465" r:id="rId47"/>
    <p:sldId id="467" r:id="rId48"/>
    <p:sldId id="468" r:id="rId49"/>
    <p:sldId id="469" r:id="rId50"/>
    <p:sldId id="470" r:id="rId51"/>
    <p:sldId id="471" r:id="rId52"/>
    <p:sldId id="472" r:id="rId53"/>
    <p:sldId id="473" r:id="rId54"/>
    <p:sldId id="474" r:id="rId55"/>
    <p:sldId id="475" r:id="rId56"/>
    <p:sldId id="476" r:id="rId57"/>
    <p:sldId id="477" r:id="rId58"/>
    <p:sldId id="478" r:id="rId59"/>
    <p:sldId id="479" r:id="rId60"/>
    <p:sldId id="480" r:id="rId61"/>
    <p:sldId id="481" r:id="rId62"/>
    <p:sldId id="482" r:id="rId63"/>
    <p:sldId id="483" r:id="rId64"/>
    <p:sldId id="484" r:id="rId65"/>
    <p:sldId id="485" r:id="rId66"/>
    <p:sldId id="486" r:id="rId67"/>
    <p:sldId id="487" r:id="rId68"/>
    <p:sldId id="488" r:id="rId69"/>
    <p:sldId id="489" r:id="rId70"/>
    <p:sldId id="490" r:id="rId71"/>
    <p:sldId id="491" r:id="rId72"/>
    <p:sldId id="492" r:id="rId73"/>
    <p:sldId id="493" r:id="rId74"/>
    <p:sldId id="494" r:id="rId75"/>
    <p:sldId id="495" r:id="rId76"/>
    <p:sldId id="496" r:id="rId77"/>
    <p:sldId id="497" r:id="rId78"/>
    <p:sldId id="498" r:id="rId79"/>
    <p:sldId id="499" r:id="rId80"/>
    <p:sldId id="500" r:id="rId81"/>
    <p:sldId id="501" r:id="rId82"/>
    <p:sldId id="502" r:id="rId83"/>
    <p:sldId id="503" r:id="rId84"/>
    <p:sldId id="607" r:id="rId85"/>
    <p:sldId id="608" r:id="rId86"/>
    <p:sldId id="609" r:id="rId87"/>
    <p:sldId id="611" r:id="rId88"/>
    <p:sldId id="613" r:id="rId89"/>
    <p:sldId id="614" r:id="rId90"/>
    <p:sldId id="615" r:id="rId91"/>
    <p:sldId id="616" r:id="rId92"/>
    <p:sldId id="617" r:id="rId93"/>
    <p:sldId id="618" r:id="rId94"/>
    <p:sldId id="619" r:id="rId95"/>
    <p:sldId id="620" r:id="rId96"/>
    <p:sldId id="621" r:id="rId97"/>
    <p:sldId id="622" r:id="rId98"/>
    <p:sldId id="623" r:id="rId99"/>
    <p:sldId id="624" r:id="rId100"/>
    <p:sldId id="625" r:id="rId101"/>
    <p:sldId id="627" r:id="rId102"/>
    <p:sldId id="628" r:id="rId103"/>
    <p:sldId id="629" r:id="rId104"/>
    <p:sldId id="630" r:id="rId105"/>
    <p:sldId id="633" r:id="rId106"/>
    <p:sldId id="634" r:id="rId107"/>
    <p:sldId id="635" r:id="rId108"/>
    <p:sldId id="636" r:id="rId109"/>
    <p:sldId id="637" r:id="rId110"/>
    <p:sldId id="638" r:id="rId111"/>
    <p:sldId id="639" r:id="rId112"/>
    <p:sldId id="640" r:id="rId113"/>
    <p:sldId id="641" r:id="rId114"/>
    <p:sldId id="642" r:id="rId115"/>
    <p:sldId id="643" r:id="rId116"/>
    <p:sldId id="740" r:id="rId117"/>
    <p:sldId id="741" r:id="rId118"/>
    <p:sldId id="742" r:id="rId119"/>
    <p:sldId id="743" r:id="rId120"/>
    <p:sldId id="744" r:id="rId121"/>
    <p:sldId id="745" r:id="rId122"/>
    <p:sldId id="746" r:id="rId123"/>
    <p:sldId id="747" r:id="rId124"/>
    <p:sldId id="748" r:id="rId125"/>
    <p:sldId id="749" r:id="rId126"/>
    <p:sldId id="750" r:id="rId127"/>
    <p:sldId id="751" r:id="rId128"/>
    <p:sldId id="752" r:id="rId129"/>
    <p:sldId id="753" r:id="rId130"/>
    <p:sldId id="754" r:id="rId131"/>
    <p:sldId id="755" r:id="rId132"/>
    <p:sldId id="756" r:id="rId133"/>
    <p:sldId id="757" r:id="rId134"/>
    <p:sldId id="758" r:id="rId135"/>
    <p:sldId id="759" r:id="rId136"/>
    <p:sldId id="760" r:id="rId137"/>
    <p:sldId id="761" r:id="rId138"/>
    <p:sldId id="762" r:id="rId139"/>
    <p:sldId id="763" r:id="rId140"/>
    <p:sldId id="764" r:id="rId141"/>
    <p:sldId id="765" r:id="rId142"/>
    <p:sldId id="701" r:id="rId143"/>
    <p:sldId id="702" r:id="rId144"/>
    <p:sldId id="703" r:id="rId145"/>
    <p:sldId id="704" r:id="rId146"/>
    <p:sldId id="705" r:id="rId147"/>
    <p:sldId id="706" r:id="rId148"/>
    <p:sldId id="707" r:id="rId149"/>
    <p:sldId id="708" r:id="rId150"/>
    <p:sldId id="709" r:id="rId151"/>
    <p:sldId id="710" r:id="rId152"/>
    <p:sldId id="711" r:id="rId153"/>
    <p:sldId id="712" r:id="rId154"/>
    <p:sldId id="713" r:id="rId155"/>
    <p:sldId id="714" r:id="rId156"/>
    <p:sldId id="715" r:id="rId157"/>
    <p:sldId id="716" r:id="rId158"/>
    <p:sldId id="717" r:id="rId159"/>
    <p:sldId id="718" r:id="rId160"/>
    <p:sldId id="719" r:id="rId161"/>
    <p:sldId id="720" r:id="rId162"/>
    <p:sldId id="721" r:id="rId163"/>
    <p:sldId id="722" r:id="rId164"/>
    <p:sldId id="723" r:id="rId165"/>
    <p:sldId id="724" r:id="rId166"/>
    <p:sldId id="725" r:id="rId167"/>
    <p:sldId id="726" r:id="rId168"/>
    <p:sldId id="727" r:id="rId169"/>
    <p:sldId id="728" r:id="rId170"/>
    <p:sldId id="729" r:id="rId171"/>
    <p:sldId id="730" r:id="rId172"/>
    <p:sldId id="731" r:id="rId173"/>
    <p:sldId id="732" r:id="rId174"/>
    <p:sldId id="733" r:id="rId175"/>
    <p:sldId id="734" r:id="rId176"/>
    <p:sldId id="735" r:id="rId177"/>
    <p:sldId id="265" r:id="rId178"/>
  </p:sldIdLst>
  <p:sldSz cx="9144000" cy="6858000" type="letter"/>
  <p:notesSz cx="7010400" cy="9296400"/>
  <p:embeddedFontLst>
    <p:embeddedFont>
      <p:font typeface="ＭＳ Ｐゴシック" panose="020B0600070205080204" pitchFamily="34" charset="-128"/>
      <p:regular r:id="rId181"/>
    </p:embeddedFont>
    <p:embeddedFont>
      <p:font typeface="Calibri" panose="020F0502020204030204" pitchFamily="34" charset="0"/>
      <p:regular r:id="rId182"/>
      <p:bold r:id="rId183"/>
      <p:italic r:id="rId184"/>
      <p:boldItalic r:id="rId185"/>
    </p:embeddedFont>
    <p:embeddedFont>
      <p:font typeface="Constantia" panose="02030602050306030303" pitchFamily="18" charset="0"/>
      <p:regular r:id="rId186"/>
      <p:bold r:id="rId187"/>
      <p:italic r:id="rId188"/>
      <p:boldItalic r:id="rId189"/>
    </p:embeddedFont>
    <p:embeddedFont>
      <p:font typeface="Helvetica" panose="020B0604020202020204" pitchFamily="34" charset="0"/>
      <p:regular r:id="rId190"/>
      <p:bold r:id="rId191"/>
      <p:italic r:id="rId192"/>
      <p:boldItalic r:id="rId193"/>
    </p:embeddedFont>
    <p:embeddedFont>
      <p:font typeface="Tahoma" panose="020B0604030504040204" pitchFamily="34" charset="0"/>
      <p:regular r:id="rId194"/>
      <p:bold r:id="rId195"/>
    </p:embeddedFont>
    <p:embeddedFont>
      <p:font typeface="Arial Black" panose="020B0A04020102020204" pitchFamily="34" charset="0"/>
      <p:bold r:id="rId196"/>
    </p:embeddedFont>
    <p:embeddedFont>
      <p:font typeface="Wingdings 2" panose="05020102010507070707" pitchFamily="18" charset="2"/>
      <p:regular r:id="rId197"/>
    </p:embeddedFont>
    <p:embeddedFont>
      <p:font typeface="Georgia" panose="02040502050405020303" pitchFamily="18" charset="0"/>
      <p:regular r:id="rId198"/>
      <p:bold r:id="rId199"/>
      <p:italic r:id="rId200"/>
      <p:boldItalic r:id="rId20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6985" autoAdjust="0"/>
  </p:normalViewPr>
  <p:slideViewPr>
    <p:cSldViewPr>
      <p:cViewPr varScale="1">
        <p:scale>
          <a:sx n="110" d="100"/>
          <a:sy n="110" d="100"/>
        </p:scale>
        <p:origin x="166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824"/>
    </p:cViewPr>
  </p:sorterViewPr>
  <p:notesViewPr>
    <p:cSldViewPr>
      <p:cViewPr varScale="1">
        <p:scale>
          <a:sx n="79" d="100"/>
          <a:sy n="79" d="100"/>
        </p:scale>
        <p:origin x="-2046"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font" Target="fonts/font11.fntdata"/><Relationship Id="rId205" Type="http://schemas.openxmlformats.org/officeDocument/2006/relationships/tableStyles" Target="tableStyle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font" Target="fonts/font1.fntdata"/><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font" Target="fonts/font12.fntdata"/><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font" Target="fonts/font2.fntdata"/><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font" Target="fonts/font13.fntdata"/><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font" Target="fonts/font3.fntdata"/><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font" Target="fonts/font14.fntdata"/><Relationship Id="rId199" Type="http://schemas.openxmlformats.org/officeDocument/2006/relationships/font" Target="fonts/font19.fntdata"/><Relationship Id="rId203"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font" Target="fonts/font4.fntdata"/><Relationship Id="rId189" Type="http://schemas.openxmlformats.org/officeDocument/2006/relationships/font" Target="fonts/font9.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notesMaster" Target="notesMasters/notesMaster1.xml"/><Relationship Id="rId195" Type="http://schemas.openxmlformats.org/officeDocument/2006/relationships/font" Target="fonts/font15.fntdata"/><Relationship Id="rId190" Type="http://schemas.openxmlformats.org/officeDocument/2006/relationships/font" Target="fonts/font10.fntdata"/><Relationship Id="rId204"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handoutMaster" Target="handoutMasters/handoutMaster1.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font" Target="fonts/font16.fntdata"/><Relationship Id="rId200" Type="http://schemas.openxmlformats.org/officeDocument/2006/relationships/font" Target="fonts/font20.fntdata"/><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font" Target="fonts/font6.fntdata"/><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font" Target="fonts/font17.fntdata"/><Relationship Id="rId201" Type="http://schemas.openxmlformats.org/officeDocument/2006/relationships/font" Target="fonts/font21.fntdata"/><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font" Target="fonts/font7.fntdata"/><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font" Target="fonts/font18.fntdata"/><Relationship Id="rId202" Type="http://schemas.openxmlformats.org/officeDocument/2006/relationships/presProps" Target="presProps.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font" Target="fonts/font8.fntdata"/><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EB79CB-26C6-4FF4-8B53-711083C12B7A}" type="doc">
      <dgm:prSet loTypeId="urn:microsoft.com/office/officeart/2005/8/layout/chevron1" loCatId="process" qsTypeId="urn:microsoft.com/office/officeart/2005/8/quickstyle/simple2" qsCatId="simple" csTypeId="urn:microsoft.com/office/officeart/2005/8/colors/accent1_5" csCatId="accent1" phldr="1"/>
      <dgm:spPr/>
    </dgm:pt>
    <dgm:pt modelId="{3B15C2DD-564A-4DAF-85C9-9E5955D11128}">
      <dgm:prSet phldrT="[Text]"/>
      <dgm:spPr/>
      <dgm:t>
        <a:bodyPr/>
        <a:lstStyle/>
        <a:p>
          <a:r>
            <a:rPr lang="en-US" b="1" dirty="0">
              <a:latin typeface="Calibri" pitchFamily="34" charset="0"/>
            </a:rPr>
            <a:t>December 26, 2013</a:t>
          </a:r>
        </a:p>
      </dgm:t>
    </dgm:pt>
    <dgm:pt modelId="{FFFA20F5-375B-41AA-B19A-D04CE94688B1}" type="parTrans" cxnId="{3D53E89F-7727-4C61-AE92-A99CA9E10C01}">
      <dgm:prSet/>
      <dgm:spPr/>
      <dgm:t>
        <a:bodyPr/>
        <a:lstStyle/>
        <a:p>
          <a:endParaRPr lang="en-US"/>
        </a:p>
      </dgm:t>
    </dgm:pt>
    <dgm:pt modelId="{EE5D933C-DB02-42B0-985A-95DC8A2C41CE}" type="sibTrans" cxnId="{3D53E89F-7727-4C61-AE92-A99CA9E10C01}">
      <dgm:prSet/>
      <dgm:spPr/>
      <dgm:t>
        <a:bodyPr/>
        <a:lstStyle/>
        <a:p>
          <a:endParaRPr lang="en-US"/>
        </a:p>
      </dgm:t>
    </dgm:pt>
    <dgm:pt modelId="{9381B9F1-D250-4C78-8E46-C6E368378CED}">
      <dgm:prSet phldrT="[Text]"/>
      <dgm:spPr>
        <a:solidFill>
          <a:schemeClr val="accent1">
            <a:hueOff val="0"/>
            <a:satOff val="0"/>
            <a:lumOff val="0"/>
            <a:alpha val="90000"/>
          </a:schemeClr>
        </a:solidFill>
      </dgm:spPr>
      <dgm:t>
        <a:bodyPr/>
        <a:lstStyle/>
        <a:p>
          <a:r>
            <a:rPr lang="en-US" b="1" dirty="0">
              <a:latin typeface="Calibri" pitchFamily="34" charset="0"/>
            </a:rPr>
            <a:t>December</a:t>
          </a:r>
        </a:p>
        <a:p>
          <a:r>
            <a:rPr lang="en-US" b="1" dirty="0">
              <a:latin typeface="Calibri" pitchFamily="34" charset="0"/>
            </a:rPr>
            <a:t>26, 2014</a:t>
          </a:r>
        </a:p>
      </dgm:t>
    </dgm:pt>
    <dgm:pt modelId="{C7095856-649E-49C7-AE2C-D86CED3EF042}" type="parTrans" cxnId="{85C5BC8E-2831-40DE-9E85-54936584155A}">
      <dgm:prSet/>
      <dgm:spPr/>
      <dgm:t>
        <a:bodyPr/>
        <a:lstStyle/>
        <a:p>
          <a:endParaRPr lang="en-US"/>
        </a:p>
      </dgm:t>
    </dgm:pt>
    <dgm:pt modelId="{FC1B85B3-4B82-4FB3-906B-0A47704050D2}" type="sibTrans" cxnId="{85C5BC8E-2831-40DE-9E85-54936584155A}">
      <dgm:prSet/>
      <dgm:spPr/>
      <dgm:t>
        <a:bodyPr/>
        <a:lstStyle/>
        <a:p>
          <a:endParaRPr lang="en-US"/>
        </a:p>
      </dgm:t>
    </dgm:pt>
    <dgm:pt modelId="{D95F4C36-9CE3-4235-A0DC-A68621BBBB0D}">
      <dgm:prSet phldrT="[Text]"/>
      <dgm:spPr>
        <a:solidFill>
          <a:schemeClr val="accent1">
            <a:hueOff val="0"/>
            <a:satOff val="0"/>
            <a:lumOff val="0"/>
            <a:alpha val="90000"/>
          </a:schemeClr>
        </a:solidFill>
      </dgm:spPr>
      <dgm:t>
        <a:bodyPr/>
        <a:lstStyle/>
        <a:p>
          <a:r>
            <a:rPr lang="en-US" b="1" dirty="0">
              <a:latin typeface="Calibri" pitchFamily="34" charset="0"/>
            </a:rPr>
            <a:t>Beyond</a:t>
          </a:r>
        </a:p>
      </dgm:t>
    </dgm:pt>
    <dgm:pt modelId="{E52C819D-8493-4B05-BF68-9D7F539BBFE2}" type="parTrans" cxnId="{5F35BC83-E1D6-4C51-9E24-B5CC1069E4B6}">
      <dgm:prSet/>
      <dgm:spPr/>
      <dgm:t>
        <a:bodyPr/>
        <a:lstStyle/>
        <a:p>
          <a:endParaRPr lang="en-US"/>
        </a:p>
      </dgm:t>
    </dgm:pt>
    <dgm:pt modelId="{B41F1765-5165-4C8C-82B5-5BE33581D81A}" type="sibTrans" cxnId="{5F35BC83-E1D6-4C51-9E24-B5CC1069E4B6}">
      <dgm:prSet/>
      <dgm:spPr/>
      <dgm:t>
        <a:bodyPr/>
        <a:lstStyle/>
        <a:p>
          <a:endParaRPr lang="en-US"/>
        </a:p>
      </dgm:t>
    </dgm:pt>
    <dgm:pt modelId="{257BFF52-2200-47CB-AA1A-17BD6177019D}">
      <dgm:prSet custT="1"/>
      <dgm:spPr/>
      <dgm:t>
        <a:bodyPr/>
        <a:lstStyle/>
        <a:p>
          <a:r>
            <a:rPr lang="en-US" sz="1600" dirty="0">
              <a:solidFill>
                <a:srgbClr val="FF0000"/>
              </a:solidFill>
              <a:latin typeface="Calibri" pitchFamily="34" charset="0"/>
            </a:rPr>
            <a:t>OMB Issued  2 CFR Chapters I, II, Parts 200, 215, 220, 225, &amp; 230</a:t>
          </a:r>
        </a:p>
      </dgm:t>
    </dgm:pt>
    <dgm:pt modelId="{147B5C61-ADF5-4E87-A1DA-77AE72C53C10}" type="parTrans" cxnId="{F4D7FCB9-32AE-45B6-BF44-886479481453}">
      <dgm:prSet/>
      <dgm:spPr/>
      <dgm:t>
        <a:bodyPr/>
        <a:lstStyle/>
        <a:p>
          <a:endParaRPr lang="en-US"/>
        </a:p>
      </dgm:t>
    </dgm:pt>
    <dgm:pt modelId="{A005F9E4-E734-4333-9D76-791097D8250F}" type="sibTrans" cxnId="{F4D7FCB9-32AE-45B6-BF44-886479481453}">
      <dgm:prSet/>
      <dgm:spPr/>
      <dgm:t>
        <a:bodyPr/>
        <a:lstStyle/>
        <a:p>
          <a:endParaRPr lang="en-US"/>
        </a:p>
      </dgm:t>
    </dgm:pt>
    <dgm:pt modelId="{E45A3F91-DF71-45C1-97FF-776CA30F4FFA}">
      <dgm:prSet custT="1"/>
      <dgm:spPr/>
      <dgm:t>
        <a:bodyPr/>
        <a:lstStyle/>
        <a:p>
          <a:r>
            <a:rPr lang="en-US" sz="1600" dirty="0">
              <a:solidFill>
                <a:srgbClr val="FF0000"/>
              </a:solidFill>
              <a:latin typeface="Calibri" pitchFamily="34" charset="0"/>
            </a:rPr>
            <a:t>Federal Agencies and OMB to Issue Final Guidance to Non-Federal Agencies </a:t>
          </a:r>
        </a:p>
      </dgm:t>
    </dgm:pt>
    <dgm:pt modelId="{0D909D00-FCC7-482E-911D-767B0890A41D}" type="parTrans" cxnId="{4D4BE6CA-D18A-4839-A81C-D73026C604DB}">
      <dgm:prSet/>
      <dgm:spPr/>
      <dgm:t>
        <a:bodyPr/>
        <a:lstStyle/>
        <a:p>
          <a:endParaRPr lang="en-US"/>
        </a:p>
      </dgm:t>
    </dgm:pt>
    <dgm:pt modelId="{C438BD85-C15B-4750-BBF6-EBAFEB9A2B01}" type="sibTrans" cxnId="{4D4BE6CA-D18A-4839-A81C-D73026C604DB}">
      <dgm:prSet/>
      <dgm:spPr/>
      <dgm:t>
        <a:bodyPr/>
        <a:lstStyle/>
        <a:p>
          <a:endParaRPr lang="en-US"/>
        </a:p>
      </dgm:t>
    </dgm:pt>
    <dgm:pt modelId="{2C6F748B-B1AE-4A03-8F07-195E82000631}">
      <dgm:prSet custT="1"/>
      <dgm:spPr/>
      <dgm:t>
        <a:bodyPr/>
        <a:lstStyle/>
        <a:p>
          <a:r>
            <a:rPr lang="en-US" sz="1600" dirty="0">
              <a:solidFill>
                <a:srgbClr val="FF0000"/>
              </a:solidFill>
              <a:latin typeface="Calibri" pitchFamily="34" charset="0"/>
            </a:rPr>
            <a:t>Compliance Supplements</a:t>
          </a:r>
        </a:p>
      </dgm:t>
    </dgm:pt>
    <dgm:pt modelId="{2FA26D94-9ECC-4C03-AD98-70E68DD78384}" type="parTrans" cxnId="{83461F83-946F-43CC-8A36-B2493D128E7B}">
      <dgm:prSet/>
      <dgm:spPr/>
      <dgm:t>
        <a:bodyPr/>
        <a:lstStyle/>
        <a:p>
          <a:endParaRPr lang="en-US"/>
        </a:p>
      </dgm:t>
    </dgm:pt>
    <dgm:pt modelId="{E3321006-C42C-4A2D-8ACF-5B6D9FACF53D}" type="sibTrans" cxnId="{83461F83-946F-43CC-8A36-B2493D128E7B}">
      <dgm:prSet/>
      <dgm:spPr/>
      <dgm:t>
        <a:bodyPr/>
        <a:lstStyle/>
        <a:p>
          <a:endParaRPr lang="en-US"/>
        </a:p>
      </dgm:t>
    </dgm:pt>
    <dgm:pt modelId="{16C646C0-C42C-4FBF-A9C4-8A4F95A98B3F}">
      <dgm:prSet custT="1"/>
      <dgm:spPr/>
      <dgm:t>
        <a:bodyPr/>
        <a:lstStyle/>
        <a:p>
          <a:r>
            <a:rPr lang="en-US" sz="1600" b="0" dirty="0">
              <a:solidFill>
                <a:srgbClr val="FF0000"/>
              </a:solidFill>
              <a:latin typeface="Calibri" pitchFamily="34" charset="0"/>
            </a:rPr>
            <a:t>Non-Federal Agencies to Implement New guidance for FYE Beginning on or after December 26, 2014.  </a:t>
          </a:r>
          <a:r>
            <a:rPr lang="en-US" sz="1600" b="1" u="sng" dirty="0">
              <a:solidFill>
                <a:srgbClr val="FF0000"/>
              </a:solidFill>
              <a:latin typeface="Calibri" pitchFamily="34" charset="0"/>
            </a:rPr>
            <a:t>Florida Govts FYE 2016.</a:t>
          </a:r>
        </a:p>
      </dgm:t>
    </dgm:pt>
    <dgm:pt modelId="{8EBE00C0-90B7-447F-80BB-7AFF6C28A3CE}" type="parTrans" cxnId="{27B01A63-A8B7-4164-8F03-A055909C33AA}">
      <dgm:prSet/>
      <dgm:spPr/>
      <dgm:t>
        <a:bodyPr/>
        <a:lstStyle/>
        <a:p>
          <a:endParaRPr lang="en-US"/>
        </a:p>
      </dgm:t>
    </dgm:pt>
    <dgm:pt modelId="{7DBBB004-7D7E-4BCB-915B-2EA1898BA314}" type="sibTrans" cxnId="{27B01A63-A8B7-4164-8F03-A055909C33AA}">
      <dgm:prSet/>
      <dgm:spPr/>
      <dgm:t>
        <a:bodyPr/>
        <a:lstStyle/>
        <a:p>
          <a:endParaRPr lang="en-US"/>
        </a:p>
      </dgm:t>
    </dgm:pt>
    <dgm:pt modelId="{A127017C-F0F2-414A-8993-DE16600CF382}">
      <dgm:prSet custT="1"/>
      <dgm:spPr/>
      <dgm:t>
        <a:bodyPr/>
        <a:lstStyle/>
        <a:p>
          <a:endParaRPr lang="en-US" sz="1800" dirty="0">
            <a:solidFill>
              <a:srgbClr val="FF0000"/>
            </a:solidFill>
            <a:latin typeface="Calibri" pitchFamily="34" charset="0"/>
          </a:endParaRPr>
        </a:p>
      </dgm:t>
    </dgm:pt>
    <dgm:pt modelId="{24014B92-CDF2-473C-9A0D-389E49864463}" type="parTrans" cxnId="{6166055C-223C-4B3E-8DDC-1004E2174996}">
      <dgm:prSet/>
      <dgm:spPr/>
      <dgm:t>
        <a:bodyPr/>
        <a:lstStyle/>
        <a:p>
          <a:endParaRPr lang="en-US"/>
        </a:p>
      </dgm:t>
    </dgm:pt>
    <dgm:pt modelId="{FDE57468-CAE6-4612-A92B-977356C43A4C}" type="sibTrans" cxnId="{6166055C-223C-4B3E-8DDC-1004E2174996}">
      <dgm:prSet/>
      <dgm:spPr/>
      <dgm:t>
        <a:bodyPr/>
        <a:lstStyle/>
        <a:p>
          <a:endParaRPr lang="en-US"/>
        </a:p>
      </dgm:t>
    </dgm:pt>
    <dgm:pt modelId="{9D1FFB83-C387-44AB-B10E-42F6E4A6D725}">
      <dgm:prSet custT="1"/>
      <dgm:spPr/>
      <dgm:t>
        <a:bodyPr/>
        <a:lstStyle/>
        <a:p>
          <a:r>
            <a:rPr lang="en-US" sz="1600" b="1" u="sng" dirty="0">
              <a:solidFill>
                <a:srgbClr val="FF0000"/>
              </a:solidFill>
              <a:latin typeface="Calibri" pitchFamily="34" charset="0"/>
            </a:rPr>
            <a:t>Uniform Administrative Requirements, Cost Principles, and Audit Requirements for Federal Awards</a:t>
          </a:r>
        </a:p>
      </dgm:t>
    </dgm:pt>
    <dgm:pt modelId="{485AD58B-130D-4904-9C90-083B0B875C93}" type="parTrans" cxnId="{B21ECE5B-06EF-4AEA-80A8-705E3F19DCA7}">
      <dgm:prSet/>
      <dgm:spPr/>
      <dgm:t>
        <a:bodyPr/>
        <a:lstStyle/>
        <a:p>
          <a:endParaRPr lang="en-US"/>
        </a:p>
      </dgm:t>
    </dgm:pt>
    <dgm:pt modelId="{CD7DF1EB-3160-44BF-B1A5-5FF39890B0ED}" type="sibTrans" cxnId="{B21ECE5B-06EF-4AEA-80A8-705E3F19DCA7}">
      <dgm:prSet/>
      <dgm:spPr/>
      <dgm:t>
        <a:bodyPr/>
        <a:lstStyle/>
        <a:p>
          <a:endParaRPr lang="en-US"/>
        </a:p>
      </dgm:t>
    </dgm:pt>
    <dgm:pt modelId="{08E96D2C-72AD-4F8D-988C-2E2CD6ED0780}">
      <dgm:prSet custT="1"/>
      <dgm:spPr/>
      <dgm:t>
        <a:bodyPr/>
        <a:lstStyle/>
        <a:p>
          <a:r>
            <a:rPr lang="en-US" sz="1600" b="1" dirty="0">
              <a:solidFill>
                <a:srgbClr val="FF0000"/>
              </a:solidFill>
              <a:latin typeface="Calibri" pitchFamily="34" charset="0"/>
            </a:rPr>
            <a:t>Effective Immediately for All FEDERAL AGENCIES</a:t>
          </a:r>
        </a:p>
      </dgm:t>
    </dgm:pt>
    <dgm:pt modelId="{1875032F-3BE9-4C56-B9B6-9266817DEF78}" type="parTrans" cxnId="{6972F69B-5135-40B0-B3D3-B92A48B433F3}">
      <dgm:prSet/>
      <dgm:spPr/>
      <dgm:t>
        <a:bodyPr/>
        <a:lstStyle/>
        <a:p>
          <a:endParaRPr lang="en-US"/>
        </a:p>
      </dgm:t>
    </dgm:pt>
    <dgm:pt modelId="{8C959813-7193-4C61-836D-A5FE9C9917A9}" type="sibTrans" cxnId="{6972F69B-5135-40B0-B3D3-B92A48B433F3}">
      <dgm:prSet/>
      <dgm:spPr/>
      <dgm:t>
        <a:bodyPr/>
        <a:lstStyle/>
        <a:p>
          <a:endParaRPr lang="en-US"/>
        </a:p>
      </dgm:t>
    </dgm:pt>
    <dgm:pt modelId="{34540943-D26D-4B15-B7DC-6B3295B42A42}" type="pres">
      <dgm:prSet presAssocID="{E8EB79CB-26C6-4FF4-8B53-711083C12B7A}" presName="Name0" presStyleCnt="0">
        <dgm:presLayoutVars>
          <dgm:dir/>
          <dgm:animLvl val="lvl"/>
          <dgm:resizeHandles val="exact"/>
        </dgm:presLayoutVars>
      </dgm:prSet>
      <dgm:spPr/>
    </dgm:pt>
    <dgm:pt modelId="{BD802F1F-36D3-4A02-BA75-4095246D08DB}" type="pres">
      <dgm:prSet presAssocID="{3B15C2DD-564A-4DAF-85C9-9E5955D11128}" presName="composite" presStyleCnt="0"/>
      <dgm:spPr/>
    </dgm:pt>
    <dgm:pt modelId="{95C70BBC-502F-4DF2-9B41-77C6A214A318}" type="pres">
      <dgm:prSet presAssocID="{3B15C2DD-564A-4DAF-85C9-9E5955D11128}" presName="parTx" presStyleLbl="node1" presStyleIdx="0" presStyleCnt="3">
        <dgm:presLayoutVars>
          <dgm:chMax val="0"/>
          <dgm:chPref val="0"/>
          <dgm:bulletEnabled val="1"/>
        </dgm:presLayoutVars>
      </dgm:prSet>
      <dgm:spPr/>
    </dgm:pt>
    <dgm:pt modelId="{E1A6ED6E-2DBA-488A-9F30-94A66DC894E4}" type="pres">
      <dgm:prSet presAssocID="{3B15C2DD-564A-4DAF-85C9-9E5955D11128}" presName="desTx" presStyleLbl="revTx" presStyleIdx="0" presStyleCnt="3">
        <dgm:presLayoutVars>
          <dgm:bulletEnabled val="1"/>
        </dgm:presLayoutVars>
      </dgm:prSet>
      <dgm:spPr/>
    </dgm:pt>
    <dgm:pt modelId="{5108367B-C3E5-4603-8FBC-956D6C04AC56}" type="pres">
      <dgm:prSet presAssocID="{EE5D933C-DB02-42B0-985A-95DC8A2C41CE}" presName="space" presStyleCnt="0"/>
      <dgm:spPr/>
    </dgm:pt>
    <dgm:pt modelId="{30C21FE6-B86B-48B6-AD41-D4085399823A}" type="pres">
      <dgm:prSet presAssocID="{9381B9F1-D250-4C78-8E46-C6E368378CED}" presName="composite" presStyleCnt="0"/>
      <dgm:spPr/>
    </dgm:pt>
    <dgm:pt modelId="{C31FE49D-1696-4734-ABCB-5715BA03431B}" type="pres">
      <dgm:prSet presAssocID="{9381B9F1-D250-4C78-8E46-C6E368378CED}" presName="parTx" presStyleLbl="node1" presStyleIdx="1" presStyleCnt="3" custScaleX="108734">
        <dgm:presLayoutVars>
          <dgm:chMax val="0"/>
          <dgm:chPref val="0"/>
          <dgm:bulletEnabled val="1"/>
        </dgm:presLayoutVars>
      </dgm:prSet>
      <dgm:spPr/>
    </dgm:pt>
    <dgm:pt modelId="{707ED48A-57ED-4EB5-ACE5-B70B298397A0}" type="pres">
      <dgm:prSet presAssocID="{9381B9F1-D250-4C78-8E46-C6E368378CED}" presName="desTx" presStyleLbl="revTx" presStyleIdx="1" presStyleCnt="3">
        <dgm:presLayoutVars>
          <dgm:bulletEnabled val="1"/>
        </dgm:presLayoutVars>
      </dgm:prSet>
      <dgm:spPr/>
    </dgm:pt>
    <dgm:pt modelId="{42C2EDD0-C269-440D-910A-3E07DA21D978}" type="pres">
      <dgm:prSet presAssocID="{FC1B85B3-4B82-4FB3-906B-0A47704050D2}" presName="space" presStyleCnt="0"/>
      <dgm:spPr/>
    </dgm:pt>
    <dgm:pt modelId="{63A282D8-761C-4650-AEBD-058C496FD6BC}" type="pres">
      <dgm:prSet presAssocID="{D95F4C36-9CE3-4235-A0DC-A68621BBBB0D}" presName="composite" presStyleCnt="0"/>
      <dgm:spPr/>
    </dgm:pt>
    <dgm:pt modelId="{4F86921B-5AD6-4F01-A8A9-489C2525BFEF}" type="pres">
      <dgm:prSet presAssocID="{D95F4C36-9CE3-4235-A0DC-A68621BBBB0D}" presName="parTx" presStyleLbl="node1" presStyleIdx="2" presStyleCnt="3" custLinFactNeighborX="-3791" custLinFactNeighborY="1152">
        <dgm:presLayoutVars>
          <dgm:chMax val="0"/>
          <dgm:chPref val="0"/>
          <dgm:bulletEnabled val="1"/>
        </dgm:presLayoutVars>
      </dgm:prSet>
      <dgm:spPr/>
    </dgm:pt>
    <dgm:pt modelId="{D5A07E13-4B21-4AF7-B126-9F3CB1695228}" type="pres">
      <dgm:prSet presAssocID="{D95F4C36-9CE3-4235-A0DC-A68621BBBB0D}" presName="desTx" presStyleLbl="revTx" presStyleIdx="2" presStyleCnt="3" custScaleX="132284" custLinFactNeighborX="8979" custLinFactNeighborY="509">
        <dgm:presLayoutVars>
          <dgm:bulletEnabled val="1"/>
        </dgm:presLayoutVars>
      </dgm:prSet>
      <dgm:spPr/>
    </dgm:pt>
  </dgm:ptLst>
  <dgm:cxnLst>
    <dgm:cxn modelId="{FCEE2FD9-EEF8-489D-BE8C-0989F9894755}" type="presOf" srcId="{257BFF52-2200-47CB-AA1A-17BD6177019D}" destId="{E1A6ED6E-2DBA-488A-9F30-94A66DC894E4}" srcOrd="0" destOrd="0" presId="urn:microsoft.com/office/officeart/2005/8/layout/chevron1"/>
    <dgm:cxn modelId="{B3632D38-7261-4A44-A4F2-7E52F8E37E0E}" type="presOf" srcId="{9381B9F1-D250-4C78-8E46-C6E368378CED}" destId="{C31FE49D-1696-4734-ABCB-5715BA03431B}" srcOrd="0" destOrd="0" presId="urn:microsoft.com/office/officeart/2005/8/layout/chevron1"/>
    <dgm:cxn modelId="{85C5BC8E-2831-40DE-9E85-54936584155A}" srcId="{E8EB79CB-26C6-4FF4-8B53-711083C12B7A}" destId="{9381B9F1-D250-4C78-8E46-C6E368378CED}" srcOrd="1" destOrd="0" parTransId="{C7095856-649E-49C7-AE2C-D86CED3EF042}" sibTransId="{FC1B85B3-4B82-4FB3-906B-0A47704050D2}"/>
    <dgm:cxn modelId="{2FB02184-1F6E-4F2C-A73A-F8ECCF16316B}" type="presOf" srcId="{E45A3F91-DF71-45C1-97FF-776CA30F4FFA}" destId="{707ED48A-57ED-4EB5-ACE5-B70B298397A0}" srcOrd="0" destOrd="0" presId="urn:microsoft.com/office/officeart/2005/8/layout/chevron1"/>
    <dgm:cxn modelId="{F4D7FCB9-32AE-45B6-BF44-886479481453}" srcId="{3B15C2DD-564A-4DAF-85C9-9E5955D11128}" destId="{257BFF52-2200-47CB-AA1A-17BD6177019D}" srcOrd="0" destOrd="0" parTransId="{147B5C61-ADF5-4E87-A1DA-77AE72C53C10}" sibTransId="{A005F9E4-E734-4333-9D76-791097D8250F}"/>
    <dgm:cxn modelId="{B21ECE5B-06EF-4AEA-80A8-705E3F19DCA7}" srcId="{3B15C2DD-564A-4DAF-85C9-9E5955D11128}" destId="{9D1FFB83-C387-44AB-B10E-42F6E4A6D725}" srcOrd="1" destOrd="0" parTransId="{485AD58B-130D-4904-9C90-083B0B875C93}" sibTransId="{CD7DF1EB-3160-44BF-B1A5-5FF39890B0ED}"/>
    <dgm:cxn modelId="{27B01A63-A8B7-4164-8F03-A055909C33AA}" srcId="{D95F4C36-9CE3-4235-A0DC-A68621BBBB0D}" destId="{16C646C0-C42C-4FBF-A9C4-8A4F95A98B3F}" srcOrd="0" destOrd="0" parTransId="{8EBE00C0-90B7-447F-80BB-7AFF6C28A3CE}" sibTransId="{7DBBB004-7D7E-4BCB-915B-2EA1898BA314}"/>
    <dgm:cxn modelId="{6972F69B-5135-40B0-B3D3-B92A48B433F3}" srcId="{3B15C2DD-564A-4DAF-85C9-9E5955D11128}" destId="{08E96D2C-72AD-4F8D-988C-2E2CD6ED0780}" srcOrd="2" destOrd="0" parTransId="{1875032F-3BE9-4C56-B9B6-9266817DEF78}" sibTransId="{8C959813-7193-4C61-836D-A5FE9C9917A9}"/>
    <dgm:cxn modelId="{3D53E89F-7727-4C61-AE92-A99CA9E10C01}" srcId="{E8EB79CB-26C6-4FF4-8B53-711083C12B7A}" destId="{3B15C2DD-564A-4DAF-85C9-9E5955D11128}" srcOrd="0" destOrd="0" parTransId="{FFFA20F5-375B-41AA-B19A-D04CE94688B1}" sibTransId="{EE5D933C-DB02-42B0-985A-95DC8A2C41CE}"/>
    <dgm:cxn modelId="{6166055C-223C-4B3E-8DDC-1004E2174996}" srcId="{9381B9F1-D250-4C78-8E46-C6E368378CED}" destId="{A127017C-F0F2-414A-8993-DE16600CF382}" srcOrd="1" destOrd="0" parTransId="{24014B92-CDF2-473C-9A0D-389E49864463}" sibTransId="{FDE57468-CAE6-4612-A92B-977356C43A4C}"/>
    <dgm:cxn modelId="{1EF15DD0-7180-4C53-81AB-99BC0639DED9}" type="presOf" srcId="{2C6F748B-B1AE-4A03-8F07-195E82000631}" destId="{707ED48A-57ED-4EB5-ACE5-B70B298397A0}" srcOrd="0" destOrd="2" presId="urn:microsoft.com/office/officeart/2005/8/layout/chevron1"/>
    <dgm:cxn modelId="{98428B82-824C-40E0-83AD-39FD67F2DDA4}" type="presOf" srcId="{9D1FFB83-C387-44AB-B10E-42F6E4A6D725}" destId="{E1A6ED6E-2DBA-488A-9F30-94A66DC894E4}" srcOrd="0" destOrd="1" presId="urn:microsoft.com/office/officeart/2005/8/layout/chevron1"/>
    <dgm:cxn modelId="{C328C8B8-BF04-4773-B06D-8E2F3D6D26BC}" type="presOf" srcId="{A127017C-F0F2-414A-8993-DE16600CF382}" destId="{707ED48A-57ED-4EB5-ACE5-B70B298397A0}" srcOrd="0" destOrd="1" presId="urn:microsoft.com/office/officeart/2005/8/layout/chevron1"/>
    <dgm:cxn modelId="{5F35BC83-E1D6-4C51-9E24-B5CC1069E4B6}" srcId="{E8EB79CB-26C6-4FF4-8B53-711083C12B7A}" destId="{D95F4C36-9CE3-4235-A0DC-A68621BBBB0D}" srcOrd="2" destOrd="0" parTransId="{E52C819D-8493-4B05-BF68-9D7F539BBFE2}" sibTransId="{B41F1765-5165-4C8C-82B5-5BE33581D81A}"/>
    <dgm:cxn modelId="{7140AC71-6D47-4C93-B38B-F31DDAFEEC6A}" type="presOf" srcId="{3B15C2DD-564A-4DAF-85C9-9E5955D11128}" destId="{95C70BBC-502F-4DF2-9B41-77C6A214A318}" srcOrd="0" destOrd="0" presId="urn:microsoft.com/office/officeart/2005/8/layout/chevron1"/>
    <dgm:cxn modelId="{29FF7120-ECDC-4DCE-95CF-AEE94675E44D}" type="presOf" srcId="{E8EB79CB-26C6-4FF4-8B53-711083C12B7A}" destId="{34540943-D26D-4B15-B7DC-6B3295B42A42}" srcOrd="0" destOrd="0" presId="urn:microsoft.com/office/officeart/2005/8/layout/chevron1"/>
    <dgm:cxn modelId="{4D4BE6CA-D18A-4839-A81C-D73026C604DB}" srcId="{9381B9F1-D250-4C78-8E46-C6E368378CED}" destId="{E45A3F91-DF71-45C1-97FF-776CA30F4FFA}" srcOrd="0" destOrd="0" parTransId="{0D909D00-FCC7-482E-911D-767B0890A41D}" sibTransId="{C438BD85-C15B-4750-BBF6-EBAFEB9A2B01}"/>
    <dgm:cxn modelId="{AD939760-B07E-4C75-A6BB-0C6CF9A9547A}" type="presOf" srcId="{08E96D2C-72AD-4F8D-988C-2E2CD6ED0780}" destId="{E1A6ED6E-2DBA-488A-9F30-94A66DC894E4}" srcOrd="0" destOrd="2" presId="urn:microsoft.com/office/officeart/2005/8/layout/chevron1"/>
    <dgm:cxn modelId="{83461F83-946F-43CC-8A36-B2493D128E7B}" srcId="{9381B9F1-D250-4C78-8E46-C6E368378CED}" destId="{2C6F748B-B1AE-4A03-8F07-195E82000631}" srcOrd="2" destOrd="0" parTransId="{2FA26D94-9ECC-4C03-AD98-70E68DD78384}" sibTransId="{E3321006-C42C-4A2D-8ACF-5B6D9FACF53D}"/>
    <dgm:cxn modelId="{CF4CA323-7330-4FD6-A42C-4001E22C0B4C}" type="presOf" srcId="{16C646C0-C42C-4FBF-A9C4-8A4F95A98B3F}" destId="{D5A07E13-4B21-4AF7-B126-9F3CB1695228}" srcOrd="0" destOrd="0" presId="urn:microsoft.com/office/officeart/2005/8/layout/chevron1"/>
    <dgm:cxn modelId="{1BD1709E-C60C-41CC-8963-721778711F64}" type="presOf" srcId="{D95F4C36-9CE3-4235-A0DC-A68621BBBB0D}" destId="{4F86921B-5AD6-4F01-A8A9-489C2525BFEF}" srcOrd="0" destOrd="0" presId="urn:microsoft.com/office/officeart/2005/8/layout/chevron1"/>
    <dgm:cxn modelId="{AAE7953E-CF0B-4714-A804-F4D201AC6FD5}" type="presParOf" srcId="{34540943-D26D-4B15-B7DC-6B3295B42A42}" destId="{BD802F1F-36D3-4A02-BA75-4095246D08DB}" srcOrd="0" destOrd="0" presId="urn:microsoft.com/office/officeart/2005/8/layout/chevron1"/>
    <dgm:cxn modelId="{E31DDBC5-655B-4E06-9095-55675D3EC05D}" type="presParOf" srcId="{BD802F1F-36D3-4A02-BA75-4095246D08DB}" destId="{95C70BBC-502F-4DF2-9B41-77C6A214A318}" srcOrd="0" destOrd="0" presId="urn:microsoft.com/office/officeart/2005/8/layout/chevron1"/>
    <dgm:cxn modelId="{6C3E2725-96B5-4F4C-9231-83791C569FE3}" type="presParOf" srcId="{BD802F1F-36D3-4A02-BA75-4095246D08DB}" destId="{E1A6ED6E-2DBA-488A-9F30-94A66DC894E4}" srcOrd="1" destOrd="0" presId="urn:microsoft.com/office/officeart/2005/8/layout/chevron1"/>
    <dgm:cxn modelId="{A96D27BB-13DE-4332-BC80-D5405202FFA6}" type="presParOf" srcId="{34540943-D26D-4B15-B7DC-6B3295B42A42}" destId="{5108367B-C3E5-4603-8FBC-956D6C04AC56}" srcOrd="1" destOrd="0" presId="urn:microsoft.com/office/officeart/2005/8/layout/chevron1"/>
    <dgm:cxn modelId="{C8873F2F-BC29-4F8E-9FEA-960A8B61AFB8}" type="presParOf" srcId="{34540943-D26D-4B15-B7DC-6B3295B42A42}" destId="{30C21FE6-B86B-48B6-AD41-D4085399823A}" srcOrd="2" destOrd="0" presId="urn:microsoft.com/office/officeart/2005/8/layout/chevron1"/>
    <dgm:cxn modelId="{155C9E0F-6EFA-4D89-A60D-EBBDB8FD59A9}" type="presParOf" srcId="{30C21FE6-B86B-48B6-AD41-D4085399823A}" destId="{C31FE49D-1696-4734-ABCB-5715BA03431B}" srcOrd="0" destOrd="0" presId="urn:microsoft.com/office/officeart/2005/8/layout/chevron1"/>
    <dgm:cxn modelId="{CED08C2B-1E74-4D64-BFA1-D115C66BE6CF}" type="presParOf" srcId="{30C21FE6-B86B-48B6-AD41-D4085399823A}" destId="{707ED48A-57ED-4EB5-ACE5-B70B298397A0}" srcOrd="1" destOrd="0" presId="urn:microsoft.com/office/officeart/2005/8/layout/chevron1"/>
    <dgm:cxn modelId="{38399E90-22D7-4B78-8CC1-273F56A78CCE}" type="presParOf" srcId="{34540943-D26D-4B15-B7DC-6B3295B42A42}" destId="{42C2EDD0-C269-440D-910A-3E07DA21D978}" srcOrd="3" destOrd="0" presId="urn:microsoft.com/office/officeart/2005/8/layout/chevron1"/>
    <dgm:cxn modelId="{D9196347-A5FC-4946-A686-AA9D93E30C5F}" type="presParOf" srcId="{34540943-D26D-4B15-B7DC-6B3295B42A42}" destId="{63A282D8-761C-4650-AEBD-058C496FD6BC}" srcOrd="4" destOrd="0" presId="urn:microsoft.com/office/officeart/2005/8/layout/chevron1"/>
    <dgm:cxn modelId="{93400B7F-0978-460C-ABB2-1621DA3ABA24}" type="presParOf" srcId="{63A282D8-761C-4650-AEBD-058C496FD6BC}" destId="{4F86921B-5AD6-4F01-A8A9-489C2525BFEF}" srcOrd="0" destOrd="0" presId="urn:microsoft.com/office/officeart/2005/8/layout/chevron1"/>
    <dgm:cxn modelId="{0807589F-2E6F-4702-A781-B03DFE7BA07D}" type="presParOf" srcId="{63A282D8-761C-4650-AEBD-058C496FD6BC}" destId="{D5A07E13-4B21-4AF7-B126-9F3CB1695228}"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15B5FF-2AFF-4E87-BED5-0B68DDDBB10B}" type="doc">
      <dgm:prSet loTypeId="urn:microsoft.com/office/officeart/2005/8/layout/equation2" loCatId="process" qsTypeId="urn:microsoft.com/office/officeart/2005/8/quickstyle/simple1" qsCatId="simple" csTypeId="urn:microsoft.com/office/officeart/2005/8/colors/accent1_2" csCatId="accent1" phldr="1"/>
      <dgm:spPr/>
    </dgm:pt>
    <dgm:pt modelId="{A692BB4C-FF3C-4679-AD49-84EE9139E6C3}">
      <dgm:prSet phldrT="[Text]" custT="1"/>
      <dgm:spPr/>
      <dgm:t>
        <a:bodyPr/>
        <a:lstStyle/>
        <a:p>
          <a:r>
            <a:rPr lang="en-US" sz="1800" b="1" dirty="0">
              <a:solidFill>
                <a:schemeClr val="bg1"/>
              </a:solidFill>
            </a:rPr>
            <a:t>Administrative Requirements</a:t>
          </a:r>
        </a:p>
      </dgm:t>
    </dgm:pt>
    <dgm:pt modelId="{198F2558-09F6-4F3F-81A7-EB56DA858256}" type="parTrans" cxnId="{8FB3803E-D934-4EA4-A37B-F5BA865C1BCE}">
      <dgm:prSet/>
      <dgm:spPr/>
      <dgm:t>
        <a:bodyPr/>
        <a:lstStyle/>
        <a:p>
          <a:endParaRPr lang="en-US">
            <a:solidFill>
              <a:schemeClr val="bg1"/>
            </a:solidFill>
          </a:endParaRPr>
        </a:p>
      </dgm:t>
    </dgm:pt>
    <dgm:pt modelId="{AEC49604-1CD7-49C5-B06D-4F8A4F7FF539}" type="sibTrans" cxnId="{8FB3803E-D934-4EA4-A37B-F5BA865C1BCE}">
      <dgm:prSet/>
      <dgm:spPr>
        <a:solidFill>
          <a:srgbClr val="FF0000"/>
        </a:solidFill>
      </dgm:spPr>
      <dgm:t>
        <a:bodyPr/>
        <a:lstStyle/>
        <a:p>
          <a:endParaRPr lang="en-US" dirty="0">
            <a:solidFill>
              <a:schemeClr val="bg1"/>
            </a:solidFill>
          </a:endParaRPr>
        </a:p>
      </dgm:t>
    </dgm:pt>
    <dgm:pt modelId="{6E8FD6C9-3D31-4C2C-B683-F6F7154096BB}">
      <dgm:prSet phldrT="[Text]" custT="1"/>
      <dgm:spPr>
        <a:solidFill>
          <a:schemeClr val="accent1"/>
        </a:solidFill>
      </dgm:spPr>
      <dgm:t>
        <a:bodyPr/>
        <a:lstStyle/>
        <a:p>
          <a:r>
            <a:rPr lang="en-US" sz="1800" b="1" dirty="0">
              <a:solidFill>
                <a:schemeClr val="bg1"/>
              </a:solidFill>
            </a:rPr>
            <a:t>Cost Principles</a:t>
          </a:r>
        </a:p>
      </dgm:t>
    </dgm:pt>
    <dgm:pt modelId="{E0657C0B-C64F-4F07-9418-07823CE87566}" type="parTrans" cxnId="{620E6EE2-96AE-433E-ABDC-751E2D0AE479}">
      <dgm:prSet/>
      <dgm:spPr/>
      <dgm:t>
        <a:bodyPr/>
        <a:lstStyle/>
        <a:p>
          <a:endParaRPr lang="en-US">
            <a:solidFill>
              <a:schemeClr val="bg1"/>
            </a:solidFill>
          </a:endParaRPr>
        </a:p>
      </dgm:t>
    </dgm:pt>
    <dgm:pt modelId="{293FECDB-D968-4C44-9DA7-7533C4C6B596}" type="sibTrans" cxnId="{620E6EE2-96AE-433E-ABDC-751E2D0AE479}">
      <dgm:prSet/>
      <dgm:spPr>
        <a:solidFill>
          <a:srgbClr val="FF0000"/>
        </a:solidFill>
      </dgm:spPr>
      <dgm:t>
        <a:bodyPr/>
        <a:lstStyle/>
        <a:p>
          <a:endParaRPr lang="en-US" dirty="0">
            <a:solidFill>
              <a:schemeClr val="bg1"/>
            </a:solidFill>
          </a:endParaRPr>
        </a:p>
      </dgm:t>
    </dgm:pt>
    <dgm:pt modelId="{F69069CE-4581-4238-9003-3D2E06C56AFC}">
      <dgm:prSet phldrT="[Text]" custT="1"/>
      <dgm:spPr/>
      <dgm:t>
        <a:bodyPr/>
        <a:lstStyle/>
        <a:p>
          <a:r>
            <a:rPr lang="en-US" sz="1800" b="1" dirty="0">
              <a:solidFill>
                <a:schemeClr val="bg1"/>
              </a:solidFill>
            </a:rPr>
            <a:t>Audit Requirements</a:t>
          </a:r>
        </a:p>
      </dgm:t>
    </dgm:pt>
    <dgm:pt modelId="{41C93F8E-8627-4849-B1E7-B45E67A14F87}" type="parTrans" cxnId="{66E1EC58-F02D-4152-BA4F-B3B18E796A3C}">
      <dgm:prSet/>
      <dgm:spPr/>
      <dgm:t>
        <a:bodyPr/>
        <a:lstStyle/>
        <a:p>
          <a:endParaRPr lang="en-US">
            <a:solidFill>
              <a:schemeClr val="bg1"/>
            </a:solidFill>
          </a:endParaRPr>
        </a:p>
      </dgm:t>
    </dgm:pt>
    <dgm:pt modelId="{9E65A40B-46AB-48B0-9CED-53F7F4D6B6D2}" type="sibTrans" cxnId="{66E1EC58-F02D-4152-BA4F-B3B18E796A3C}">
      <dgm:prSet/>
      <dgm:spPr>
        <a:solidFill>
          <a:srgbClr val="FF0000"/>
        </a:solidFill>
      </dgm:spPr>
      <dgm:t>
        <a:bodyPr/>
        <a:lstStyle/>
        <a:p>
          <a:endParaRPr lang="en-US" dirty="0">
            <a:solidFill>
              <a:schemeClr val="bg1"/>
            </a:solidFill>
          </a:endParaRPr>
        </a:p>
      </dgm:t>
    </dgm:pt>
    <dgm:pt modelId="{BBE1DFDF-FB7B-4280-A270-6485F6752A78}">
      <dgm:prSet phldrT="[Text]" custT="1"/>
      <dgm:spPr/>
      <dgm:t>
        <a:bodyPr/>
        <a:lstStyle/>
        <a:p>
          <a:r>
            <a:rPr lang="en-US" sz="1800" b="1" dirty="0">
              <a:solidFill>
                <a:schemeClr val="bg1"/>
              </a:solidFill>
            </a:rPr>
            <a:t>A-89</a:t>
          </a:r>
        </a:p>
      </dgm:t>
    </dgm:pt>
    <dgm:pt modelId="{65DA09D6-D3C1-4EA5-AD9D-5B70540C857C}" type="parTrans" cxnId="{66E0BE19-39E9-4C26-BFB7-110AFF68BE2B}">
      <dgm:prSet/>
      <dgm:spPr/>
      <dgm:t>
        <a:bodyPr/>
        <a:lstStyle/>
        <a:p>
          <a:endParaRPr lang="en-US">
            <a:solidFill>
              <a:schemeClr val="bg1"/>
            </a:solidFill>
          </a:endParaRPr>
        </a:p>
      </dgm:t>
    </dgm:pt>
    <dgm:pt modelId="{D874F775-13E8-405D-9D5F-83E0675066F4}" type="sibTrans" cxnId="{66E0BE19-39E9-4C26-BFB7-110AFF68BE2B}">
      <dgm:prSet/>
      <dgm:spPr/>
      <dgm:t>
        <a:bodyPr/>
        <a:lstStyle/>
        <a:p>
          <a:endParaRPr lang="en-US">
            <a:solidFill>
              <a:schemeClr val="bg1"/>
            </a:solidFill>
          </a:endParaRPr>
        </a:p>
      </dgm:t>
    </dgm:pt>
    <dgm:pt modelId="{6F6E7F27-305C-4452-BC60-048F64A62400}">
      <dgm:prSet phldrT="[Text]" custT="1"/>
      <dgm:spPr/>
      <dgm:t>
        <a:bodyPr/>
        <a:lstStyle/>
        <a:p>
          <a:r>
            <a:rPr lang="en-US" sz="1800" b="1" dirty="0">
              <a:solidFill>
                <a:schemeClr val="bg1"/>
              </a:solidFill>
            </a:rPr>
            <a:t>A-102</a:t>
          </a:r>
        </a:p>
      </dgm:t>
    </dgm:pt>
    <dgm:pt modelId="{36F8FA6A-F6B1-42E0-9DF1-AC7EDCEF1571}" type="parTrans" cxnId="{5454FD2B-E7AB-4697-8264-CB042C16A583}">
      <dgm:prSet/>
      <dgm:spPr/>
      <dgm:t>
        <a:bodyPr/>
        <a:lstStyle/>
        <a:p>
          <a:endParaRPr lang="en-US">
            <a:solidFill>
              <a:schemeClr val="bg1"/>
            </a:solidFill>
          </a:endParaRPr>
        </a:p>
      </dgm:t>
    </dgm:pt>
    <dgm:pt modelId="{F2393042-A73C-4384-9815-493CB8828F9E}" type="sibTrans" cxnId="{5454FD2B-E7AB-4697-8264-CB042C16A583}">
      <dgm:prSet/>
      <dgm:spPr/>
      <dgm:t>
        <a:bodyPr/>
        <a:lstStyle/>
        <a:p>
          <a:endParaRPr lang="en-US">
            <a:solidFill>
              <a:schemeClr val="bg1"/>
            </a:solidFill>
          </a:endParaRPr>
        </a:p>
      </dgm:t>
    </dgm:pt>
    <dgm:pt modelId="{21EC9E3B-45DC-4A88-AAF4-CFE11718DB10}">
      <dgm:prSet phldrT="[Text]" custT="1"/>
      <dgm:spPr>
        <a:solidFill>
          <a:schemeClr val="accent1"/>
        </a:solidFill>
      </dgm:spPr>
      <dgm:t>
        <a:bodyPr/>
        <a:lstStyle/>
        <a:p>
          <a:r>
            <a:rPr lang="en-US" sz="1800" b="1" dirty="0">
              <a:solidFill>
                <a:schemeClr val="bg1"/>
              </a:solidFill>
            </a:rPr>
            <a:t>A-21</a:t>
          </a:r>
        </a:p>
      </dgm:t>
    </dgm:pt>
    <dgm:pt modelId="{9EEF9D31-F0DE-4AF5-9821-ABF816AC0DB2}" type="parTrans" cxnId="{EF09385A-30D7-4147-B875-CC5A3144C262}">
      <dgm:prSet/>
      <dgm:spPr/>
      <dgm:t>
        <a:bodyPr/>
        <a:lstStyle/>
        <a:p>
          <a:endParaRPr lang="en-US">
            <a:solidFill>
              <a:schemeClr val="bg1"/>
            </a:solidFill>
          </a:endParaRPr>
        </a:p>
      </dgm:t>
    </dgm:pt>
    <dgm:pt modelId="{5291C133-ACFC-4181-9DFB-8077CC313BD8}" type="sibTrans" cxnId="{EF09385A-30D7-4147-B875-CC5A3144C262}">
      <dgm:prSet/>
      <dgm:spPr/>
      <dgm:t>
        <a:bodyPr/>
        <a:lstStyle/>
        <a:p>
          <a:endParaRPr lang="en-US">
            <a:solidFill>
              <a:schemeClr val="bg1"/>
            </a:solidFill>
          </a:endParaRPr>
        </a:p>
      </dgm:t>
    </dgm:pt>
    <dgm:pt modelId="{08A10F2F-90CC-425A-A22C-D454599DFCD7}">
      <dgm:prSet phldrT="[Text]" custT="1"/>
      <dgm:spPr>
        <a:solidFill>
          <a:schemeClr val="accent1"/>
        </a:solidFill>
      </dgm:spPr>
      <dgm:t>
        <a:bodyPr/>
        <a:lstStyle/>
        <a:p>
          <a:r>
            <a:rPr lang="en-US" sz="1800" b="1" dirty="0">
              <a:solidFill>
                <a:schemeClr val="bg1"/>
              </a:solidFill>
            </a:rPr>
            <a:t>A-87</a:t>
          </a:r>
        </a:p>
      </dgm:t>
    </dgm:pt>
    <dgm:pt modelId="{7629EFD4-D785-432B-92F3-A8157D44D22F}" type="parTrans" cxnId="{6711F41A-016A-4E5B-BAA6-8E9E978B9F07}">
      <dgm:prSet/>
      <dgm:spPr/>
      <dgm:t>
        <a:bodyPr/>
        <a:lstStyle/>
        <a:p>
          <a:endParaRPr lang="en-US">
            <a:solidFill>
              <a:schemeClr val="bg1"/>
            </a:solidFill>
          </a:endParaRPr>
        </a:p>
      </dgm:t>
    </dgm:pt>
    <dgm:pt modelId="{6D134ABB-C6B9-41BC-9ABD-35A0CC431E64}" type="sibTrans" cxnId="{6711F41A-016A-4E5B-BAA6-8E9E978B9F07}">
      <dgm:prSet/>
      <dgm:spPr/>
      <dgm:t>
        <a:bodyPr/>
        <a:lstStyle/>
        <a:p>
          <a:endParaRPr lang="en-US">
            <a:solidFill>
              <a:schemeClr val="bg1"/>
            </a:solidFill>
          </a:endParaRPr>
        </a:p>
      </dgm:t>
    </dgm:pt>
    <dgm:pt modelId="{67C56298-6976-458C-B4D7-5412577AA726}">
      <dgm:prSet phldrT="[Text]" custT="1"/>
      <dgm:spPr>
        <a:solidFill>
          <a:schemeClr val="accent1"/>
        </a:solidFill>
      </dgm:spPr>
      <dgm:t>
        <a:bodyPr/>
        <a:lstStyle/>
        <a:p>
          <a:r>
            <a:rPr lang="en-US" sz="1800" b="1" dirty="0">
              <a:solidFill>
                <a:schemeClr val="bg1"/>
              </a:solidFill>
            </a:rPr>
            <a:t>A-122</a:t>
          </a:r>
        </a:p>
      </dgm:t>
    </dgm:pt>
    <dgm:pt modelId="{E69C3077-145D-46BC-A800-B6301320914C}" type="parTrans" cxnId="{357572F9-F819-4C14-9C48-9BD7E9D238F2}">
      <dgm:prSet/>
      <dgm:spPr/>
      <dgm:t>
        <a:bodyPr/>
        <a:lstStyle/>
        <a:p>
          <a:endParaRPr lang="en-US">
            <a:solidFill>
              <a:schemeClr val="bg1"/>
            </a:solidFill>
          </a:endParaRPr>
        </a:p>
      </dgm:t>
    </dgm:pt>
    <dgm:pt modelId="{B0F1B54B-F587-479D-A5A6-393AC2A2BD9B}" type="sibTrans" cxnId="{357572F9-F819-4C14-9C48-9BD7E9D238F2}">
      <dgm:prSet/>
      <dgm:spPr/>
      <dgm:t>
        <a:bodyPr/>
        <a:lstStyle/>
        <a:p>
          <a:endParaRPr lang="en-US">
            <a:solidFill>
              <a:schemeClr val="bg1"/>
            </a:solidFill>
          </a:endParaRPr>
        </a:p>
      </dgm:t>
    </dgm:pt>
    <dgm:pt modelId="{78B84D4B-9258-465B-AB5D-73148D745135}">
      <dgm:prSet phldrT="[Text]" custT="1"/>
      <dgm:spPr/>
      <dgm:t>
        <a:bodyPr/>
        <a:lstStyle/>
        <a:p>
          <a:r>
            <a:rPr lang="en-US" sz="1800" b="1" dirty="0">
              <a:solidFill>
                <a:schemeClr val="bg1"/>
              </a:solidFill>
            </a:rPr>
            <a:t>A-133</a:t>
          </a:r>
        </a:p>
      </dgm:t>
    </dgm:pt>
    <dgm:pt modelId="{C9DB36E9-023A-4856-9A82-D259A4CFC9E4}" type="parTrans" cxnId="{58CFCE23-BD21-43B1-A84C-E572EA195CF2}">
      <dgm:prSet/>
      <dgm:spPr/>
      <dgm:t>
        <a:bodyPr/>
        <a:lstStyle/>
        <a:p>
          <a:endParaRPr lang="en-US">
            <a:solidFill>
              <a:schemeClr val="bg1"/>
            </a:solidFill>
          </a:endParaRPr>
        </a:p>
      </dgm:t>
    </dgm:pt>
    <dgm:pt modelId="{D415142B-82DB-424F-926A-4A8891E46598}" type="sibTrans" cxnId="{58CFCE23-BD21-43B1-A84C-E572EA195CF2}">
      <dgm:prSet/>
      <dgm:spPr/>
      <dgm:t>
        <a:bodyPr/>
        <a:lstStyle/>
        <a:p>
          <a:endParaRPr lang="en-US">
            <a:solidFill>
              <a:schemeClr val="bg1"/>
            </a:solidFill>
          </a:endParaRPr>
        </a:p>
      </dgm:t>
    </dgm:pt>
    <dgm:pt modelId="{F7CEB116-E9DD-412B-A67F-FC99113D8BBC}">
      <dgm:prSet phldrT="[Text]" custT="1"/>
      <dgm:spPr/>
      <dgm:t>
        <a:bodyPr/>
        <a:lstStyle/>
        <a:p>
          <a:r>
            <a:rPr lang="en-US" sz="1800" b="1" dirty="0">
              <a:solidFill>
                <a:schemeClr val="bg1"/>
              </a:solidFill>
            </a:rPr>
            <a:t>A-50</a:t>
          </a:r>
        </a:p>
      </dgm:t>
    </dgm:pt>
    <dgm:pt modelId="{B4FBD47F-990A-4F4D-A057-36365741AA64}" type="parTrans" cxnId="{661DFE3A-7E00-4D0B-8E49-A1C5DC05681F}">
      <dgm:prSet/>
      <dgm:spPr/>
      <dgm:t>
        <a:bodyPr/>
        <a:lstStyle/>
        <a:p>
          <a:endParaRPr lang="en-US">
            <a:solidFill>
              <a:schemeClr val="bg1"/>
            </a:solidFill>
          </a:endParaRPr>
        </a:p>
      </dgm:t>
    </dgm:pt>
    <dgm:pt modelId="{8A218CA2-EFCD-40C7-B725-EE6FAA046E18}" type="sibTrans" cxnId="{661DFE3A-7E00-4D0B-8E49-A1C5DC05681F}">
      <dgm:prSet/>
      <dgm:spPr/>
      <dgm:t>
        <a:bodyPr/>
        <a:lstStyle/>
        <a:p>
          <a:endParaRPr lang="en-US">
            <a:solidFill>
              <a:schemeClr val="bg1"/>
            </a:solidFill>
          </a:endParaRPr>
        </a:p>
      </dgm:t>
    </dgm:pt>
    <dgm:pt modelId="{8D92B53E-169B-4E35-B234-C532B938052B}">
      <dgm:prSet phldrT="[Text]"/>
      <dgm:spPr/>
      <dgm:t>
        <a:bodyPr/>
        <a:lstStyle/>
        <a:p>
          <a:r>
            <a:rPr lang="en-US" dirty="0">
              <a:solidFill>
                <a:schemeClr val="bg1"/>
              </a:solidFill>
            </a:rPr>
            <a:t>Super Circular</a:t>
          </a:r>
        </a:p>
      </dgm:t>
    </dgm:pt>
    <dgm:pt modelId="{4B72DF6F-C3F7-4603-B1A6-B65603D55BEC}" type="parTrans" cxnId="{E932B664-7860-4D08-84DF-FFCB5B182030}">
      <dgm:prSet/>
      <dgm:spPr/>
      <dgm:t>
        <a:bodyPr/>
        <a:lstStyle/>
        <a:p>
          <a:endParaRPr lang="en-US">
            <a:solidFill>
              <a:schemeClr val="bg1"/>
            </a:solidFill>
          </a:endParaRPr>
        </a:p>
      </dgm:t>
    </dgm:pt>
    <dgm:pt modelId="{BCBB5ED5-BE0E-47D5-8CBC-B245FA424E39}" type="sibTrans" cxnId="{E932B664-7860-4D08-84DF-FFCB5B182030}">
      <dgm:prSet/>
      <dgm:spPr/>
      <dgm:t>
        <a:bodyPr/>
        <a:lstStyle/>
        <a:p>
          <a:endParaRPr lang="en-US">
            <a:solidFill>
              <a:schemeClr val="bg1"/>
            </a:solidFill>
          </a:endParaRPr>
        </a:p>
      </dgm:t>
    </dgm:pt>
    <dgm:pt modelId="{D5637CCA-15B0-41CC-AD88-A2348F1D71C3}">
      <dgm:prSet phldrT="[Text]" custT="1"/>
      <dgm:spPr/>
      <dgm:t>
        <a:bodyPr/>
        <a:lstStyle/>
        <a:p>
          <a:r>
            <a:rPr lang="en-US" sz="1800" b="1" dirty="0">
              <a:solidFill>
                <a:schemeClr val="bg1"/>
              </a:solidFill>
            </a:rPr>
            <a:t>A-110</a:t>
          </a:r>
        </a:p>
      </dgm:t>
    </dgm:pt>
    <dgm:pt modelId="{DEDBE641-524A-4615-B668-5AD1189EF256}" type="parTrans" cxnId="{27326922-9408-46F3-9528-1EF53C1CB128}">
      <dgm:prSet/>
      <dgm:spPr/>
      <dgm:t>
        <a:bodyPr/>
        <a:lstStyle/>
        <a:p>
          <a:endParaRPr lang="en-US">
            <a:solidFill>
              <a:schemeClr val="bg1"/>
            </a:solidFill>
          </a:endParaRPr>
        </a:p>
      </dgm:t>
    </dgm:pt>
    <dgm:pt modelId="{24B9E9EF-F6CF-41BF-9A0B-8D97A5576C4D}" type="sibTrans" cxnId="{27326922-9408-46F3-9528-1EF53C1CB128}">
      <dgm:prSet/>
      <dgm:spPr/>
      <dgm:t>
        <a:bodyPr/>
        <a:lstStyle/>
        <a:p>
          <a:endParaRPr lang="en-US">
            <a:solidFill>
              <a:schemeClr val="bg1"/>
            </a:solidFill>
          </a:endParaRPr>
        </a:p>
      </dgm:t>
    </dgm:pt>
    <dgm:pt modelId="{DE8F2A93-1055-4869-8DBD-968B39FB3E02}" type="pres">
      <dgm:prSet presAssocID="{B515B5FF-2AFF-4E87-BED5-0B68DDDBB10B}" presName="Name0" presStyleCnt="0">
        <dgm:presLayoutVars>
          <dgm:dir/>
          <dgm:resizeHandles val="exact"/>
        </dgm:presLayoutVars>
      </dgm:prSet>
      <dgm:spPr/>
    </dgm:pt>
    <dgm:pt modelId="{E2E72C75-39AC-4128-AFE5-8E58066A2C4D}" type="pres">
      <dgm:prSet presAssocID="{B515B5FF-2AFF-4E87-BED5-0B68DDDBB10B}" presName="vNodes" presStyleCnt="0"/>
      <dgm:spPr/>
    </dgm:pt>
    <dgm:pt modelId="{1003A348-078B-4221-9E18-D8D4F093A4A6}" type="pres">
      <dgm:prSet presAssocID="{A692BB4C-FF3C-4679-AD49-84EE9139E6C3}" presName="node" presStyleLbl="node1" presStyleIdx="0" presStyleCnt="4" custScaleX="437655" custScaleY="275559">
        <dgm:presLayoutVars>
          <dgm:bulletEnabled val="1"/>
        </dgm:presLayoutVars>
      </dgm:prSet>
      <dgm:spPr>
        <a:prstGeom prst="roundRect">
          <a:avLst/>
        </a:prstGeom>
      </dgm:spPr>
    </dgm:pt>
    <dgm:pt modelId="{06BBC044-A147-4994-8826-3035E61A9A43}" type="pres">
      <dgm:prSet presAssocID="{AEC49604-1CD7-49C5-B06D-4F8A4F7FF539}" presName="spacerT" presStyleCnt="0"/>
      <dgm:spPr/>
    </dgm:pt>
    <dgm:pt modelId="{EDF1CFAB-06E7-4B9E-AAAB-E093D684934D}" type="pres">
      <dgm:prSet presAssocID="{AEC49604-1CD7-49C5-B06D-4F8A4F7FF539}" presName="sibTrans" presStyleLbl="sibTrans2D1" presStyleIdx="0" presStyleCnt="3" custLinFactNeighborX="-6364" custLinFactNeighborY="-65535"/>
      <dgm:spPr/>
    </dgm:pt>
    <dgm:pt modelId="{3389D0AA-C41F-4BE9-8BF3-F3E430744D4E}" type="pres">
      <dgm:prSet presAssocID="{AEC49604-1CD7-49C5-B06D-4F8A4F7FF539}" presName="spacerB" presStyleCnt="0"/>
      <dgm:spPr/>
    </dgm:pt>
    <dgm:pt modelId="{443F67EC-1219-469C-9B30-4912C31C1BB0}" type="pres">
      <dgm:prSet presAssocID="{6E8FD6C9-3D31-4C2C-B683-F6F7154096BB}" presName="node" presStyleLbl="node1" presStyleIdx="1" presStyleCnt="4" custScaleX="446551" custScaleY="234380" custLinFactNeighborX="0" custLinFactNeighborY="68670">
        <dgm:presLayoutVars>
          <dgm:bulletEnabled val="1"/>
        </dgm:presLayoutVars>
      </dgm:prSet>
      <dgm:spPr>
        <a:prstGeom prst="roundRect">
          <a:avLst/>
        </a:prstGeom>
      </dgm:spPr>
    </dgm:pt>
    <dgm:pt modelId="{CF1A5F6C-67B9-45FF-A097-C266E7D643EE}" type="pres">
      <dgm:prSet presAssocID="{293FECDB-D968-4C44-9DA7-7533C4C6B596}" presName="spacerT" presStyleCnt="0"/>
      <dgm:spPr/>
    </dgm:pt>
    <dgm:pt modelId="{17BB8C85-4780-435A-A435-23224F5D0705}" type="pres">
      <dgm:prSet presAssocID="{293FECDB-D968-4C44-9DA7-7533C4C6B596}" presName="sibTrans" presStyleLbl="sibTrans2D1" presStyleIdx="1" presStyleCnt="3" custLinFactNeighborX="-10870" custLinFactNeighborY="1702"/>
      <dgm:spPr/>
    </dgm:pt>
    <dgm:pt modelId="{D00B90C3-FD41-4C85-8DCF-0FC498ADE7D2}" type="pres">
      <dgm:prSet presAssocID="{293FECDB-D968-4C44-9DA7-7533C4C6B596}" presName="spacerB" presStyleCnt="0"/>
      <dgm:spPr/>
    </dgm:pt>
    <dgm:pt modelId="{A863F2A4-F1C8-47A4-AF72-E0852C7189B0}" type="pres">
      <dgm:prSet presAssocID="{F69069CE-4581-4238-9003-3D2E06C56AFC}" presName="node" presStyleLbl="node1" presStyleIdx="2" presStyleCnt="4" custScaleX="441999" custScaleY="176973">
        <dgm:presLayoutVars>
          <dgm:bulletEnabled val="1"/>
        </dgm:presLayoutVars>
      </dgm:prSet>
      <dgm:spPr>
        <a:prstGeom prst="roundRect">
          <a:avLst/>
        </a:prstGeom>
      </dgm:spPr>
    </dgm:pt>
    <dgm:pt modelId="{FFC522A0-57CA-4CAC-96EE-EEED86A0679A}" type="pres">
      <dgm:prSet presAssocID="{B515B5FF-2AFF-4E87-BED5-0B68DDDBB10B}" presName="sibTransLast" presStyleLbl="sibTrans2D1" presStyleIdx="2" presStyleCnt="3" custScaleX="176039" custScaleY="99339" custLinFactNeighborX="-1267" custLinFactNeighborY="-5503"/>
      <dgm:spPr/>
    </dgm:pt>
    <dgm:pt modelId="{04D78B3D-8FE0-4BC2-9CE2-B25F430D21B3}" type="pres">
      <dgm:prSet presAssocID="{B515B5FF-2AFF-4E87-BED5-0B68DDDBB10B}" presName="connectorText" presStyleLbl="sibTrans2D1" presStyleIdx="2" presStyleCnt="3"/>
      <dgm:spPr/>
    </dgm:pt>
    <dgm:pt modelId="{89A88A28-0B27-4AE5-9C91-6A204139D59E}" type="pres">
      <dgm:prSet presAssocID="{B515B5FF-2AFF-4E87-BED5-0B68DDDBB10B}" presName="lastNode" presStyleLbl="node1" presStyleIdx="3" presStyleCnt="4" custScaleX="177952" custScaleY="172020" custLinFactX="38519" custLinFactNeighborX="100000" custLinFactNeighborY="-5211">
        <dgm:presLayoutVars>
          <dgm:bulletEnabled val="1"/>
        </dgm:presLayoutVars>
      </dgm:prSet>
      <dgm:spPr/>
    </dgm:pt>
  </dgm:ptLst>
  <dgm:cxnLst>
    <dgm:cxn modelId="{66E1EC58-F02D-4152-BA4F-B3B18E796A3C}" srcId="{B515B5FF-2AFF-4E87-BED5-0B68DDDBB10B}" destId="{F69069CE-4581-4238-9003-3D2E06C56AFC}" srcOrd="2" destOrd="0" parTransId="{41C93F8E-8627-4849-B1E7-B45E67A14F87}" sibTransId="{9E65A40B-46AB-48B0-9CED-53F7F4D6B6D2}"/>
    <dgm:cxn modelId="{3E20FC65-9556-41FB-924B-E220904B8849}" type="presOf" srcId="{A692BB4C-FF3C-4679-AD49-84EE9139E6C3}" destId="{1003A348-078B-4221-9E18-D8D4F093A4A6}" srcOrd="0" destOrd="0" presId="urn:microsoft.com/office/officeart/2005/8/layout/equation2"/>
    <dgm:cxn modelId="{88719B5A-EB10-4983-B586-45EF88AC26B8}" type="presOf" srcId="{293FECDB-D968-4C44-9DA7-7533C4C6B596}" destId="{17BB8C85-4780-435A-A435-23224F5D0705}" srcOrd="0" destOrd="0" presId="urn:microsoft.com/office/officeart/2005/8/layout/equation2"/>
    <dgm:cxn modelId="{C1766DB1-DCBB-432A-85DE-40BE23D5FF50}" type="presOf" srcId="{08A10F2F-90CC-425A-A22C-D454599DFCD7}" destId="{443F67EC-1219-469C-9B30-4912C31C1BB0}" srcOrd="0" destOrd="2" presId="urn:microsoft.com/office/officeart/2005/8/layout/equation2"/>
    <dgm:cxn modelId="{58CFCE23-BD21-43B1-A84C-E572EA195CF2}" srcId="{F69069CE-4581-4238-9003-3D2E06C56AFC}" destId="{78B84D4B-9258-465B-AB5D-73148D745135}" srcOrd="0" destOrd="0" parTransId="{C9DB36E9-023A-4856-9A82-D259A4CFC9E4}" sibTransId="{D415142B-82DB-424F-926A-4A8891E46598}"/>
    <dgm:cxn modelId="{D1C76D44-A22B-4EF4-A6E7-1376F04A7DDD}" type="presOf" srcId="{D5637CCA-15B0-41CC-AD88-A2348F1D71C3}" destId="{1003A348-078B-4221-9E18-D8D4F093A4A6}" srcOrd="0" destOrd="3" presId="urn:microsoft.com/office/officeart/2005/8/layout/equation2"/>
    <dgm:cxn modelId="{102DAE83-B573-4340-9F8F-069F943EE0DB}" type="presOf" srcId="{B515B5FF-2AFF-4E87-BED5-0B68DDDBB10B}" destId="{DE8F2A93-1055-4869-8DBD-968B39FB3E02}" srcOrd="0" destOrd="0" presId="urn:microsoft.com/office/officeart/2005/8/layout/equation2"/>
    <dgm:cxn modelId="{E932B664-7860-4D08-84DF-FFCB5B182030}" srcId="{B515B5FF-2AFF-4E87-BED5-0B68DDDBB10B}" destId="{8D92B53E-169B-4E35-B234-C532B938052B}" srcOrd="3" destOrd="0" parTransId="{4B72DF6F-C3F7-4603-B1A6-B65603D55BEC}" sibTransId="{BCBB5ED5-BE0E-47D5-8CBC-B245FA424E39}"/>
    <dgm:cxn modelId="{90879A19-7C4E-4D93-9581-24CBC429C8FF}" type="presOf" srcId="{6E8FD6C9-3D31-4C2C-B683-F6F7154096BB}" destId="{443F67EC-1219-469C-9B30-4912C31C1BB0}" srcOrd="0" destOrd="0" presId="urn:microsoft.com/office/officeart/2005/8/layout/equation2"/>
    <dgm:cxn modelId="{58A62BB1-377B-4404-9B43-7BA3DFE48502}" type="presOf" srcId="{78B84D4B-9258-465B-AB5D-73148D745135}" destId="{A863F2A4-F1C8-47A4-AF72-E0852C7189B0}" srcOrd="0" destOrd="1" presId="urn:microsoft.com/office/officeart/2005/8/layout/equation2"/>
    <dgm:cxn modelId="{620E6EE2-96AE-433E-ABDC-751E2D0AE479}" srcId="{B515B5FF-2AFF-4E87-BED5-0B68DDDBB10B}" destId="{6E8FD6C9-3D31-4C2C-B683-F6F7154096BB}" srcOrd="1" destOrd="0" parTransId="{E0657C0B-C64F-4F07-9418-07823CE87566}" sibTransId="{293FECDB-D968-4C44-9DA7-7533C4C6B596}"/>
    <dgm:cxn modelId="{C1C4AE00-77F5-4443-B9FF-A2C31C90605B}" type="presOf" srcId="{67C56298-6976-458C-B4D7-5412577AA726}" destId="{443F67EC-1219-469C-9B30-4912C31C1BB0}" srcOrd="0" destOrd="3" presId="urn:microsoft.com/office/officeart/2005/8/layout/equation2"/>
    <dgm:cxn modelId="{2ED44639-E860-466C-91E1-F3781ABAE568}" type="presOf" srcId="{F7CEB116-E9DD-412B-A67F-FC99113D8BBC}" destId="{A863F2A4-F1C8-47A4-AF72-E0852C7189B0}" srcOrd="0" destOrd="2" presId="urn:microsoft.com/office/officeart/2005/8/layout/equation2"/>
    <dgm:cxn modelId="{661DFE3A-7E00-4D0B-8E49-A1C5DC05681F}" srcId="{F69069CE-4581-4238-9003-3D2E06C56AFC}" destId="{F7CEB116-E9DD-412B-A67F-FC99113D8BBC}" srcOrd="1" destOrd="0" parTransId="{B4FBD47F-990A-4F4D-A057-36365741AA64}" sibTransId="{8A218CA2-EFCD-40C7-B725-EE6FAA046E18}"/>
    <dgm:cxn modelId="{27326922-9408-46F3-9528-1EF53C1CB128}" srcId="{A692BB4C-FF3C-4679-AD49-84EE9139E6C3}" destId="{D5637CCA-15B0-41CC-AD88-A2348F1D71C3}" srcOrd="2" destOrd="0" parTransId="{DEDBE641-524A-4615-B668-5AD1189EF256}" sibTransId="{24B9E9EF-F6CF-41BF-9A0B-8D97A5576C4D}"/>
    <dgm:cxn modelId="{5454FD2B-E7AB-4697-8264-CB042C16A583}" srcId="{A692BB4C-FF3C-4679-AD49-84EE9139E6C3}" destId="{6F6E7F27-305C-4452-BC60-048F64A62400}" srcOrd="1" destOrd="0" parTransId="{36F8FA6A-F6B1-42E0-9DF1-AC7EDCEF1571}" sibTransId="{F2393042-A73C-4384-9815-493CB8828F9E}"/>
    <dgm:cxn modelId="{D5EC09EF-CB20-4ECB-86CC-5503408091AF}" type="presOf" srcId="{9E65A40B-46AB-48B0-9CED-53F7F4D6B6D2}" destId="{FFC522A0-57CA-4CAC-96EE-EEED86A0679A}" srcOrd="0" destOrd="0" presId="urn:microsoft.com/office/officeart/2005/8/layout/equation2"/>
    <dgm:cxn modelId="{C1C5A9A9-C509-4C1C-9C0B-95C79D6F0179}" type="presOf" srcId="{8D92B53E-169B-4E35-B234-C532B938052B}" destId="{89A88A28-0B27-4AE5-9C91-6A204139D59E}" srcOrd="0" destOrd="0" presId="urn:microsoft.com/office/officeart/2005/8/layout/equation2"/>
    <dgm:cxn modelId="{357572F9-F819-4C14-9C48-9BD7E9D238F2}" srcId="{6E8FD6C9-3D31-4C2C-B683-F6F7154096BB}" destId="{67C56298-6976-458C-B4D7-5412577AA726}" srcOrd="2" destOrd="0" parTransId="{E69C3077-145D-46BC-A800-B6301320914C}" sibTransId="{B0F1B54B-F587-479D-A5A6-393AC2A2BD9B}"/>
    <dgm:cxn modelId="{8FB3803E-D934-4EA4-A37B-F5BA865C1BCE}" srcId="{B515B5FF-2AFF-4E87-BED5-0B68DDDBB10B}" destId="{A692BB4C-FF3C-4679-AD49-84EE9139E6C3}" srcOrd="0" destOrd="0" parTransId="{198F2558-09F6-4F3F-81A7-EB56DA858256}" sibTransId="{AEC49604-1CD7-49C5-B06D-4F8A4F7FF539}"/>
    <dgm:cxn modelId="{66E0BE19-39E9-4C26-BFB7-110AFF68BE2B}" srcId="{A692BB4C-FF3C-4679-AD49-84EE9139E6C3}" destId="{BBE1DFDF-FB7B-4280-A270-6485F6752A78}" srcOrd="0" destOrd="0" parTransId="{65DA09D6-D3C1-4EA5-AD9D-5B70540C857C}" sibTransId="{D874F775-13E8-405D-9D5F-83E0675066F4}"/>
    <dgm:cxn modelId="{6711F41A-016A-4E5B-BAA6-8E9E978B9F07}" srcId="{6E8FD6C9-3D31-4C2C-B683-F6F7154096BB}" destId="{08A10F2F-90CC-425A-A22C-D454599DFCD7}" srcOrd="1" destOrd="0" parTransId="{7629EFD4-D785-432B-92F3-A8157D44D22F}" sibTransId="{6D134ABB-C6B9-41BC-9ABD-35A0CC431E64}"/>
    <dgm:cxn modelId="{D308C9C4-FBC7-40ED-A501-4F71AF688519}" type="presOf" srcId="{AEC49604-1CD7-49C5-B06D-4F8A4F7FF539}" destId="{EDF1CFAB-06E7-4B9E-AAAB-E093D684934D}" srcOrd="0" destOrd="0" presId="urn:microsoft.com/office/officeart/2005/8/layout/equation2"/>
    <dgm:cxn modelId="{83910074-D73E-40D2-9EAF-9DAAE503C3FC}" type="presOf" srcId="{9E65A40B-46AB-48B0-9CED-53F7F4D6B6D2}" destId="{04D78B3D-8FE0-4BC2-9CE2-B25F430D21B3}" srcOrd="1" destOrd="0" presId="urn:microsoft.com/office/officeart/2005/8/layout/equation2"/>
    <dgm:cxn modelId="{D3A0FE81-4FD5-4654-A844-B3012737BE0B}" type="presOf" srcId="{BBE1DFDF-FB7B-4280-A270-6485F6752A78}" destId="{1003A348-078B-4221-9E18-D8D4F093A4A6}" srcOrd="0" destOrd="1" presId="urn:microsoft.com/office/officeart/2005/8/layout/equation2"/>
    <dgm:cxn modelId="{EF09385A-30D7-4147-B875-CC5A3144C262}" srcId="{6E8FD6C9-3D31-4C2C-B683-F6F7154096BB}" destId="{21EC9E3B-45DC-4A88-AAF4-CFE11718DB10}" srcOrd="0" destOrd="0" parTransId="{9EEF9D31-F0DE-4AF5-9821-ABF816AC0DB2}" sibTransId="{5291C133-ACFC-4181-9DFB-8077CC313BD8}"/>
    <dgm:cxn modelId="{3F818579-1475-45A3-8D30-880E93117827}" type="presOf" srcId="{F69069CE-4581-4238-9003-3D2E06C56AFC}" destId="{A863F2A4-F1C8-47A4-AF72-E0852C7189B0}" srcOrd="0" destOrd="0" presId="urn:microsoft.com/office/officeart/2005/8/layout/equation2"/>
    <dgm:cxn modelId="{328AE62F-7CE2-4A14-A518-822015D82620}" type="presOf" srcId="{21EC9E3B-45DC-4A88-AAF4-CFE11718DB10}" destId="{443F67EC-1219-469C-9B30-4912C31C1BB0}" srcOrd="0" destOrd="1" presId="urn:microsoft.com/office/officeart/2005/8/layout/equation2"/>
    <dgm:cxn modelId="{30C5D3BD-EF54-4380-BC2F-111B762C5925}" type="presOf" srcId="{6F6E7F27-305C-4452-BC60-048F64A62400}" destId="{1003A348-078B-4221-9E18-D8D4F093A4A6}" srcOrd="0" destOrd="2" presId="urn:microsoft.com/office/officeart/2005/8/layout/equation2"/>
    <dgm:cxn modelId="{B7805108-7734-4572-9B2C-3B4607E246CD}" type="presParOf" srcId="{DE8F2A93-1055-4869-8DBD-968B39FB3E02}" destId="{E2E72C75-39AC-4128-AFE5-8E58066A2C4D}" srcOrd="0" destOrd="0" presId="urn:microsoft.com/office/officeart/2005/8/layout/equation2"/>
    <dgm:cxn modelId="{3DAAC697-AE6D-4F66-8D44-5F10B256267E}" type="presParOf" srcId="{E2E72C75-39AC-4128-AFE5-8E58066A2C4D}" destId="{1003A348-078B-4221-9E18-D8D4F093A4A6}" srcOrd="0" destOrd="0" presId="urn:microsoft.com/office/officeart/2005/8/layout/equation2"/>
    <dgm:cxn modelId="{8BE7A3B5-AEEB-40F4-9C68-C862AD7BFA2D}" type="presParOf" srcId="{E2E72C75-39AC-4128-AFE5-8E58066A2C4D}" destId="{06BBC044-A147-4994-8826-3035E61A9A43}" srcOrd="1" destOrd="0" presId="urn:microsoft.com/office/officeart/2005/8/layout/equation2"/>
    <dgm:cxn modelId="{5312D394-97A0-4DE4-9303-0F1F816BB3B9}" type="presParOf" srcId="{E2E72C75-39AC-4128-AFE5-8E58066A2C4D}" destId="{EDF1CFAB-06E7-4B9E-AAAB-E093D684934D}" srcOrd="2" destOrd="0" presId="urn:microsoft.com/office/officeart/2005/8/layout/equation2"/>
    <dgm:cxn modelId="{C36A9835-9021-44B5-8912-A74C2DD298A2}" type="presParOf" srcId="{E2E72C75-39AC-4128-AFE5-8E58066A2C4D}" destId="{3389D0AA-C41F-4BE9-8BF3-F3E430744D4E}" srcOrd="3" destOrd="0" presId="urn:microsoft.com/office/officeart/2005/8/layout/equation2"/>
    <dgm:cxn modelId="{6D7F9A14-B207-4387-A198-8D2F11D8F572}" type="presParOf" srcId="{E2E72C75-39AC-4128-AFE5-8E58066A2C4D}" destId="{443F67EC-1219-469C-9B30-4912C31C1BB0}" srcOrd="4" destOrd="0" presId="urn:microsoft.com/office/officeart/2005/8/layout/equation2"/>
    <dgm:cxn modelId="{C094A429-95C4-4FB8-AEF4-22ED8EE6C862}" type="presParOf" srcId="{E2E72C75-39AC-4128-AFE5-8E58066A2C4D}" destId="{CF1A5F6C-67B9-45FF-A097-C266E7D643EE}" srcOrd="5" destOrd="0" presId="urn:microsoft.com/office/officeart/2005/8/layout/equation2"/>
    <dgm:cxn modelId="{190C64A4-C733-49FE-B388-676A234BA733}" type="presParOf" srcId="{E2E72C75-39AC-4128-AFE5-8E58066A2C4D}" destId="{17BB8C85-4780-435A-A435-23224F5D0705}" srcOrd="6" destOrd="0" presId="urn:microsoft.com/office/officeart/2005/8/layout/equation2"/>
    <dgm:cxn modelId="{E62AFAA3-6465-428B-A317-401AC0BD1DA0}" type="presParOf" srcId="{E2E72C75-39AC-4128-AFE5-8E58066A2C4D}" destId="{D00B90C3-FD41-4C85-8DCF-0FC498ADE7D2}" srcOrd="7" destOrd="0" presId="urn:microsoft.com/office/officeart/2005/8/layout/equation2"/>
    <dgm:cxn modelId="{F69E1FDF-DE38-4FF0-A39B-1CB5B4E5DBF5}" type="presParOf" srcId="{E2E72C75-39AC-4128-AFE5-8E58066A2C4D}" destId="{A863F2A4-F1C8-47A4-AF72-E0852C7189B0}" srcOrd="8" destOrd="0" presId="urn:microsoft.com/office/officeart/2005/8/layout/equation2"/>
    <dgm:cxn modelId="{A93A919D-5D2C-45B8-9005-24DBC33FA604}" type="presParOf" srcId="{DE8F2A93-1055-4869-8DBD-968B39FB3E02}" destId="{FFC522A0-57CA-4CAC-96EE-EEED86A0679A}" srcOrd="1" destOrd="0" presId="urn:microsoft.com/office/officeart/2005/8/layout/equation2"/>
    <dgm:cxn modelId="{E88BA12A-65FE-4BA0-8EDF-C56BA1C5F5F6}" type="presParOf" srcId="{FFC522A0-57CA-4CAC-96EE-EEED86A0679A}" destId="{04D78B3D-8FE0-4BC2-9CE2-B25F430D21B3}" srcOrd="0" destOrd="0" presId="urn:microsoft.com/office/officeart/2005/8/layout/equation2"/>
    <dgm:cxn modelId="{04F9395D-0E4C-4404-95CD-EA5124E21C64}" type="presParOf" srcId="{DE8F2A93-1055-4869-8DBD-968B39FB3E02}" destId="{89A88A28-0B27-4AE5-9C91-6A204139D59E}"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32E322-DC4C-41CA-9F2A-EE48FF3A7475}" type="doc">
      <dgm:prSet loTypeId="urn:microsoft.com/office/officeart/2005/8/layout/hProcess9" loCatId="process" qsTypeId="urn:microsoft.com/office/officeart/2005/8/quickstyle/simple1" qsCatId="simple" csTypeId="urn:microsoft.com/office/officeart/2005/8/colors/accent1_2" csCatId="accent1" phldr="1"/>
      <dgm:spPr/>
    </dgm:pt>
    <dgm:pt modelId="{00755BA2-B694-4CD7-A39E-7247B523BB9F}">
      <dgm:prSet phldrT="[Text]"/>
      <dgm:spPr>
        <a:solidFill>
          <a:srgbClr val="00004C"/>
        </a:solidFill>
      </dgm:spPr>
      <dgm:t>
        <a:bodyPr/>
        <a:lstStyle/>
        <a:p>
          <a:r>
            <a:rPr lang="en-US" dirty="0">
              <a:latin typeface="Calibri" pitchFamily="34" charset="0"/>
            </a:rPr>
            <a:t>COSO</a:t>
          </a:r>
        </a:p>
      </dgm:t>
    </dgm:pt>
    <dgm:pt modelId="{F2CCD3EB-1E84-41A8-AD0D-6CB60CCA81D8}" type="parTrans" cxnId="{54843548-A22E-4A57-BA22-7764CE6F581D}">
      <dgm:prSet/>
      <dgm:spPr/>
      <dgm:t>
        <a:bodyPr/>
        <a:lstStyle/>
        <a:p>
          <a:endParaRPr lang="en-US"/>
        </a:p>
      </dgm:t>
    </dgm:pt>
    <dgm:pt modelId="{7F6D0B25-7FC4-425A-AF1A-EDC5854FC27E}" type="sibTrans" cxnId="{54843548-A22E-4A57-BA22-7764CE6F581D}">
      <dgm:prSet/>
      <dgm:spPr/>
      <dgm:t>
        <a:bodyPr/>
        <a:lstStyle/>
        <a:p>
          <a:endParaRPr lang="en-US"/>
        </a:p>
      </dgm:t>
    </dgm:pt>
    <dgm:pt modelId="{76597507-295F-43AA-869E-55BE68150EF5}">
      <dgm:prSet phldrT="[Text]"/>
      <dgm:spPr>
        <a:solidFill>
          <a:srgbClr val="104F01"/>
        </a:solidFill>
      </dgm:spPr>
      <dgm:t>
        <a:bodyPr/>
        <a:lstStyle/>
        <a:p>
          <a:r>
            <a:rPr lang="en-US" dirty="0">
              <a:latin typeface="Calibri" pitchFamily="34" charset="0"/>
            </a:rPr>
            <a:t>Green Book</a:t>
          </a:r>
        </a:p>
      </dgm:t>
    </dgm:pt>
    <dgm:pt modelId="{A1C6BBE6-B4B1-477E-9238-D8B0511A798C}" type="parTrans" cxnId="{496B5E5E-C89F-4794-AD42-C1FC0824BB52}">
      <dgm:prSet/>
      <dgm:spPr/>
      <dgm:t>
        <a:bodyPr/>
        <a:lstStyle/>
        <a:p>
          <a:endParaRPr lang="en-US"/>
        </a:p>
      </dgm:t>
    </dgm:pt>
    <dgm:pt modelId="{DDD8E96D-EF9E-4AF5-919D-C194D7F13735}" type="sibTrans" cxnId="{496B5E5E-C89F-4794-AD42-C1FC0824BB52}">
      <dgm:prSet/>
      <dgm:spPr/>
      <dgm:t>
        <a:bodyPr/>
        <a:lstStyle/>
        <a:p>
          <a:endParaRPr lang="en-US"/>
        </a:p>
      </dgm:t>
    </dgm:pt>
    <dgm:pt modelId="{E0B76644-4C50-49D9-96CE-181D371F2C96}" type="pres">
      <dgm:prSet presAssocID="{C332E322-DC4C-41CA-9F2A-EE48FF3A7475}" presName="CompostProcess" presStyleCnt="0">
        <dgm:presLayoutVars>
          <dgm:dir/>
          <dgm:resizeHandles val="exact"/>
        </dgm:presLayoutVars>
      </dgm:prSet>
      <dgm:spPr/>
    </dgm:pt>
    <dgm:pt modelId="{2652DD67-35C8-490A-B0E9-09CDC36009D1}" type="pres">
      <dgm:prSet presAssocID="{C332E322-DC4C-41CA-9F2A-EE48FF3A7475}" presName="arrow" presStyleLbl="bgShp" presStyleIdx="0" presStyleCnt="1" custScaleX="39857"/>
      <dgm:spPr>
        <a:solidFill>
          <a:schemeClr val="tx1">
            <a:lumMod val="20000"/>
            <a:lumOff val="80000"/>
          </a:schemeClr>
        </a:solidFill>
      </dgm:spPr>
    </dgm:pt>
    <dgm:pt modelId="{D95C3F7B-097F-4D8F-8F35-F9ECAB068E70}" type="pres">
      <dgm:prSet presAssocID="{C332E322-DC4C-41CA-9F2A-EE48FF3A7475}" presName="linearProcess" presStyleCnt="0"/>
      <dgm:spPr/>
    </dgm:pt>
    <dgm:pt modelId="{D91A964E-2F35-44D2-B090-41EAE171CC91}" type="pres">
      <dgm:prSet presAssocID="{00755BA2-B694-4CD7-A39E-7247B523BB9F}" presName="textNode" presStyleLbl="node1" presStyleIdx="0" presStyleCnt="2" custScaleX="96482" custLinFactX="-42835" custLinFactNeighborX="-100000" custLinFactNeighborY="-913">
        <dgm:presLayoutVars>
          <dgm:bulletEnabled val="1"/>
        </dgm:presLayoutVars>
      </dgm:prSet>
      <dgm:spPr/>
    </dgm:pt>
    <dgm:pt modelId="{484F349D-B065-484B-A788-FAD999320CFB}" type="pres">
      <dgm:prSet presAssocID="{7F6D0B25-7FC4-425A-AF1A-EDC5854FC27E}" presName="sibTrans" presStyleCnt="0"/>
      <dgm:spPr/>
    </dgm:pt>
    <dgm:pt modelId="{FCF2C1F0-FC0F-4043-85B9-8E7D646356DB}" type="pres">
      <dgm:prSet presAssocID="{76597507-295F-43AA-869E-55BE68150EF5}" presName="textNode" presStyleLbl="node1" presStyleIdx="1" presStyleCnt="2" custScaleX="97047" custLinFactX="75078" custLinFactNeighborX="100000" custLinFactNeighborY="-913">
        <dgm:presLayoutVars>
          <dgm:bulletEnabled val="1"/>
        </dgm:presLayoutVars>
      </dgm:prSet>
      <dgm:spPr/>
    </dgm:pt>
  </dgm:ptLst>
  <dgm:cxnLst>
    <dgm:cxn modelId="{073E1E10-4E73-4533-8CC5-EA9196F07AE6}" type="presOf" srcId="{00755BA2-B694-4CD7-A39E-7247B523BB9F}" destId="{D91A964E-2F35-44D2-B090-41EAE171CC91}" srcOrd="0" destOrd="0" presId="urn:microsoft.com/office/officeart/2005/8/layout/hProcess9"/>
    <dgm:cxn modelId="{496B5E5E-C89F-4794-AD42-C1FC0824BB52}" srcId="{C332E322-DC4C-41CA-9F2A-EE48FF3A7475}" destId="{76597507-295F-43AA-869E-55BE68150EF5}" srcOrd="1" destOrd="0" parTransId="{A1C6BBE6-B4B1-477E-9238-D8B0511A798C}" sibTransId="{DDD8E96D-EF9E-4AF5-919D-C194D7F13735}"/>
    <dgm:cxn modelId="{54843548-A22E-4A57-BA22-7764CE6F581D}" srcId="{C332E322-DC4C-41CA-9F2A-EE48FF3A7475}" destId="{00755BA2-B694-4CD7-A39E-7247B523BB9F}" srcOrd="0" destOrd="0" parTransId="{F2CCD3EB-1E84-41A8-AD0D-6CB60CCA81D8}" sibTransId="{7F6D0B25-7FC4-425A-AF1A-EDC5854FC27E}"/>
    <dgm:cxn modelId="{0D17EBEC-78BC-4299-83F5-C4F4EB1A137D}" type="presOf" srcId="{C332E322-DC4C-41CA-9F2A-EE48FF3A7475}" destId="{E0B76644-4C50-49D9-96CE-181D371F2C96}" srcOrd="0" destOrd="0" presId="urn:microsoft.com/office/officeart/2005/8/layout/hProcess9"/>
    <dgm:cxn modelId="{D2038E3E-6EA5-4FBA-B4DE-526BBB84A2CC}" type="presOf" srcId="{76597507-295F-43AA-869E-55BE68150EF5}" destId="{FCF2C1F0-FC0F-4043-85B9-8E7D646356DB}" srcOrd="0" destOrd="0" presId="urn:microsoft.com/office/officeart/2005/8/layout/hProcess9"/>
    <dgm:cxn modelId="{0196A4C9-8FCC-4149-858F-305BB5A0C208}" type="presParOf" srcId="{E0B76644-4C50-49D9-96CE-181D371F2C96}" destId="{2652DD67-35C8-490A-B0E9-09CDC36009D1}" srcOrd="0" destOrd="0" presId="urn:microsoft.com/office/officeart/2005/8/layout/hProcess9"/>
    <dgm:cxn modelId="{D791358C-11D3-4BDE-AF14-E4AFEC5A20EB}" type="presParOf" srcId="{E0B76644-4C50-49D9-96CE-181D371F2C96}" destId="{D95C3F7B-097F-4D8F-8F35-F9ECAB068E70}" srcOrd="1" destOrd="0" presId="urn:microsoft.com/office/officeart/2005/8/layout/hProcess9"/>
    <dgm:cxn modelId="{B5AFC301-FA71-4AEF-AF53-5CCAD245AA26}" type="presParOf" srcId="{D95C3F7B-097F-4D8F-8F35-F9ECAB068E70}" destId="{D91A964E-2F35-44D2-B090-41EAE171CC91}" srcOrd="0" destOrd="0" presId="urn:microsoft.com/office/officeart/2005/8/layout/hProcess9"/>
    <dgm:cxn modelId="{C15A05C4-D672-485B-AA6B-1606CDF1DC32}" type="presParOf" srcId="{D95C3F7B-097F-4D8F-8F35-F9ECAB068E70}" destId="{484F349D-B065-484B-A788-FAD999320CFB}" srcOrd="1" destOrd="0" presId="urn:microsoft.com/office/officeart/2005/8/layout/hProcess9"/>
    <dgm:cxn modelId="{EE474B04-3357-4A2F-826B-08043EC8CDFD}" type="presParOf" srcId="{D95C3F7B-097F-4D8F-8F35-F9ECAB068E70}" destId="{FCF2C1F0-FC0F-4043-85B9-8E7D646356DB}"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6832B6-E5F2-4713-A032-6F459007E9EB}" type="doc">
      <dgm:prSet loTypeId="urn:microsoft.com/office/officeart/2005/8/layout/process2" loCatId="process" qsTypeId="urn:microsoft.com/office/officeart/2005/8/quickstyle/simple1" qsCatId="simple" csTypeId="urn:microsoft.com/office/officeart/2005/8/colors/accent1_2" csCatId="accent1" phldr="1"/>
      <dgm:spPr/>
    </dgm:pt>
    <dgm:pt modelId="{71A4F5E1-1BCC-4CE8-890F-66580927AB9F}">
      <dgm:prSet phldrT="[Text]"/>
      <dgm:spPr>
        <a:solidFill>
          <a:srgbClr val="104F01"/>
        </a:solidFill>
      </dgm:spPr>
      <dgm:t>
        <a:bodyPr/>
        <a:lstStyle/>
        <a:p>
          <a:r>
            <a:rPr lang="en-US" b="1" dirty="0">
              <a:latin typeface="Calibri" pitchFamily="34" charset="0"/>
            </a:rPr>
            <a:t>Achieve Objectives</a:t>
          </a:r>
        </a:p>
      </dgm:t>
    </dgm:pt>
    <dgm:pt modelId="{4A71690F-687E-4B05-88A8-45EA98189CF8}" type="parTrans" cxnId="{97474478-00DE-4BAE-AA6E-562D428B5D23}">
      <dgm:prSet/>
      <dgm:spPr/>
      <dgm:t>
        <a:bodyPr/>
        <a:lstStyle/>
        <a:p>
          <a:endParaRPr lang="en-US"/>
        </a:p>
      </dgm:t>
    </dgm:pt>
    <dgm:pt modelId="{D47535A5-83BE-49E4-A443-FB8455075592}" type="sibTrans" cxnId="{97474478-00DE-4BAE-AA6E-562D428B5D23}">
      <dgm:prSet/>
      <dgm:spPr>
        <a:solidFill>
          <a:schemeClr val="tx1">
            <a:lumMod val="60000"/>
            <a:lumOff val="40000"/>
          </a:schemeClr>
        </a:solidFill>
      </dgm:spPr>
      <dgm:t>
        <a:bodyPr/>
        <a:lstStyle/>
        <a:p>
          <a:endParaRPr lang="en-US"/>
        </a:p>
      </dgm:t>
    </dgm:pt>
    <dgm:pt modelId="{76609FA6-3661-4114-BC3C-FB465A905B78}">
      <dgm:prSet phldrT="[Text]"/>
      <dgm:spPr>
        <a:solidFill>
          <a:srgbClr val="104F01"/>
        </a:solidFill>
      </dgm:spPr>
      <dgm:t>
        <a:bodyPr/>
        <a:lstStyle/>
        <a:p>
          <a:r>
            <a:rPr lang="en-US" b="1" dirty="0">
              <a:latin typeface="Calibri" pitchFamily="34" charset="0"/>
            </a:rPr>
            <a:t>Principles</a:t>
          </a:r>
        </a:p>
      </dgm:t>
    </dgm:pt>
    <dgm:pt modelId="{AF992DFA-99F0-497B-9426-AFC1254D4387}" type="parTrans" cxnId="{AEFD45D6-0AB3-45BF-81C4-87D8FA9724DE}">
      <dgm:prSet/>
      <dgm:spPr/>
      <dgm:t>
        <a:bodyPr/>
        <a:lstStyle/>
        <a:p>
          <a:endParaRPr lang="en-US"/>
        </a:p>
      </dgm:t>
    </dgm:pt>
    <dgm:pt modelId="{3315DEF0-8AB0-4543-A1A6-62BD80EFB5FD}" type="sibTrans" cxnId="{AEFD45D6-0AB3-45BF-81C4-87D8FA9724DE}">
      <dgm:prSet/>
      <dgm:spPr>
        <a:solidFill>
          <a:schemeClr val="tx1">
            <a:lumMod val="60000"/>
            <a:lumOff val="40000"/>
          </a:schemeClr>
        </a:solidFill>
      </dgm:spPr>
      <dgm:t>
        <a:bodyPr/>
        <a:lstStyle/>
        <a:p>
          <a:endParaRPr lang="en-US"/>
        </a:p>
      </dgm:t>
    </dgm:pt>
    <dgm:pt modelId="{D6FBCE24-8155-48B7-A131-3DC683B53A74}">
      <dgm:prSet/>
      <dgm:spPr>
        <a:solidFill>
          <a:srgbClr val="104F01"/>
        </a:solidFill>
      </dgm:spPr>
      <dgm:t>
        <a:bodyPr/>
        <a:lstStyle/>
        <a:p>
          <a:r>
            <a:rPr lang="en-US" b="1" dirty="0">
              <a:latin typeface="Calibri" pitchFamily="34" charset="0"/>
            </a:rPr>
            <a:t>Attributes</a:t>
          </a:r>
        </a:p>
      </dgm:t>
    </dgm:pt>
    <dgm:pt modelId="{7F0463C6-7006-455D-944B-FC0076D6BB8E}" type="parTrans" cxnId="{B8DF5B98-FA1D-4C16-9A00-19F8A2F5D00B}">
      <dgm:prSet/>
      <dgm:spPr/>
      <dgm:t>
        <a:bodyPr/>
        <a:lstStyle/>
        <a:p>
          <a:endParaRPr lang="en-US"/>
        </a:p>
      </dgm:t>
    </dgm:pt>
    <dgm:pt modelId="{D0DFAD3A-6544-4DBE-8985-F9A75A5B5F8E}" type="sibTrans" cxnId="{B8DF5B98-FA1D-4C16-9A00-19F8A2F5D00B}">
      <dgm:prSet/>
      <dgm:spPr/>
      <dgm:t>
        <a:bodyPr/>
        <a:lstStyle/>
        <a:p>
          <a:endParaRPr lang="en-US"/>
        </a:p>
      </dgm:t>
    </dgm:pt>
    <dgm:pt modelId="{8E16FA7C-D93D-4A90-A097-8F072BBF5FE9}">
      <dgm:prSet phldrT="[Text]"/>
      <dgm:spPr>
        <a:solidFill>
          <a:srgbClr val="104F01"/>
        </a:solidFill>
      </dgm:spPr>
      <dgm:t>
        <a:bodyPr/>
        <a:lstStyle/>
        <a:p>
          <a:r>
            <a:rPr lang="en-US" b="1" dirty="0">
              <a:latin typeface="Calibri" pitchFamily="34" charset="0"/>
            </a:rPr>
            <a:t>Components</a:t>
          </a:r>
        </a:p>
      </dgm:t>
    </dgm:pt>
    <dgm:pt modelId="{C8FED65A-A960-4AB5-937F-57B079BA61F4}" type="sibTrans" cxnId="{98127867-A6B9-4318-AB0A-0BEB826F7175}">
      <dgm:prSet/>
      <dgm:spPr>
        <a:solidFill>
          <a:schemeClr val="tx1">
            <a:lumMod val="60000"/>
            <a:lumOff val="40000"/>
          </a:schemeClr>
        </a:solidFill>
      </dgm:spPr>
      <dgm:t>
        <a:bodyPr/>
        <a:lstStyle/>
        <a:p>
          <a:endParaRPr lang="en-US"/>
        </a:p>
      </dgm:t>
    </dgm:pt>
    <dgm:pt modelId="{4C785D7D-8116-4F72-BF25-AC8B0F132280}" type="parTrans" cxnId="{98127867-A6B9-4318-AB0A-0BEB826F7175}">
      <dgm:prSet/>
      <dgm:spPr/>
      <dgm:t>
        <a:bodyPr/>
        <a:lstStyle/>
        <a:p>
          <a:endParaRPr lang="en-US"/>
        </a:p>
      </dgm:t>
    </dgm:pt>
    <dgm:pt modelId="{E40AD194-2EB1-4F5B-B283-63D13E3D4A66}" type="pres">
      <dgm:prSet presAssocID="{E66832B6-E5F2-4713-A032-6F459007E9EB}" presName="linearFlow" presStyleCnt="0">
        <dgm:presLayoutVars>
          <dgm:resizeHandles val="exact"/>
        </dgm:presLayoutVars>
      </dgm:prSet>
      <dgm:spPr/>
    </dgm:pt>
    <dgm:pt modelId="{7E72B21C-061B-443C-B871-5C8128767CAF}" type="pres">
      <dgm:prSet presAssocID="{71A4F5E1-1BCC-4CE8-890F-66580927AB9F}" presName="node" presStyleLbl="node1" presStyleIdx="0" presStyleCnt="4" custScaleX="209624" custScaleY="100001">
        <dgm:presLayoutVars>
          <dgm:bulletEnabled val="1"/>
        </dgm:presLayoutVars>
      </dgm:prSet>
      <dgm:spPr/>
    </dgm:pt>
    <dgm:pt modelId="{EC5DFE1F-70E8-4B9A-93C9-E5C61793E07C}" type="pres">
      <dgm:prSet presAssocID="{D47535A5-83BE-49E4-A443-FB8455075592}" presName="sibTrans" presStyleLbl="sibTrans2D1" presStyleIdx="0" presStyleCnt="3"/>
      <dgm:spPr/>
    </dgm:pt>
    <dgm:pt modelId="{D0183646-2947-4DB5-9EFC-9B76F97C6428}" type="pres">
      <dgm:prSet presAssocID="{D47535A5-83BE-49E4-A443-FB8455075592}" presName="connectorText" presStyleLbl="sibTrans2D1" presStyleIdx="0" presStyleCnt="3"/>
      <dgm:spPr/>
    </dgm:pt>
    <dgm:pt modelId="{3CC9A585-7B4A-4EEE-BE9E-DDF5935D19D7}" type="pres">
      <dgm:prSet presAssocID="{8E16FA7C-D93D-4A90-A097-8F072BBF5FE9}" presName="node" presStyleLbl="node1" presStyleIdx="1" presStyleCnt="4">
        <dgm:presLayoutVars>
          <dgm:bulletEnabled val="1"/>
        </dgm:presLayoutVars>
      </dgm:prSet>
      <dgm:spPr/>
    </dgm:pt>
    <dgm:pt modelId="{76F797CA-43C6-4782-8700-FD7338095938}" type="pres">
      <dgm:prSet presAssocID="{C8FED65A-A960-4AB5-937F-57B079BA61F4}" presName="sibTrans" presStyleLbl="sibTrans2D1" presStyleIdx="1" presStyleCnt="3"/>
      <dgm:spPr/>
    </dgm:pt>
    <dgm:pt modelId="{1938BCC8-73B4-4EBC-AFA0-81CE10382015}" type="pres">
      <dgm:prSet presAssocID="{C8FED65A-A960-4AB5-937F-57B079BA61F4}" presName="connectorText" presStyleLbl="sibTrans2D1" presStyleIdx="1" presStyleCnt="3"/>
      <dgm:spPr/>
    </dgm:pt>
    <dgm:pt modelId="{B3708861-4520-40CD-808D-F05F0D54C7D7}" type="pres">
      <dgm:prSet presAssocID="{76609FA6-3661-4114-BC3C-FB465A905B78}" presName="node" presStyleLbl="node1" presStyleIdx="2" presStyleCnt="4">
        <dgm:presLayoutVars>
          <dgm:bulletEnabled val="1"/>
        </dgm:presLayoutVars>
      </dgm:prSet>
      <dgm:spPr/>
    </dgm:pt>
    <dgm:pt modelId="{01AEC8BE-3E87-4562-816A-B562DAD12D2D}" type="pres">
      <dgm:prSet presAssocID="{3315DEF0-8AB0-4543-A1A6-62BD80EFB5FD}" presName="sibTrans" presStyleLbl="sibTrans2D1" presStyleIdx="2" presStyleCnt="3"/>
      <dgm:spPr/>
    </dgm:pt>
    <dgm:pt modelId="{D4D8D8F5-22FB-48F3-B6C0-8C982C44CD88}" type="pres">
      <dgm:prSet presAssocID="{3315DEF0-8AB0-4543-A1A6-62BD80EFB5FD}" presName="connectorText" presStyleLbl="sibTrans2D1" presStyleIdx="2" presStyleCnt="3"/>
      <dgm:spPr/>
    </dgm:pt>
    <dgm:pt modelId="{98A6405B-91FE-4F1B-A946-562CBB87D609}" type="pres">
      <dgm:prSet presAssocID="{D6FBCE24-8155-48B7-A131-3DC683B53A74}" presName="node" presStyleLbl="node1" presStyleIdx="3" presStyleCnt="4">
        <dgm:presLayoutVars>
          <dgm:bulletEnabled val="1"/>
        </dgm:presLayoutVars>
      </dgm:prSet>
      <dgm:spPr/>
    </dgm:pt>
  </dgm:ptLst>
  <dgm:cxnLst>
    <dgm:cxn modelId="{D134A8FE-5309-457B-B5E1-66120588AC9D}" type="presOf" srcId="{C8FED65A-A960-4AB5-937F-57B079BA61F4}" destId="{1938BCC8-73B4-4EBC-AFA0-81CE10382015}" srcOrd="1" destOrd="0" presId="urn:microsoft.com/office/officeart/2005/8/layout/process2"/>
    <dgm:cxn modelId="{97474478-00DE-4BAE-AA6E-562D428B5D23}" srcId="{E66832B6-E5F2-4713-A032-6F459007E9EB}" destId="{71A4F5E1-1BCC-4CE8-890F-66580927AB9F}" srcOrd="0" destOrd="0" parTransId="{4A71690F-687E-4B05-88A8-45EA98189CF8}" sibTransId="{D47535A5-83BE-49E4-A443-FB8455075592}"/>
    <dgm:cxn modelId="{EAAAE920-76C6-4C86-A0FC-9872D5D8EF2E}" type="presOf" srcId="{76609FA6-3661-4114-BC3C-FB465A905B78}" destId="{B3708861-4520-40CD-808D-F05F0D54C7D7}" srcOrd="0" destOrd="0" presId="urn:microsoft.com/office/officeart/2005/8/layout/process2"/>
    <dgm:cxn modelId="{98127867-A6B9-4318-AB0A-0BEB826F7175}" srcId="{E66832B6-E5F2-4713-A032-6F459007E9EB}" destId="{8E16FA7C-D93D-4A90-A097-8F072BBF5FE9}" srcOrd="1" destOrd="0" parTransId="{4C785D7D-8116-4F72-BF25-AC8B0F132280}" sibTransId="{C8FED65A-A960-4AB5-937F-57B079BA61F4}"/>
    <dgm:cxn modelId="{3E7F7BFF-5725-43D6-83FD-B4764A1470C1}" type="presOf" srcId="{E66832B6-E5F2-4713-A032-6F459007E9EB}" destId="{E40AD194-2EB1-4F5B-B283-63D13E3D4A66}" srcOrd="0" destOrd="0" presId="urn:microsoft.com/office/officeart/2005/8/layout/process2"/>
    <dgm:cxn modelId="{5777238E-AC5D-43AE-8790-347363D2D76B}" type="presOf" srcId="{C8FED65A-A960-4AB5-937F-57B079BA61F4}" destId="{76F797CA-43C6-4782-8700-FD7338095938}" srcOrd="0" destOrd="0" presId="urn:microsoft.com/office/officeart/2005/8/layout/process2"/>
    <dgm:cxn modelId="{2C24426D-3B13-4ADB-9067-45C29D82C38C}" type="presOf" srcId="{D47535A5-83BE-49E4-A443-FB8455075592}" destId="{D0183646-2947-4DB5-9EFC-9B76F97C6428}" srcOrd="1" destOrd="0" presId="urn:microsoft.com/office/officeart/2005/8/layout/process2"/>
    <dgm:cxn modelId="{C1096FD5-0C89-49CD-A73B-5A862BC41879}" type="presOf" srcId="{71A4F5E1-1BCC-4CE8-890F-66580927AB9F}" destId="{7E72B21C-061B-443C-B871-5C8128767CAF}" srcOrd="0" destOrd="0" presId="urn:microsoft.com/office/officeart/2005/8/layout/process2"/>
    <dgm:cxn modelId="{9950D116-957C-47D3-8190-5412E3AFAF8C}" type="presOf" srcId="{3315DEF0-8AB0-4543-A1A6-62BD80EFB5FD}" destId="{D4D8D8F5-22FB-48F3-B6C0-8C982C44CD88}" srcOrd="1" destOrd="0" presId="urn:microsoft.com/office/officeart/2005/8/layout/process2"/>
    <dgm:cxn modelId="{23916BF9-8900-47B9-9A87-8C88D6083632}" type="presOf" srcId="{D47535A5-83BE-49E4-A443-FB8455075592}" destId="{EC5DFE1F-70E8-4B9A-93C9-E5C61793E07C}" srcOrd="0" destOrd="0" presId="urn:microsoft.com/office/officeart/2005/8/layout/process2"/>
    <dgm:cxn modelId="{B8DF5B98-FA1D-4C16-9A00-19F8A2F5D00B}" srcId="{E66832B6-E5F2-4713-A032-6F459007E9EB}" destId="{D6FBCE24-8155-48B7-A131-3DC683B53A74}" srcOrd="3" destOrd="0" parTransId="{7F0463C6-7006-455D-944B-FC0076D6BB8E}" sibTransId="{D0DFAD3A-6544-4DBE-8985-F9A75A5B5F8E}"/>
    <dgm:cxn modelId="{2AFEBCCF-320E-4976-8FCD-FB3B56603203}" type="presOf" srcId="{3315DEF0-8AB0-4543-A1A6-62BD80EFB5FD}" destId="{01AEC8BE-3E87-4562-816A-B562DAD12D2D}" srcOrd="0" destOrd="0" presId="urn:microsoft.com/office/officeart/2005/8/layout/process2"/>
    <dgm:cxn modelId="{AEFD45D6-0AB3-45BF-81C4-87D8FA9724DE}" srcId="{E66832B6-E5F2-4713-A032-6F459007E9EB}" destId="{76609FA6-3661-4114-BC3C-FB465A905B78}" srcOrd="2" destOrd="0" parTransId="{AF992DFA-99F0-497B-9426-AFC1254D4387}" sibTransId="{3315DEF0-8AB0-4543-A1A6-62BD80EFB5FD}"/>
    <dgm:cxn modelId="{5B4F68E6-E8EB-4AD3-AB56-7B36B3A13884}" type="presOf" srcId="{8E16FA7C-D93D-4A90-A097-8F072BBF5FE9}" destId="{3CC9A585-7B4A-4EEE-BE9E-DDF5935D19D7}" srcOrd="0" destOrd="0" presId="urn:microsoft.com/office/officeart/2005/8/layout/process2"/>
    <dgm:cxn modelId="{9767D9EE-D2F2-42B9-92A2-CE9594F90802}" type="presOf" srcId="{D6FBCE24-8155-48B7-A131-3DC683B53A74}" destId="{98A6405B-91FE-4F1B-A946-562CBB87D609}" srcOrd="0" destOrd="0" presId="urn:microsoft.com/office/officeart/2005/8/layout/process2"/>
    <dgm:cxn modelId="{3FEBE8A2-CD53-429B-846D-78C82DD4033A}" type="presParOf" srcId="{E40AD194-2EB1-4F5B-B283-63D13E3D4A66}" destId="{7E72B21C-061B-443C-B871-5C8128767CAF}" srcOrd="0" destOrd="0" presId="urn:microsoft.com/office/officeart/2005/8/layout/process2"/>
    <dgm:cxn modelId="{7F5C1A95-A918-4152-8DC5-5D8A238C1E78}" type="presParOf" srcId="{E40AD194-2EB1-4F5B-B283-63D13E3D4A66}" destId="{EC5DFE1F-70E8-4B9A-93C9-E5C61793E07C}" srcOrd="1" destOrd="0" presId="urn:microsoft.com/office/officeart/2005/8/layout/process2"/>
    <dgm:cxn modelId="{0E874DAE-24C0-4DDD-9467-5053C749F175}" type="presParOf" srcId="{EC5DFE1F-70E8-4B9A-93C9-E5C61793E07C}" destId="{D0183646-2947-4DB5-9EFC-9B76F97C6428}" srcOrd="0" destOrd="0" presId="urn:microsoft.com/office/officeart/2005/8/layout/process2"/>
    <dgm:cxn modelId="{B5D265E7-4524-4D46-8EDC-AFE3B6A9571C}" type="presParOf" srcId="{E40AD194-2EB1-4F5B-B283-63D13E3D4A66}" destId="{3CC9A585-7B4A-4EEE-BE9E-DDF5935D19D7}" srcOrd="2" destOrd="0" presId="urn:microsoft.com/office/officeart/2005/8/layout/process2"/>
    <dgm:cxn modelId="{126824E0-51B6-4F04-98CD-DF68568B5FBB}" type="presParOf" srcId="{E40AD194-2EB1-4F5B-B283-63D13E3D4A66}" destId="{76F797CA-43C6-4782-8700-FD7338095938}" srcOrd="3" destOrd="0" presId="urn:microsoft.com/office/officeart/2005/8/layout/process2"/>
    <dgm:cxn modelId="{96FC0E17-BFD4-418E-9C8F-A0FB8BF30CB8}" type="presParOf" srcId="{76F797CA-43C6-4782-8700-FD7338095938}" destId="{1938BCC8-73B4-4EBC-AFA0-81CE10382015}" srcOrd="0" destOrd="0" presId="urn:microsoft.com/office/officeart/2005/8/layout/process2"/>
    <dgm:cxn modelId="{B414BDFD-CE04-4CEB-9978-72C724A1BE42}" type="presParOf" srcId="{E40AD194-2EB1-4F5B-B283-63D13E3D4A66}" destId="{B3708861-4520-40CD-808D-F05F0D54C7D7}" srcOrd="4" destOrd="0" presId="urn:microsoft.com/office/officeart/2005/8/layout/process2"/>
    <dgm:cxn modelId="{C153056E-E408-4340-9965-060107665497}" type="presParOf" srcId="{E40AD194-2EB1-4F5B-B283-63D13E3D4A66}" destId="{01AEC8BE-3E87-4562-816A-B562DAD12D2D}" srcOrd="5" destOrd="0" presId="urn:microsoft.com/office/officeart/2005/8/layout/process2"/>
    <dgm:cxn modelId="{67AD1AA2-0379-4E89-80AE-91207FADB5EB}" type="presParOf" srcId="{01AEC8BE-3E87-4562-816A-B562DAD12D2D}" destId="{D4D8D8F5-22FB-48F3-B6C0-8C982C44CD88}" srcOrd="0" destOrd="0" presId="urn:microsoft.com/office/officeart/2005/8/layout/process2"/>
    <dgm:cxn modelId="{2A3BBF0E-2AF5-41BA-8877-703C63F86B07}" type="presParOf" srcId="{E40AD194-2EB1-4F5B-B283-63D13E3D4A66}" destId="{98A6405B-91FE-4F1B-A946-562CBB87D609}"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32E322-DC4C-41CA-9F2A-EE48FF3A7475}" type="doc">
      <dgm:prSet loTypeId="urn:microsoft.com/office/officeart/2005/8/layout/hProcess9" loCatId="process" qsTypeId="urn:microsoft.com/office/officeart/2005/8/quickstyle/simple1" qsCatId="simple" csTypeId="urn:microsoft.com/office/officeart/2005/8/colors/accent1_2" csCatId="accent1" phldr="1"/>
      <dgm:spPr/>
    </dgm:pt>
    <dgm:pt modelId="{00755BA2-B694-4CD7-A39E-7247B523BB9F}">
      <dgm:prSet phldrT="[Text]"/>
      <dgm:spPr>
        <a:solidFill>
          <a:srgbClr val="00004C"/>
        </a:solidFill>
      </dgm:spPr>
      <dgm:t>
        <a:bodyPr/>
        <a:lstStyle/>
        <a:p>
          <a:r>
            <a:rPr lang="en-US" b="1" dirty="0">
              <a:latin typeface="Calibri" pitchFamily="34" charset="0"/>
            </a:rPr>
            <a:t>Commercial Concepts</a:t>
          </a:r>
        </a:p>
      </dgm:t>
    </dgm:pt>
    <dgm:pt modelId="{F2CCD3EB-1E84-41A8-AD0D-6CB60CCA81D8}" type="parTrans" cxnId="{54843548-A22E-4A57-BA22-7764CE6F581D}">
      <dgm:prSet/>
      <dgm:spPr/>
      <dgm:t>
        <a:bodyPr/>
        <a:lstStyle/>
        <a:p>
          <a:endParaRPr lang="en-US"/>
        </a:p>
      </dgm:t>
    </dgm:pt>
    <dgm:pt modelId="{7F6D0B25-7FC4-425A-AF1A-EDC5854FC27E}" type="sibTrans" cxnId="{54843548-A22E-4A57-BA22-7764CE6F581D}">
      <dgm:prSet/>
      <dgm:spPr/>
      <dgm:t>
        <a:bodyPr/>
        <a:lstStyle/>
        <a:p>
          <a:endParaRPr lang="en-US"/>
        </a:p>
      </dgm:t>
    </dgm:pt>
    <dgm:pt modelId="{76597507-295F-43AA-869E-55BE68150EF5}">
      <dgm:prSet phldrT="[Text]"/>
      <dgm:spPr>
        <a:solidFill>
          <a:srgbClr val="104F01"/>
        </a:solidFill>
      </dgm:spPr>
      <dgm:t>
        <a:bodyPr/>
        <a:lstStyle/>
        <a:p>
          <a:r>
            <a:rPr lang="en-US" b="1" dirty="0">
              <a:latin typeface="Calibri" pitchFamily="34" charset="0"/>
            </a:rPr>
            <a:t>Government Concepts</a:t>
          </a:r>
        </a:p>
      </dgm:t>
    </dgm:pt>
    <dgm:pt modelId="{A1C6BBE6-B4B1-477E-9238-D8B0511A798C}" type="parTrans" cxnId="{496B5E5E-C89F-4794-AD42-C1FC0824BB52}">
      <dgm:prSet/>
      <dgm:spPr/>
      <dgm:t>
        <a:bodyPr/>
        <a:lstStyle/>
        <a:p>
          <a:endParaRPr lang="en-US"/>
        </a:p>
      </dgm:t>
    </dgm:pt>
    <dgm:pt modelId="{DDD8E96D-EF9E-4AF5-919D-C194D7F13735}" type="sibTrans" cxnId="{496B5E5E-C89F-4794-AD42-C1FC0824BB52}">
      <dgm:prSet/>
      <dgm:spPr/>
      <dgm:t>
        <a:bodyPr/>
        <a:lstStyle/>
        <a:p>
          <a:endParaRPr lang="en-US"/>
        </a:p>
      </dgm:t>
    </dgm:pt>
    <dgm:pt modelId="{E0B76644-4C50-49D9-96CE-181D371F2C96}" type="pres">
      <dgm:prSet presAssocID="{C332E322-DC4C-41CA-9F2A-EE48FF3A7475}" presName="CompostProcess" presStyleCnt="0">
        <dgm:presLayoutVars>
          <dgm:dir/>
          <dgm:resizeHandles val="exact"/>
        </dgm:presLayoutVars>
      </dgm:prSet>
      <dgm:spPr/>
    </dgm:pt>
    <dgm:pt modelId="{2652DD67-35C8-490A-B0E9-09CDC36009D1}" type="pres">
      <dgm:prSet presAssocID="{C332E322-DC4C-41CA-9F2A-EE48FF3A7475}" presName="arrow" presStyleLbl="bgShp" presStyleIdx="0" presStyleCnt="1" custScaleX="39857" custLinFactNeighborX="275" custLinFactNeighborY="-4465"/>
      <dgm:spPr>
        <a:solidFill>
          <a:schemeClr val="tx1">
            <a:lumMod val="20000"/>
            <a:lumOff val="80000"/>
          </a:schemeClr>
        </a:solidFill>
      </dgm:spPr>
    </dgm:pt>
    <dgm:pt modelId="{D95C3F7B-097F-4D8F-8F35-F9ECAB068E70}" type="pres">
      <dgm:prSet presAssocID="{C332E322-DC4C-41CA-9F2A-EE48FF3A7475}" presName="linearProcess" presStyleCnt="0"/>
      <dgm:spPr/>
    </dgm:pt>
    <dgm:pt modelId="{D91A964E-2F35-44D2-B090-41EAE171CC91}" type="pres">
      <dgm:prSet presAssocID="{00755BA2-B694-4CD7-A39E-7247B523BB9F}" presName="textNode" presStyleLbl="node1" presStyleIdx="0" presStyleCnt="2" custScaleX="64510" custLinFactX="-42835" custLinFactNeighborX="-100000" custLinFactNeighborY="-913">
        <dgm:presLayoutVars>
          <dgm:bulletEnabled val="1"/>
        </dgm:presLayoutVars>
      </dgm:prSet>
      <dgm:spPr/>
    </dgm:pt>
    <dgm:pt modelId="{484F349D-B065-484B-A788-FAD999320CFB}" type="pres">
      <dgm:prSet presAssocID="{7F6D0B25-7FC4-425A-AF1A-EDC5854FC27E}" presName="sibTrans" presStyleCnt="0"/>
      <dgm:spPr/>
    </dgm:pt>
    <dgm:pt modelId="{FCF2C1F0-FC0F-4043-85B9-8E7D646356DB}" type="pres">
      <dgm:prSet presAssocID="{76597507-295F-43AA-869E-55BE68150EF5}" presName="textNode" presStyleLbl="node1" presStyleIdx="1" presStyleCnt="2" custScaleX="68011" custLinFactX="75078" custLinFactNeighborX="100000" custLinFactNeighborY="-913">
        <dgm:presLayoutVars>
          <dgm:bulletEnabled val="1"/>
        </dgm:presLayoutVars>
      </dgm:prSet>
      <dgm:spPr/>
    </dgm:pt>
  </dgm:ptLst>
  <dgm:cxnLst>
    <dgm:cxn modelId="{496B5E5E-C89F-4794-AD42-C1FC0824BB52}" srcId="{C332E322-DC4C-41CA-9F2A-EE48FF3A7475}" destId="{76597507-295F-43AA-869E-55BE68150EF5}" srcOrd="1" destOrd="0" parTransId="{A1C6BBE6-B4B1-477E-9238-D8B0511A798C}" sibTransId="{DDD8E96D-EF9E-4AF5-919D-C194D7F13735}"/>
    <dgm:cxn modelId="{54843548-A22E-4A57-BA22-7764CE6F581D}" srcId="{C332E322-DC4C-41CA-9F2A-EE48FF3A7475}" destId="{00755BA2-B694-4CD7-A39E-7247B523BB9F}" srcOrd="0" destOrd="0" parTransId="{F2CCD3EB-1E84-41A8-AD0D-6CB60CCA81D8}" sibTransId="{7F6D0B25-7FC4-425A-AF1A-EDC5854FC27E}"/>
    <dgm:cxn modelId="{25212860-3C46-44C6-99F4-A0AD6CAE0A9D}" type="presOf" srcId="{00755BA2-B694-4CD7-A39E-7247B523BB9F}" destId="{D91A964E-2F35-44D2-B090-41EAE171CC91}" srcOrd="0" destOrd="0" presId="urn:microsoft.com/office/officeart/2005/8/layout/hProcess9"/>
    <dgm:cxn modelId="{C3C3A198-5879-4C6A-998A-E1ACF037CAAE}" type="presOf" srcId="{76597507-295F-43AA-869E-55BE68150EF5}" destId="{FCF2C1F0-FC0F-4043-85B9-8E7D646356DB}" srcOrd="0" destOrd="0" presId="urn:microsoft.com/office/officeart/2005/8/layout/hProcess9"/>
    <dgm:cxn modelId="{31F0927B-00AE-44CE-97D5-D184DBC77372}" type="presOf" srcId="{C332E322-DC4C-41CA-9F2A-EE48FF3A7475}" destId="{E0B76644-4C50-49D9-96CE-181D371F2C96}" srcOrd="0" destOrd="0" presId="urn:microsoft.com/office/officeart/2005/8/layout/hProcess9"/>
    <dgm:cxn modelId="{8E535659-5796-45BA-A7F8-6831B222C79B}" type="presParOf" srcId="{E0B76644-4C50-49D9-96CE-181D371F2C96}" destId="{2652DD67-35C8-490A-B0E9-09CDC36009D1}" srcOrd="0" destOrd="0" presId="urn:microsoft.com/office/officeart/2005/8/layout/hProcess9"/>
    <dgm:cxn modelId="{B9142CA5-FFD3-425A-AB8B-DA497996339B}" type="presParOf" srcId="{E0B76644-4C50-49D9-96CE-181D371F2C96}" destId="{D95C3F7B-097F-4D8F-8F35-F9ECAB068E70}" srcOrd="1" destOrd="0" presId="urn:microsoft.com/office/officeart/2005/8/layout/hProcess9"/>
    <dgm:cxn modelId="{3E4C25AD-36A2-46FF-9098-76CED53ECE1C}" type="presParOf" srcId="{D95C3F7B-097F-4D8F-8F35-F9ECAB068E70}" destId="{D91A964E-2F35-44D2-B090-41EAE171CC91}" srcOrd="0" destOrd="0" presId="urn:microsoft.com/office/officeart/2005/8/layout/hProcess9"/>
    <dgm:cxn modelId="{6201AF50-502A-4831-A076-6347F887165D}" type="presParOf" srcId="{D95C3F7B-097F-4D8F-8F35-F9ECAB068E70}" destId="{484F349D-B065-484B-A788-FAD999320CFB}" srcOrd="1" destOrd="0" presId="urn:microsoft.com/office/officeart/2005/8/layout/hProcess9"/>
    <dgm:cxn modelId="{FEC41FDF-0F0D-45DC-9613-8DFF31A35BD9}" type="presParOf" srcId="{D95C3F7B-097F-4D8F-8F35-F9ECAB068E70}" destId="{FCF2C1F0-FC0F-4043-85B9-8E7D646356DB}"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70BBC-502F-4DF2-9B41-77C6A214A318}">
      <dsp:nvSpPr>
        <dsp:cNvPr id="0" name=""/>
        <dsp:cNvSpPr/>
      </dsp:nvSpPr>
      <dsp:spPr>
        <a:xfrm>
          <a:off x="6378" y="444371"/>
          <a:ext cx="2783681" cy="1113472"/>
        </a:xfrm>
        <a:prstGeom prst="chevron">
          <a:avLst/>
        </a:prstGeom>
        <a:solidFill>
          <a:schemeClr val="accent1">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alpha val="90000"/>
              <a:hueOff val="0"/>
              <a:satOff val="0"/>
              <a:lumOff val="0"/>
              <a:alphaOff val="0"/>
              <a:shade val="9000"/>
              <a:satMod val="105000"/>
              <a:alpha val="4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rPr>
            <a:t>December 26, 2013</a:t>
          </a:r>
        </a:p>
      </dsp:txBody>
      <dsp:txXfrm>
        <a:off x="563114" y="444371"/>
        <a:ext cx="1670209" cy="1113472"/>
      </dsp:txXfrm>
    </dsp:sp>
    <dsp:sp modelId="{E1A6ED6E-2DBA-488A-9F30-94A66DC894E4}">
      <dsp:nvSpPr>
        <dsp:cNvPr id="0" name=""/>
        <dsp:cNvSpPr/>
      </dsp:nvSpPr>
      <dsp:spPr>
        <a:xfrm>
          <a:off x="6378" y="1697028"/>
          <a:ext cx="2226945" cy="258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rgbClr val="FF0000"/>
              </a:solidFill>
              <a:latin typeface="Calibri" pitchFamily="34" charset="0"/>
            </a:rPr>
            <a:t>OMB Issued  2 CFR Chapters I, II, Parts 200, 215, 220, 225, &amp; 230</a:t>
          </a:r>
        </a:p>
        <a:p>
          <a:pPr marL="171450" lvl="1" indent="-171450" algn="l" defTabSz="711200">
            <a:lnSpc>
              <a:spcPct val="90000"/>
            </a:lnSpc>
            <a:spcBef>
              <a:spcPct val="0"/>
            </a:spcBef>
            <a:spcAft>
              <a:spcPct val="15000"/>
            </a:spcAft>
            <a:buChar char="•"/>
          </a:pPr>
          <a:r>
            <a:rPr lang="en-US" sz="1600" b="1" u="sng" kern="1200" dirty="0">
              <a:solidFill>
                <a:srgbClr val="FF0000"/>
              </a:solidFill>
              <a:latin typeface="Calibri" pitchFamily="34" charset="0"/>
            </a:rPr>
            <a:t>Uniform Administrative Requirements, Cost Principles, and Audit Requirements for Federal Awards</a:t>
          </a:r>
        </a:p>
        <a:p>
          <a:pPr marL="171450" lvl="1" indent="-171450" algn="l" defTabSz="711200">
            <a:lnSpc>
              <a:spcPct val="90000"/>
            </a:lnSpc>
            <a:spcBef>
              <a:spcPct val="0"/>
            </a:spcBef>
            <a:spcAft>
              <a:spcPct val="15000"/>
            </a:spcAft>
            <a:buChar char="•"/>
          </a:pPr>
          <a:r>
            <a:rPr lang="en-US" sz="1600" b="1" kern="1200" dirty="0">
              <a:solidFill>
                <a:srgbClr val="FF0000"/>
              </a:solidFill>
              <a:latin typeface="Calibri" pitchFamily="34" charset="0"/>
            </a:rPr>
            <a:t>Effective Immediately for All FEDERAL AGENCIES</a:t>
          </a:r>
        </a:p>
      </dsp:txBody>
      <dsp:txXfrm>
        <a:off x="6378" y="1697028"/>
        <a:ext cx="2226945" cy="2583000"/>
      </dsp:txXfrm>
    </dsp:sp>
    <dsp:sp modelId="{C31FE49D-1696-4734-ABCB-5715BA03431B}">
      <dsp:nvSpPr>
        <dsp:cNvPr id="0" name=""/>
        <dsp:cNvSpPr/>
      </dsp:nvSpPr>
      <dsp:spPr>
        <a:xfrm>
          <a:off x="2574059" y="444371"/>
          <a:ext cx="3026807" cy="1113472"/>
        </a:xfrm>
        <a:prstGeom prst="chevron">
          <a:avLst/>
        </a:prstGeom>
        <a:solidFill>
          <a:schemeClr val="accent1">
            <a:hueOff val="0"/>
            <a:satOff val="0"/>
            <a:lumOff val="0"/>
            <a:alpha val="9000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alpha val="90000"/>
              <a:hueOff val="0"/>
              <a:satOff val="0"/>
              <a:lumOff val="0"/>
              <a:alphaOff val="-20000"/>
              <a:shade val="9000"/>
              <a:satMod val="105000"/>
              <a:alpha val="4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rPr>
            <a:t>December</a:t>
          </a:r>
        </a:p>
        <a:p>
          <a:pPr marL="0" lvl="0" indent="0" algn="ctr" defTabSz="1244600">
            <a:lnSpc>
              <a:spcPct val="90000"/>
            </a:lnSpc>
            <a:spcBef>
              <a:spcPct val="0"/>
            </a:spcBef>
            <a:spcAft>
              <a:spcPct val="35000"/>
            </a:spcAft>
            <a:buNone/>
          </a:pPr>
          <a:r>
            <a:rPr lang="en-US" sz="2800" b="1" kern="1200" dirty="0">
              <a:latin typeface="Calibri" pitchFamily="34" charset="0"/>
            </a:rPr>
            <a:t>26, 2014</a:t>
          </a:r>
        </a:p>
      </dsp:txBody>
      <dsp:txXfrm>
        <a:off x="3130795" y="444371"/>
        <a:ext cx="1913335" cy="1113472"/>
      </dsp:txXfrm>
    </dsp:sp>
    <dsp:sp modelId="{707ED48A-57ED-4EB5-ACE5-B70B298397A0}">
      <dsp:nvSpPr>
        <dsp:cNvPr id="0" name=""/>
        <dsp:cNvSpPr/>
      </dsp:nvSpPr>
      <dsp:spPr>
        <a:xfrm>
          <a:off x="2695622" y="1697028"/>
          <a:ext cx="2226945" cy="258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rgbClr val="FF0000"/>
              </a:solidFill>
              <a:latin typeface="Calibri" pitchFamily="34" charset="0"/>
            </a:rPr>
            <a:t>Federal Agencies and OMB to Issue Final Guidance to Non-Federal Agencies </a:t>
          </a:r>
        </a:p>
        <a:p>
          <a:pPr marL="171450" lvl="1" indent="-171450" algn="l" defTabSz="800100">
            <a:lnSpc>
              <a:spcPct val="90000"/>
            </a:lnSpc>
            <a:spcBef>
              <a:spcPct val="0"/>
            </a:spcBef>
            <a:spcAft>
              <a:spcPct val="15000"/>
            </a:spcAft>
            <a:buChar char="•"/>
          </a:pPr>
          <a:endParaRPr lang="en-US" sz="1800" kern="1200" dirty="0">
            <a:solidFill>
              <a:srgbClr val="FF0000"/>
            </a:solidFill>
            <a:latin typeface="Calibri" pitchFamily="34" charset="0"/>
          </a:endParaRPr>
        </a:p>
        <a:p>
          <a:pPr marL="171450" lvl="1" indent="-171450" algn="l" defTabSz="711200">
            <a:lnSpc>
              <a:spcPct val="90000"/>
            </a:lnSpc>
            <a:spcBef>
              <a:spcPct val="0"/>
            </a:spcBef>
            <a:spcAft>
              <a:spcPct val="15000"/>
            </a:spcAft>
            <a:buChar char="•"/>
          </a:pPr>
          <a:r>
            <a:rPr lang="en-US" sz="1600" kern="1200" dirty="0">
              <a:solidFill>
                <a:srgbClr val="FF0000"/>
              </a:solidFill>
              <a:latin typeface="Calibri" pitchFamily="34" charset="0"/>
            </a:rPr>
            <a:t>Compliance Supplements</a:t>
          </a:r>
        </a:p>
      </dsp:txBody>
      <dsp:txXfrm>
        <a:off x="2695622" y="1697028"/>
        <a:ext cx="2226945" cy="2583000"/>
      </dsp:txXfrm>
    </dsp:sp>
    <dsp:sp modelId="{4F86921B-5AD6-4F01-A8A9-489C2525BFEF}">
      <dsp:nvSpPr>
        <dsp:cNvPr id="0" name=""/>
        <dsp:cNvSpPr/>
      </dsp:nvSpPr>
      <dsp:spPr>
        <a:xfrm>
          <a:off x="5638811" y="457198"/>
          <a:ext cx="2783681" cy="1113472"/>
        </a:xfrm>
        <a:prstGeom prst="chevron">
          <a:avLst/>
        </a:prstGeom>
        <a:solidFill>
          <a:schemeClr val="accent1">
            <a:hueOff val="0"/>
            <a:satOff val="0"/>
            <a:lumOff val="0"/>
            <a:alpha val="9000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alpha val="90000"/>
              <a:hueOff val="0"/>
              <a:satOff val="0"/>
              <a:lumOff val="0"/>
              <a:alphaOff val="-40000"/>
              <a:shade val="9000"/>
              <a:satMod val="105000"/>
              <a:alpha val="4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rPr>
            <a:t>Beyond</a:t>
          </a:r>
        </a:p>
      </dsp:txBody>
      <dsp:txXfrm>
        <a:off x="6195547" y="457198"/>
        <a:ext cx="1670209" cy="1113472"/>
      </dsp:txXfrm>
    </dsp:sp>
    <dsp:sp modelId="{D5A07E13-4B21-4AF7-B126-9F3CB1695228}">
      <dsp:nvSpPr>
        <dsp:cNvPr id="0" name=""/>
        <dsp:cNvSpPr/>
      </dsp:nvSpPr>
      <dsp:spPr>
        <a:xfrm>
          <a:off x="5584824" y="1710175"/>
          <a:ext cx="2945891" cy="258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solidFill>
                <a:srgbClr val="FF0000"/>
              </a:solidFill>
              <a:latin typeface="Calibri" pitchFamily="34" charset="0"/>
            </a:rPr>
            <a:t>Non-Federal Agencies to Implement New guidance for FYE Beginning on or after December 26, 2014.  </a:t>
          </a:r>
          <a:r>
            <a:rPr lang="en-US" sz="1600" b="1" u="sng" kern="1200" dirty="0">
              <a:solidFill>
                <a:srgbClr val="FF0000"/>
              </a:solidFill>
              <a:latin typeface="Calibri" pitchFamily="34" charset="0"/>
            </a:rPr>
            <a:t>Florida Govts FYE 2016.</a:t>
          </a:r>
        </a:p>
      </dsp:txBody>
      <dsp:txXfrm>
        <a:off x="5584824" y="1710175"/>
        <a:ext cx="2945891" cy="2583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03A348-078B-4221-9E18-D8D4F093A4A6}">
      <dsp:nvSpPr>
        <dsp:cNvPr id="0" name=""/>
        <dsp:cNvSpPr/>
      </dsp:nvSpPr>
      <dsp:spPr>
        <a:xfrm>
          <a:off x="1282845" y="1511"/>
          <a:ext cx="2513411" cy="15825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Administrative Requirements</a:t>
          </a:r>
        </a:p>
        <a:p>
          <a:pPr marL="171450" lvl="1" indent="-171450" algn="l" defTabSz="800100">
            <a:lnSpc>
              <a:spcPct val="90000"/>
            </a:lnSpc>
            <a:spcBef>
              <a:spcPct val="0"/>
            </a:spcBef>
            <a:spcAft>
              <a:spcPct val="15000"/>
            </a:spcAft>
            <a:buChar char="•"/>
          </a:pPr>
          <a:r>
            <a:rPr lang="en-US" sz="1800" b="1" kern="1200" dirty="0">
              <a:solidFill>
                <a:schemeClr val="bg1"/>
              </a:solidFill>
            </a:rPr>
            <a:t>A-89</a:t>
          </a:r>
        </a:p>
        <a:p>
          <a:pPr marL="171450" lvl="1" indent="-171450" algn="l" defTabSz="800100">
            <a:lnSpc>
              <a:spcPct val="90000"/>
            </a:lnSpc>
            <a:spcBef>
              <a:spcPct val="0"/>
            </a:spcBef>
            <a:spcAft>
              <a:spcPct val="15000"/>
            </a:spcAft>
            <a:buChar char="•"/>
          </a:pPr>
          <a:r>
            <a:rPr lang="en-US" sz="1800" b="1" kern="1200" dirty="0">
              <a:solidFill>
                <a:schemeClr val="bg1"/>
              </a:solidFill>
            </a:rPr>
            <a:t>A-102</a:t>
          </a:r>
        </a:p>
        <a:p>
          <a:pPr marL="171450" lvl="1" indent="-171450" algn="l" defTabSz="800100">
            <a:lnSpc>
              <a:spcPct val="90000"/>
            </a:lnSpc>
            <a:spcBef>
              <a:spcPct val="0"/>
            </a:spcBef>
            <a:spcAft>
              <a:spcPct val="15000"/>
            </a:spcAft>
            <a:buChar char="•"/>
          </a:pPr>
          <a:r>
            <a:rPr lang="en-US" sz="1800" b="1" kern="1200" dirty="0">
              <a:solidFill>
                <a:schemeClr val="bg1"/>
              </a:solidFill>
            </a:rPr>
            <a:t>A-110</a:t>
          </a:r>
        </a:p>
      </dsp:txBody>
      <dsp:txXfrm>
        <a:off x="1360097" y="78763"/>
        <a:ext cx="2358907" cy="1428005"/>
      </dsp:txXfrm>
    </dsp:sp>
    <dsp:sp modelId="{EDF1CFAB-06E7-4B9E-AAAB-E093D684934D}">
      <dsp:nvSpPr>
        <dsp:cNvPr id="0" name=""/>
        <dsp:cNvSpPr/>
      </dsp:nvSpPr>
      <dsp:spPr>
        <a:xfrm>
          <a:off x="2351809" y="1600092"/>
          <a:ext cx="333088" cy="333088"/>
        </a:xfrm>
        <a:prstGeom prst="mathPlus">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chemeClr val="bg1"/>
            </a:solidFill>
          </a:endParaRPr>
        </a:p>
      </dsp:txBody>
      <dsp:txXfrm>
        <a:off x="2395960" y="1727465"/>
        <a:ext cx="244786" cy="78342"/>
      </dsp:txXfrm>
    </dsp:sp>
    <dsp:sp modelId="{443F67EC-1219-469C-9B30-4912C31C1BB0}">
      <dsp:nvSpPr>
        <dsp:cNvPr id="0" name=""/>
        <dsp:cNvSpPr/>
      </dsp:nvSpPr>
      <dsp:spPr>
        <a:xfrm>
          <a:off x="1257301" y="2042396"/>
          <a:ext cx="2564500" cy="1346022"/>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Cost Principles</a:t>
          </a:r>
        </a:p>
        <a:p>
          <a:pPr marL="171450" lvl="1" indent="-171450" algn="l" defTabSz="800100">
            <a:lnSpc>
              <a:spcPct val="90000"/>
            </a:lnSpc>
            <a:spcBef>
              <a:spcPct val="0"/>
            </a:spcBef>
            <a:spcAft>
              <a:spcPct val="15000"/>
            </a:spcAft>
            <a:buChar char="•"/>
          </a:pPr>
          <a:r>
            <a:rPr lang="en-US" sz="1800" b="1" kern="1200" dirty="0">
              <a:solidFill>
                <a:schemeClr val="bg1"/>
              </a:solidFill>
            </a:rPr>
            <a:t>A-21</a:t>
          </a:r>
        </a:p>
        <a:p>
          <a:pPr marL="171450" lvl="1" indent="-171450" algn="l" defTabSz="800100">
            <a:lnSpc>
              <a:spcPct val="90000"/>
            </a:lnSpc>
            <a:spcBef>
              <a:spcPct val="0"/>
            </a:spcBef>
            <a:spcAft>
              <a:spcPct val="15000"/>
            </a:spcAft>
            <a:buChar char="•"/>
          </a:pPr>
          <a:r>
            <a:rPr lang="en-US" sz="1800" b="1" kern="1200" dirty="0">
              <a:solidFill>
                <a:schemeClr val="bg1"/>
              </a:solidFill>
            </a:rPr>
            <a:t>A-87</a:t>
          </a:r>
        </a:p>
        <a:p>
          <a:pPr marL="171450" lvl="1" indent="-171450" algn="l" defTabSz="800100">
            <a:lnSpc>
              <a:spcPct val="90000"/>
            </a:lnSpc>
            <a:spcBef>
              <a:spcPct val="0"/>
            </a:spcBef>
            <a:spcAft>
              <a:spcPct val="15000"/>
            </a:spcAft>
            <a:buChar char="•"/>
          </a:pPr>
          <a:r>
            <a:rPr lang="en-US" sz="1800" b="1" kern="1200" dirty="0">
              <a:solidFill>
                <a:schemeClr val="bg1"/>
              </a:solidFill>
            </a:rPr>
            <a:t>A-122</a:t>
          </a:r>
        </a:p>
      </dsp:txBody>
      <dsp:txXfrm>
        <a:off x="1323008" y="2108103"/>
        <a:ext cx="2433086" cy="1214608"/>
      </dsp:txXfrm>
    </dsp:sp>
    <dsp:sp modelId="{17BB8C85-4780-435A-A435-23224F5D0705}">
      <dsp:nvSpPr>
        <dsp:cNvPr id="0" name=""/>
        <dsp:cNvSpPr/>
      </dsp:nvSpPr>
      <dsp:spPr>
        <a:xfrm>
          <a:off x="2336800" y="3403822"/>
          <a:ext cx="333088" cy="333088"/>
        </a:xfrm>
        <a:prstGeom prst="mathPlus">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chemeClr val="bg1"/>
            </a:solidFill>
          </a:endParaRPr>
        </a:p>
      </dsp:txBody>
      <dsp:txXfrm>
        <a:off x="2380951" y="3531195"/>
        <a:ext cx="244786" cy="78342"/>
      </dsp:txXfrm>
    </dsp:sp>
    <dsp:sp modelId="{A863F2A4-F1C8-47A4-AF72-E0852C7189B0}">
      <dsp:nvSpPr>
        <dsp:cNvPr id="0" name=""/>
        <dsp:cNvSpPr/>
      </dsp:nvSpPr>
      <dsp:spPr>
        <a:xfrm>
          <a:off x="1270372" y="3782749"/>
          <a:ext cx="2538358" cy="10163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Audit Requirements</a:t>
          </a:r>
        </a:p>
        <a:p>
          <a:pPr marL="171450" lvl="1" indent="-171450" algn="l" defTabSz="800100">
            <a:lnSpc>
              <a:spcPct val="90000"/>
            </a:lnSpc>
            <a:spcBef>
              <a:spcPct val="0"/>
            </a:spcBef>
            <a:spcAft>
              <a:spcPct val="15000"/>
            </a:spcAft>
            <a:buChar char="•"/>
          </a:pPr>
          <a:r>
            <a:rPr lang="en-US" sz="1800" b="1" kern="1200" dirty="0">
              <a:solidFill>
                <a:schemeClr val="bg1"/>
              </a:solidFill>
            </a:rPr>
            <a:t>A-133</a:t>
          </a:r>
        </a:p>
        <a:p>
          <a:pPr marL="171450" lvl="1" indent="-171450" algn="l" defTabSz="800100">
            <a:lnSpc>
              <a:spcPct val="90000"/>
            </a:lnSpc>
            <a:spcBef>
              <a:spcPct val="0"/>
            </a:spcBef>
            <a:spcAft>
              <a:spcPct val="15000"/>
            </a:spcAft>
            <a:buChar char="•"/>
          </a:pPr>
          <a:r>
            <a:rPr lang="en-US" sz="1800" b="1" kern="1200" dirty="0">
              <a:solidFill>
                <a:schemeClr val="bg1"/>
              </a:solidFill>
            </a:rPr>
            <a:t>A-50</a:t>
          </a:r>
        </a:p>
      </dsp:txBody>
      <dsp:txXfrm>
        <a:off x="1319986" y="3832363"/>
        <a:ext cx="2439130" cy="917111"/>
      </dsp:txXfrm>
    </dsp:sp>
    <dsp:sp modelId="{FFC522A0-57CA-4CAC-96EE-EEED86A0679A}">
      <dsp:nvSpPr>
        <dsp:cNvPr id="0" name=""/>
        <dsp:cNvSpPr/>
      </dsp:nvSpPr>
      <dsp:spPr>
        <a:xfrm rot="21537408">
          <a:off x="3862792" y="2249865"/>
          <a:ext cx="917218" cy="212223"/>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solidFill>
              <a:schemeClr val="bg1"/>
            </a:solidFill>
          </a:endParaRPr>
        </a:p>
      </dsp:txBody>
      <dsp:txXfrm>
        <a:off x="3862797" y="2292890"/>
        <a:ext cx="853551" cy="127333"/>
      </dsp:txXfrm>
    </dsp:sp>
    <dsp:sp modelId="{89A88A28-0B27-4AE5-9C91-6A204139D59E}">
      <dsp:nvSpPr>
        <dsp:cNvPr id="0" name=""/>
        <dsp:cNvSpPr/>
      </dsp:nvSpPr>
      <dsp:spPr>
        <a:xfrm>
          <a:off x="4804535" y="1352552"/>
          <a:ext cx="2043922" cy="197578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rPr>
            <a:t>Super Circular</a:t>
          </a:r>
        </a:p>
      </dsp:txBody>
      <dsp:txXfrm>
        <a:off x="5103860" y="1641900"/>
        <a:ext cx="1445272" cy="13970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2DD67-35C8-490A-B0E9-09CDC36009D1}">
      <dsp:nvSpPr>
        <dsp:cNvPr id="0" name=""/>
        <dsp:cNvSpPr/>
      </dsp:nvSpPr>
      <dsp:spPr>
        <a:xfrm>
          <a:off x="2695577" y="0"/>
          <a:ext cx="2762245" cy="4692650"/>
        </a:xfrm>
        <a:prstGeom prst="rightArrow">
          <a:avLst/>
        </a:prstGeom>
        <a:solidFill>
          <a:schemeClr val="tx1">
            <a:lumMod val="20000"/>
            <a:lumOff val="80000"/>
          </a:schemeClr>
        </a:solidFill>
        <a:ln>
          <a:noFill/>
        </a:ln>
        <a:effectLst/>
      </dsp:spPr>
      <dsp:style>
        <a:lnRef idx="0">
          <a:scrgbClr r="0" g="0" b="0"/>
        </a:lnRef>
        <a:fillRef idx="1">
          <a:scrgbClr r="0" g="0" b="0"/>
        </a:fillRef>
        <a:effectRef idx="0">
          <a:scrgbClr r="0" g="0" b="0"/>
        </a:effectRef>
        <a:fontRef idx="minor"/>
      </dsp:style>
    </dsp:sp>
    <dsp:sp modelId="{D91A964E-2F35-44D2-B090-41EAE171CC91}">
      <dsp:nvSpPr>
        <dsp:cNvPr id="0" name=""/>
        <dsp:cNvSpPr/>
      </dsp:nvSpPr>
      <dsp:spPr>
        <a:xfrm>
          <a:off x="0" y="1390657"/>
          <a:ext cx="3736617" cy="1877060"/>
        </a:xfrm>
        <a:prstGeom prst="roundRect">
          <a:avLst/>
        </a:prstGeom>
        <a:solidFill>
          <a:srgbClr val="00004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dirty="0">
              <a:latin typeface="Calibri" pitchFamily="34" charset="0"/>
            </a:rPr>
            <a:t>COSO</a:t>
          </a:r>
        </a:p>
      </dsp:txBody>
      <dsp:txXfrm>
        <a:off x="91631" y="1482288"/>
        <a:ext cx="3553355" cy="1693798"/>
      </dsp:txXfrm>
    </dsp:sp>
    <dsp:sp modelId="{FCF2C1F0-FC0F-4043-85B9-8E7D646356DB}">
      <dsp:nvSpPr>
        <dsp:cNvPr id="0" name=""/>
        <dsp:cNvSpPr/>
      </dsp:nvSpPr>
      <dsp:spPr>
        <a:xfrm>
          <a:off x="4394900" y="1390657"/>
          <a:ext cx="3758499" cy="1877060"/>
        </a:xfrm>
        <a:prstGeom prst="roundRect">
          <a:avLst/>
        </a:prstGeom>
        <a:solidFill>
          <a:srgbClr val="104F0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dirty="0">
              <a:latin typeface="Calibri" pitchFamily="34" charset="0"/>
            </a:rPr>
            <a:t>Green Book</a:t>
          </a:r>
        </a:p>
      </dsp:txBody>
      <dsp:txXfrm>
        <a:off x="4486531" y="1482288"/>
        <a:ext cx="3575237" cy="16937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2B21C-061B-443C-B871-5C8128767CAF}">
      <dsp:nvSpPr>
        <dsp:cNvPr id="0" name=""/>
        <dsp:cNvSpPr/>
      </dsp:nvSpPr>
      <dsp:spPr>
        <a:xfrm>
          <a:off x="2579980" y="1977"/>
          <a:ext cx="2993438" cy="737041"/>
        </a:xfrm>
        <a:prstGeom prst="roundRect">
          <a:avLst>
            <a:gd name="adj" fmla="val 10000"/>
          </a:avLst>
        </a:prstGeom>
        <a:solidFill>
          <a:srgbClr val="104F0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itchFamily="34" charset="0"/>
            </a:rPr>
            <a:t>Achieve Objectives</a:t>
          </a:r>
        </a:p>
      </dsp:txBody>
      <dsp:txXfrm>
        <a:off x="2601567" y="23564"/>
        <a:ext cx="2950264" cy="693867"/>
      </dsp:txXfrm>
    </dsp:sp>
    <dsp:sp modelId="{EC5DFE1F-70E8-4B9A-93C9-E5C61793E07C}">
      <dsp:nvSpPr>
        <dsp:cNvPr id="0" name=""/>
        <dsp:cNvSpPr/>
      </dsp:nvSpPr>
      <dsp:spPr>
        <a:xfrm rot="5400000">
          <a:off x="3938506" y="757444"/>
          <a:ext cx="276387" cy="331665"/>
        </a:xfrm>
        <a:prstGeom prst="rightArrow">
          <a:avLst>
            <a:gd name="adj1" fmla="val 60000"/>
            <a:gd name="adj2" fmla="val 50000"/>
          </a:avLst>
        </a:prstGeom>
        <a:solidFill>
          <a:schemeClr val="tx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3977200" y="785083"/>
        <a:ext cx="198999" cy="193471"/>
      </dsp:txXfrm>
    </dsp:sp>
    <dsp:sp modelId="{3CC9A585-7B4A-4EEE-BE9E-DDF5935D19D7}">
      <dsp:nvSpPr>
        <dsp:cNvPr id="0" name=""/>
        <dsp:cNvSpPr/>
      </dsp:nvSpPr>
      <dsp:spPr>
        <a:xfrm>
          <a:off x="3362698" y="1107536"/>
          <a:ext cx="1428003" cy="737034"/>
        </a:xfrm>
        <a:prstGeom prst="roundRect">
          <a:avLst>
            <a:gd name="adj" fmla="val 10000"/>
          </a:avLst>
        </a:prstGeom>
        <a:solidFill>
          <a:srgbClr val="104F0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itchFamily="34" charset="0"/>
            </a:rPr>
            <a:t>Components</a:t>
          </a:r>
        </a:p>
      </dsp:txBody>
      <dsp:txXfrm>
        <a:off x="3384285" y="1129123"/>
        <a:ext cx="1384829" cy="693860"/>
      </dsp:txXfrm>
    </dsp:sp>
    <dsp:sp modelId="{76F797CA-43C6-4782-8700-FD7338095938}">
      <dsp:nvSpPr>
        <dsp:cNvPr id="0" name=""/>
        <dsp:cNvSpPr/>
      </dsp:nvSpPr>
      <dsp:spPr>
        <a:xfrm rot="5400000">
          <a:off x="3938506" y="1862996"/>
          <a:ext cx="276387" cy="331665"/>
        </a:xfrm>
        <a:prstGeom prst="rightArrow">
          <a:avLst>
            <a:gd name="adj1" fmla="val 60000"/>
            <a:gd name="adj2" fmla="val 50000"/>
          </a:avLst>
        </a:prstGeom>
        <a:solidFill>
          <a:schemeClr val="tx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3977200" y="1890635"/>
        <a:ext cx="198999" cy="193471"/>
      </dsp:txXfrm>
    </dsp:sp>
    <dsp:sp modelId="{B3708861-4520-40CD-808D-F05F0D54C7D7}">
      <dsp:nvSpPr>
        <dsp:cNvPr id="0" name=""/>
        <dsp:cNvSpPr/>
      </dsp:nvSpPr>
      <dsp:spPr>
        <a:xfrm>
          <a:off x="3362698" y="2213087"/>
          <a:ext cx="1428003" cy="737034"/>
        </a:xfrm>
        <a:prstGeom prst="roundRect">
          <a:avLst>
            <a:gd name="adj" fmla="val 10000"/>
          </a:avLst>
        </a:prstGeom>
        <a:solidFill>
          <a:srgbClr val="104F0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itchFamily="34" charset="0"/>
            </a:rPr>
            <a:t>Principles</a:t>
          </a:r>
        </a:p>
      </dsp:txBody>
      <dsp:txXfrm>
        <a:off x="3384285" y="2234674"/>
        <a:ext cx="1384829" cy="693860"/>
      </dsp:txXfrm>
    </dsp:sp>
    <dsp:sp modelId="{01AEC8BE-3E87-4562-816A-B562DAD12D2D}">
      <dsp:nvSpPr>
        <dsp:cNvPr id="0" name=""/>
        <dsp:cNvSpPr/>
      </dsp:nvSpPr>
      <dsp:spPr>
        <a:xfrm rot="5400000">
          <a:off x="3938506" y="2968547"/>
          <a:ext cx="276387" cy="331665"/>
        </a:xfrm>
        <a:prstGeom prst="rightArrow">
          <a:avLst>
            <a:gd name="adj1" fmla="val 60000"/>
            <a:gd name="adj2" fmla="val 50000"/>
          </a:avLst>
        </a:prstGeom>
        <a:solidFill>
          <a:schemeClr val="tx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3977200" y="2996186"/>
        <a:ext cx="198999" cy="193471"/>
      </dsp:txXfrm>
    </dsp:sp>
    <dsp:sp modelId="{98A6405B-91FE-4F1B-A946-562CBB87D609}">
      <dsp:nvSpPr>
        <dsp:cNvPr id="0" name=""/>
        <dsp:cNvSpPr/>
      </dsp:nvSpPr>
      <dsp:spPr>
        <a:xfrm>
          <a:off x="3362698" y="3318638"/>
          <a:ext cx="1428003" cy="737034"/>
        </a:xfrm>
        <a:prstGeom prst="roundRect">
          <a:avLst>
            <a:gd name="adj" fmla="val 10000"/>
          </a:avLst>
        </a:prstGeom>
        <a:solidFill>
          <a:srgbClr val="104F0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itchFamily="34" charset="0"/>
            </a:rPr>
            <a:t>Attributes</a:t>
          </a:r>
        </a:p>
      </dsp:txBody>
      <dsp:txXfrm>
        <a:off x="3384285" y="3340225"/>
        <a:ext cx="1384829" cy="6938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2DD67-35C8-490A-B0E9-09CDC36009D1}">
      <dsp:nvSpPr>
        <dsp:cNvPr id="0" name=""/>
        <dsp:cNvSpPr/>
      </dsp:nvSpPr>
      <dsp:spPr>
        <a:xfrm>
          <a:off x="2714635" y="0"/>
          <a:ext cx="2762245" cy="4692650"/>
        </a:xfrm>
        <a:prstGeom prst="rightArrow">
          <a:avLst/>
        </a:prstGeom>
        <a:solidFill>
          <a:schemeClr val="tx1">
            <a:lumMod val="20000"/>
            <a:lumOff val="80000"/>
          </a:schemeClr>
        </a:solidFill>
        <a:ln>
          <a:noFill/>
        </a:ln>
        <a:effectLst/>
      </dsp:spPr>
      <dsp:style>
        <a:lnRef idx="0">
          <a:scrgbClr r="0" g="0" b="0"/>
        </a:lnRef>
        <a:fillRef idx="1">
          <a:scrgbClr r="0" g="0" b="0"/>
        </a:fillRef>
        <a:effectRef idx="0">
          <a:scrgbClr r="0" g="0" b="0"/>
        </a:effectRef>
        <a:fontRef idx="minor"/>
      </dsp:style>
    </dsp:sp>
    <dsp:sp modelId="{D91A964E-2F35-44D2-B090-41EAE171CC91}">
      <dsp:nvSpPr>
        <dsp:cNvPr id="0" name=""/>
        <dsp:cNvSpPr/>
      </dsp:nvSpPr>
      <dsp:spPr>
        <a:xfrm>
          <a:off x="0" y="1390657"/>
          <a:ext cx="2268270" cy="1877060"/>
        </a:xfrm>
        <a:prstGeom prst="roundRect">
          <a:avLst/>
        </a:prstGeom>
        <a:solidFill>
          <a:srgbClr val="00004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latin typeface="Calibri" pitchFamily="34" charset="0"/>
            </a:rPr>
            <a:t>Commercial Concepts</a:t>
          </a:r>
        </a:p>
      </dsp:txBody>
      <dsp:txXfrm>
        <a:off x="91631" y="1482288"/>
        <a:ext cx="2085008" cy="1693798"/>
      </dsp:txXfrm>
    </dsp:sp>
    <dsp:sp modelId="{FCF2C1F0-FC0F-4043-85B9-8E7D646356DB}">
      <dsp:nvSpPr>
        <dsp:cNvPr id="0" name=""/>
        <dsp:cNvSpPr/>
      </dsp:nvSpPr>
      <dsp:spPr>
        <a:xfrm>
          <a:off x="5762028" y="1390657"/>
          <a:ext cx="2391371" cy="1877060"/>
        </a:xfrm>
        <a:prstGeom prst="roundRect">
          <a:avLst/>
        </a:prstGeom>
        <a:solidFill>
          <a:srgbClr val="104F0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latin typeface="Calibri" pitchFamily="34" charset="0"/>
            </a:rPr>
            <a:t>Government Concepts</a:t>
          </a:r>
        </a:p>
      </dsp:txBody>
      <dsp:txXfrm>
        <a:off x="5853659" y="1482288"/>
        <a:ext cx="2208109" cy="169379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319" cy="464820"/>
          </a:xfrm>
          <a:prstGeom prst="rect">
            <a:avLst/>
          </a:prstGeom>
        </p:spPr>
        <p:txBody>
          <a:bodyPr vert="horz" lIns="92279" tIns="46139" rIns="92279" bIns="46139" rtlCol="0"/>
          <a:lstStyle>
            <a:lvl1pPr algn="l">
              <a:defRPr sz="1300"/>
            </a:lvl1pPr>
          </a:lstStyle>
          <a:p>
            <a:endParaRPr lang="en-US" dirty="0"/>
          </a:p>
        </p:txBody>
      </p:sp>
      <p:sp>
        <p:nvSpPr>
          <p:cNvPr id="4" name="Footer Placeholder 3"/>
          <p:cNvSpPr>
            <a:spLocks noGrp="1"/>
          </p:cNvSpPr>
          <p:nvPr>
            <p:ph type="ftr" sz="quarter" idx="2"/>
          </p:nvPr>
        </p:nvSpPr>
        <p:spPr>
          <a:xfrm>
            <a:off x="1" y="8829429"/>
            <a:ext cx="3038319" cy="464820"/>
          </a:xfrm>
          <a:prstGeom prst="rect">
            <a:avLst/>
          </a:prstGeom>
        </p:spPr>
        <p:txBody>
          <a:bodyPr vert="horz" lIns="92279" tIns="46139" rIns="92279" bIns="46139" rtlCol="0" anchor="b"/>
          <a:lstStyle>
            <a:lvl1pPr algn="l">
              <a:defRPr sz="1300"/>
            </a:lvl1pPr>
          </a:lstStyle>
          <a:p>
            <a:endParaRPr lang="en-US" dirty="0"/>
          </a:p>
        </p:txBody>
      </p:sp>
      <p:sp>
        <p:nvSpPr>
          <p:cNvPr id="5" name="Date Placeholder 4"/>
          <p:cNvSpPr>
            <a:spLocks noGrp="1"/>
          </p:cNvSpPr>
          <p:nvPr>
            <p:ph type="dt" sz="quarter" idx="1"/>
          </p:nvPr>
        </p:nvSpPr>
        <p:spPr>
          <a:xfrm>
            <a:off x="3970938" y="0"/>
            <a:ext cx="3037840" cy="465138"/>
          </a:xfrm>
          <a:prstGeom prst="rect">
            <a:avLst/>
          </a:prstGeom>
        </p:spPr>
        <p:txBody>
          <a:bodyPr vert="horz" lIns="92291" tIns="46145" rIns="92291" bIns="46145" rtlCol="0"/>
          <a:lstStyle>
            <a:lvl1pPr algn="r">
              <a:defRPr sz="1300"/>
            </a:lvl1pPr>
          </a:lstStyle>
          <a:p>
            <a:fld id="{C86940C6-46BA-4D86-AD6B-B329560FCEAF}" type="datetimeFigureOut">
              <a:rPr lang="en-US" smtClean="0"/>
              <a:pPr/>
              <a:t>1/11/2017</a:t>
            </a:fld>
            <a:endParaRPr lang="en-US" dirty="0"/>
          </a:p>
        </p:txBody>
      </p:sp>
      <p:sp>
        <p:nvSpPr>
          <p:cNvPr id="6" name="Slide Number Placeholder 5"/>
          <p:cNvSpPr>
            <a:spLocks noGrp="1"/>
          </p:cNvSpPr>
          <p:nvPr>
            <p:ph type="sldNum" sz="quarter" idx="3"/>
          </p:nvPr>
        </p:nvSpPr>
        <p:spPr>
          <a:xfrm>
            <a:off x="3970938" y="8829675"/>
            <a:ext cx="3037840" cy="465138"/>
          </a:xfrm>
          <a:prstGeom prst="rect">
            <a:avLst/>
          </a:prstGeom>
        </p:spPr>
        <p:txBody>
          <a:bodyPr vert="horz" lIns="92291" tIns="46145" rIns="92291" bIns="46145" rtlCol="0" anchor="b"/>
          <a:lstStyle>
            <a:lvl1pPr algn="r">
              <a:defRPr sz="1300"/>
            </a:lvl1pPr>
          </a:lstStyle>
          <a:p>
            <a:fld id="{400E4675-911D-4921-A894-56A8D01D4477}" type="slidenum">
              <a:rPr lang="en-US" smtClean="0"/>
              <a:pPr/>
              <a:t>‹#›</a:t>
            </a:fld>
            <a:endParaRPr lang="en-US" dirty="0"/>
          </a:p>
        </p:txBody>
      </p:sp>
    </p:spTree>
    <p:extLst>
      <p:ext uri="{BB962C8B-B14F-4D97-AF65-F5344CB8AC3E}">
        <p14:creationId xmlns:p14="http://schemas.microsoft.com/office/powerpoint/2010/main" val="889905885"/>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319" cy="465242"/>
          </a:xfrm>
          <a:prstGeom prst="rect">
            <a:avLst/>
          </a:prstGeom>
        </p:spPr>
        <p:txBody>
          <a:bodyPr vert="horz" lIns="92279" tIns="46139" rIns="92279" bIns="46139" rtlCol="0"/>
          <a:lstStyle>
            <a:lvl1pPr algn="l">
              <a:defRPr sz="1300"/>
            </a:lvl1pPr>
          </a:lstStyle>
          <a:p>
            <a:endParaRPr lang="en-US" dirty="0"/>
          </a:p>
        </p:txBody>
      </p:sp>
      <p:sp>
        <p:nvSpPr>
          <p:cNvPr id="4" name="Slide Image Placeholder 3"/>
          <p:cNvSpPr>
            <a:spLocks noGrp="1" noRot="1" noChangeAspect="1"/>
          </p:cNvSpPr>
          <p:nvPr>
            <p:ph type="sldImg" idx="2"/>
          </p:nvPr>
        </p:nvSpPr>
        <p:spPr>
          <a:xfrm>
            <a:off x="1182688" y="698500"/>
            <a:ext cx="4646612" cy="3486150"/>
          </a:xfrm>
          <a:prstGeom prst="rect">
            <a:avLst/>
          </a:prstGeom>
          <a:noFill/>
          <a:ln w="12700">
            <a:solidFill>
              <a:prstClr val="black"/>
            </a:solidFill>
          </a:ln>
        </p:spPr>
        <p:txBody>
          <a:bodyPr vert="horz" lIns="92279" tIns="46139" rIns="92279" bIns="46139" rtlCol="0" anchor="ctr"/>
          <a:lstStyle/>
          <a:p>
            <a:endParaRPr lang="en-US" dirty="0"/>
          </a:p>
        </p:txBody>
      </p:sp>
      <p:sp>
        <p:nvSpPr>
          <p:cNvPr id="5" name="Notes Placeholder 4"/>
          <p:cNvSpPr>
            <a:spLocks noGrp="1"/>
          </p:cNvSpPr>
          <p:nvPr>
            <p:ph type="body" sz="quarter" idx="3"/>
          </p:nvPr>
        </p:nvSpPr>
        <p:spPr>
          <a:xfrm>
            <a:off x="701520" y="4416634"/>
            <a:ext cx="5607363" cy="4182960"/>
          </a:xfrm>
          <a:prstGeom prst="rect">
            <a:avLst/>
          </a:prstGeom>
        </p:spPr>
        <p:txBody>
          <a:bodyPr vert="horz" lIns="92279" tIns="46139" rIns="92279" bIns="4613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054"/>
            <a:ext cx="3038319" cy="465242"/>
          </a:xfrm>
          <a:prstGeom prst="rect">
            <a:avLst/>
          </a:prstGeom>
        </p:spPr>
        <p:txBody>
          <a:bodyPr vert="horz" lIns="92279" tIns="46139" rIns="92279" bIns="46139" rtlCol="0" anchor="b"/>
          <a:lstStyle>
            <a:lvl1pPr algn="l">
              <a:defRPr sz="1300"/>
            </a:lvl1pPr>
          </a:lstStyle>
          <a:p>
            <a:endParaRPr lang="en-US" dirty="0"/>
          </a:p>
        </p:txBody>
      </p:sp>
    </p:spTree>
    <p:extLst>
      <p:ext uri="{BB962C8B-B14F-4D97-AF65-F5344CB8AC3E}">
        <p14:creationId xmlns:p14="http://schemas.microsoft.com/office/powerpoint/2010/main" val="2292816901"/>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127.0.0.1:8080/CONTENTS/ENGLISH/EXTERNAL/US/PS/CREF-SAS.HTM"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978420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n-US" dirty="0"/>
          </a:p>
        </p:txBody>
      </p:sp>
      <p:sp>
        <p:nvSpPr>
          <p:cNvPr id="87044" name="Slide Number Placeholder 3"/>
          <p:cNvSpPr>
            <a:spLocks noGrp="1"/>
          </p:cNvSpPr>
          <p:nvPr>
            <p:ph type="sldNum" sz="quarter" idx="5"/>
          </p:nvPr>
        </p:nvSpPr>
        <p:spPr>
          <a:xfrm>
            <a:off x="3970436" y="8830627"/>
            <a:ext cx="3038372" cy="464184"/>
          </a:xfrm>
          <a:prstGeom prst="rect">
            <a:avLst/>
          </a:prstGeom>
          <a:noFill/>
        </p:spPr>
        <p:txBody>
          <a:bodyPr lIns="91650" tIns="45825" rIns="91650" bIns="45825"/>
          <a:lstStyle/>
          <a:p>
            <a:pPr defTabSz="930620"/>
            <a:fld id="{BC8FFF20-9ED5-40D3-BD1C-5090F09C7A38}" type="slidenum">
              <a:rPr lang="en-US" smtClean="0"/>
              <a:pPr defTabSz="930620"/>
              <a:t>45</a:t>
            </a:fld>
            <a:endParaRPr lang="en-US" dirty="0"/>
          </a:p>
        </p:txBody>
      </p:sp>
    </p:spTree>
    <p:extLst>
      <p:ext uri="{BB962C8B-B14F-4D97-AF65-F5344CB8AC3E}">
        <p14:creationId xmlns:p14="http://schemas.microsoft.com/office/powerpoint/2010/main" val="1539843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70436" y="8830627"/>
            <a:ext cx="3038372" cy="464184"/>
          </a:xfrm>
          <a:prstGeom prst="rect">
            <a:avLst/>
          </a:prstGeom>
        </p:spPr>
        <p:txBody>
          <a:bodyPr lIns="91650" tIns="45825" rIns="91650" bIns="45825"/>
          <a:lstStyle/>
          <a:p>
            <a:pPr>
              <a:defRPr/>
            </a:pPr>
            <a:fld id="{C328B377-B8D6-46B4-A10D-448433F59D6A}" type="slidenum">
              <a:rPr lang="en-US" smtClean="0"/>
              <a:pPr>
                <a:defRPr/>
              </a:pPr>
              <a:t>46</a:t>
            </a:fld>
            <a:endParaRPr lang="en-US"/>
          </a:p>
        </p:txBody>
      </p:sp>
    </p:spTree>
    <p:extLst>
      <p:ext uri="{BB962C8B-B14F-4D97-AF65-F5344CB8AC3E}">
        <p14:creationId xmlns:p14="http://schemas.microsoft.com/office/powerpoint/2010/main" val="2661087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xfrm>
            <a:off x="3970436" y="8830627"/>
            <a:ext cx="3038372" cy="464184"/>
          </a:xfrm>
          <a:prstGeom prst="rect">
            <a:avLst/>
          </a:prstGeom>
          <a:noFill/>
        </p:spPr>
        <p:txBody>
          <a:bodyPr lIns="91650" tIns="45825" rIns="91650" bIns="45825"/>
          <a:lstStyle/>
          <a:p>
            <a:fld id="{84D2F68B-5EDF-4DCC-9BC9-D24563A13C01}" type="slidenum">
              <a:rPr lang="en-US" smtClean="0"/>
              <a:pPr/>
              <a:t>50</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en-US" dirty="0"/>
          </a:p>
          <a:p>
            <a:r>
              <a:rPr lang="en-US" dirty="0"/>
              <a:t>Green Book definitions and elements are from COSO.</a:t>
            </a:r>
          </a:p>
          <a:p>
            <a:endParaRPr lang="en-US" dirty="0"/>
          </a:p>
          <a:p>
            <a:r>
              <a:rPr lang="en-US" dirty="0"/>
              <a:t>GAO did not “invent this” but makes this framework applicable to federal agencies in the U.S.</a:t>
            </a:r>
          </a:p>
          <a:p>
            <a:endParaRPr lang="en-US" dirty="0"/>
          </a:p>
          <a:p>
            <a:r>
              <a:rPr lang="en-US" dirty="0"/>
              <a:t>COSO is an internationally used, widely accepted framework.</a:t>
            </a:r>
          </a:p>
        </p:txBody>
      </p:sp>
    </p:spTree>
    <p:extLst>
      <p:ext uri="{BB962C8B-B14F-4D97-AF65-F5344CB8AC3E}">
        <p14:creationId xmlns:p14="http://schemas.microsoft.com/office/powerpoint/2010/main" val="4237602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u="sng" dirty="0">
                <a:solidFill>
                  <a:srgbClr val="00B050"/>
                </a:solidFill>
              </a:rPr>
              <a:t>Definition of Internal Control</a:t>
            </a:r>
          </a:p>
          <a:p>
            <a:r>
              <a:rPr lang="en-CA" dirty="0">
                <a:solidFill>
                  <a:srgbClr val="00B050"/>
                </a:solidFill>
              </a:rPr>
              <a:t>Internal control is an integral component of an entity’s management that provides reasonable assurance that the objectives of an entity are being achieved.</a:t>
            </a:r>
          </a:p>
          <a:p>
            <a:pPr marL="746250"/>
            <a:endParaRPr lang="en-CA" dirty="0">
              <a:solidFill>
                <a:srgbClr val="00B050"/>
              </a:solidFill>
            </a:endParaRPr>
          </a:p>
          <a:p>
            <a:r>
              <a:rPr lang="en-CA" b="1" u="sng" dirty="0">
                <a:solidFill>
                  <a:srgbClr val="00B050"/>
                </a:solidFill>
              </a:rPr>
              <a:t>An Internal Control System</a:t>
            </a:r>
          </a:p>
          <a:p>
            <a:r>
              <a:rPr lang="en-CA" dirty="0">
                <a:solidFill>
                  <a:srgbClr val="00B050"/>
                </a:solidFill>
              </a:rPr>
              <a:t>An internal control system is a continuous built-in component of operations, effected by people, that provides reasonable assurance, not absolute assurance, that an organization’s objectives will be met.</a:t>
            </a:r>
            <a:endParaRPr lang="en-US" dirty="0">
              <a:solidFill>
                <a:srgbClr val="00B050"/>
              </a:solidFill>
            </a:endParaRPr>
          </a:p>
          <a:p>
            <a:pPr marL="746250"/>
            <a:endParaRPr lang="en-US" sz="1400" b="1" u="sng" dirty="0">
              <a:solidFill>
                <a:srgbClr val="00B050"/>
              </a:solidFill>
            </a:endParaRPr>
          </a:p>
          <a:p>
            <a:r>
              <a:rPr lang="en-US" sz="1400" b="1" u="sng" dirty="0">
                <a:solidFill>
                  <a:srgbClr val="00B050"/>
                </a:solidFill>
              </a:rPr>
              <a:t>Evaluation of an Internal Control System</a:t>
            </a:r>
          </a:p>
          <a:p>
            <a:r>
              <a:rPr lang="en-US" dirty="0">
                <a:solidFill>
                  <a:srgbClr val="00B050"/>
                </a:solidFill>
              </a:rPr>
              <a:t>Management evaluates the effectiveness of the design, implementation, and operation of the entity’s internal control system. </a:t>
            </a:r>
            <a:endParaRPr lang="en-US" sz="1400" b="1" u="sng" dirty="0">
              <a:solidFill>
                <a:srgbClr val="00B050"/>
              </a:solidFill>
            </a:endParaRPr>
          </a:p>
          <a:p>
            <a:endParaRPr lang="en-US" dirty="0"/>
          </a:p>
        </p:txBody>
      </p:sp>
      <p:sp>
        <p:nvSpPr>
          <p:cNvPr id="4" name="Slide Number Placeholder 3"/>
          <p:cNvSpPr>
            <a:spLocks noGrp="1"/>
          </p:cNvSpPr>
          <p:nvPr>
            <p:ph type="sldNum" sz="quarter" idx="10"/>
          </p:nvPr>
        </p:nvSpPr>
        <p:spPr>
          <a:xfrm>
            <a:off x="3970436" y="8830627"/>
            <a:ext cx="3038372" cy="464184"/>
          </a:xfrm>
          <a:prstGeom prst="rect">
            <a:avLst/>
          </a:prstGeom>
        </p:spPr>
        <p:txBody>
          <a:bodyPr lIns="91650" tIns="45825" rIns="91650" bIns="45825"/>
          <a:lstStyle/>
          <a:p>
            <a:pPr>
              <a:defRPr/>
            </a:pPr>
            <a:fld id="{C328B377-B8D6-46B4-A10D-448433F59D6A}" type="slidenum">
              <a:rPr lang="en-US" smtClean="0"/>
              <a:pPr>
                <a:defRPr/>
              </a:pPr>
              <a:t>57</a:t>
            </a:fld>
            <a:endParaRPr lang="en-US"/>
          </a:p>
        </p:txBody>
      </p:sp>
    </p:spTree>
    <p:extLst>
      <p:ext uri="{BB962C8B-B14F-4D97-AF65-F5344CB8AC3E}">
        <p14:creationId xmlns:p14="http://schemas.microsoft.com/office/powerpoint/2010/main" val="638519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Need</a:t>
            </a:r>
            <a:r>
              <a:rPr lang="en-US" b="1" baseline="0" dirty="0"/>
              <a:t> to add a definition next to “Principles” and “Attributes”</a:t>
            </a:r>
            <a:endParaRPr lang="en-US" b="1" dirty="0"/>
          </a:p>
        </p:txBody>
      </p:sp>
      <p:sp>
        <p:nvSpPr>
          <p:cNvPr id="4" name="Slide Number Placeholder 3"/>
          <p:cNvSpPr>
            <a:spLocks noGrp="1"/>
          </p:cNvSpPr>
          <p:nvPr>
            <p:ph type="sldNum" sz="quarter" idx="10"/>
          </p:nvPr>
        </p:nvSpPr>
        <p:spPr>
          <a:xfrm>
            <a:off x="3970436" y="8830627"/>
            <a:ext cx="3038372" cy="464184"/>
          </a:xfrm>
          <a:prstGeom prst="rect">
            <a:avLst/>
          </a:prstGeom>
        </p:spPr>
        <p:txBody>
          <a:bodyPr lIns="91650" tIns="45825" rIns="91650" bIns="45825"/>
          <a:lstStyle/>
          <a:p>
            <a:pPr>
              <a:defRPr/>
            </a:pPr>
            <a:fld id="{C328B377-B8D6-46B4-A10D-448433F59D6A}" type="slidenum">
              <a:rPr lang="en-US" smtClean="0"/>
              <a:pPr>
                <a:defRPr/>
              </a:pPr>
              <a:t>58</a:t>
            </a:fld>
            <a:endParaRPr lang="en-US"/>
          </a:p>
        </p:txBody>
      </p:sp>
    </p:spTree>
    <p:extLst>
      <p:ext uri="{BB962C8B-B14F-4D97-AF65-F5344CB8AC3E}">
        <p14:creationId xmlns:p14="http://schemas.microsoft.com/office/powerpoint/2010/main" val="1860612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solidFill>
                  <a:srgbClr val="00B050"/>
                </a:solidFill>
              </a:rPr>
              <a:t>Need to revise to tell story of how the principles and attributes work for effective IC. Also need additional slide to explain principles, attributes how handled approached in GB</a:t>
            </a:r>
          </a:p>
          <a:p>
            <a:endParaRPr lang="en-US" dirty="0">
              <a:solidFill>
                <a:srgbClr val="00B050"/>
              </a:solidFill>
            </a:endParaRPr>
          </a:p>
          <a:p>
            <a:r>
              <a:rPr lang="en-US" dirty="0">
                <a:solidFill>
                  <a:srgbClr val="00B050"/>
                </a:solidFill>
              </a:rPr>
              <a:t>Management must comply with an unconditional requirement. </a:t>
            </a:r>
          </a:p>
          <a:p>
            <a:endParaRPr lang="en-US" dirty="0">
              <a:solidFill>
                <a:srgbClr val="00B050"/>
              </a:solidFill>
            </a:endParaRPr>
          </a:p>
          <a:p>
            <a:r>
              <a:rPr lang="en-US" dirty="0">
                <a:solidFill>
                  <a:srgbClr val="00B050"/>
                </a:solidFill>
              </a:rPr>
              <a:t>Management must comply with a presumptively mandatory requirement where such a requirement is relevant. </a:t>
            </a:r>
          </a:p>
          <a:p>
            <a:endParaRPr lang="en-US" dirty="0">
              <a:solidFill>
                <a:srgbClr val="00B050"/>
              </a:solidFill>
            </a:endParaRPr>
          </a:p>
          <a:p>
            <a:r>
              <a:rPr lang="en-US" b="1" u="sng" dirty="0">
                <a:solidFill>
                  <a:srgbClr val="00B050"/>
                </a:solidFill>
              </a:rPr>
              <a:t>Application Material – Additional Information</a:t>
            </a:r>
          </a:p>
          <a:p>
            <a:r>
              <a:rPr lang="en-US" dirty="0">
                <a:solidFill>
                  <a:srgbClr val="00B050"/>
                </a:solidFill>
              </a:rPr>
              <a:t>Application material provides further explanation of the requirements using the words </a:t>
            </a:r>
            <a:r>
              <a:rPr lang="en-US" i="1" dirty="0">
                <a:solidFill>
                  <a:srgbClr val="00B050"/>
                </a:solidFill>
              </a:rPr>
              <a:t>may</a:t>
            </a:r>
            <a:r>
              <a:rPr lang="en-US" dirty="0">
                <a:solidFill>
                  <a:srgbClr val="00B050"/>
                </a:solidFill>
              </a:rPr>
              <a:t>, </a:t>
            </a:r>
            <a:r>
              <a:rPr lang="en-US" i="1" dirty="0">
                <a:solidFill>
                  <a:srgbClr val="00B050"/>
                </a:solidFill>
              </a:rPr>
              <a:t>might</a:t>
            </a:r>
            <a:r>
              <a:rPr lang="en-US" dirty="0">
                <a:solidFill>
                  <a:srgbClr val="00B050"/>
                </a:solidFill>
              </a:rPr>
              <a:t>, and </a:t>
            </a:r>
            <a:r>
              <a:rPr lang="en-US" i="1" dirty="0">
                <a:solidFill>
                  <a:srgbClr val="00B050"/>
                </a:solidFill>
              </a:rPr>
              <a:t>could</a:t>
            </a:r>
            <a:r>
              <a:rPr lang="en-US" dirty="0">
                <a:solidFill>
                  <a:srgbClr val="00B050"/>
                </a:solidFill>
              </a:rPr>
              <a:t>.</a:t>
            </a:r>
            <a:endParaRPr lang="en-US" sz="1400" b="1" u="sng" dirty="0">
              <a:solidFill>
                <a:srgbClr val="00B050"/>
              </a:solidFill>
            </a:endParaRPr>
          </a:p>
          <a:p>
            <a:endParaRPr lang="en-US" dirty="0"/>
          </a:p>
        </p:txBody>
      </p:sp>
      <p:sp>
        <p:nvSpPr>
          <p:cNvPr id="4" name="Slide Number Placeholder 3"/>
          <p:cNvSpPr>
            <a:spLocks noGrp="1"/>
          </p:cNvSpPr>
          <p:nvPr>
            <p:ph type="sldNum" sz="quarter" idx="10"/>
          </p:nvPr>
        </p:nvSpPr>
        <p:spPr>
          <a:xfrm>
            <a:off x="3970436" y="8830627"/>
            <a:ext cx="3038372" cy="464184"/>
          </a:xfrm>
          <a:prstGeom prst="rect">
            <a:avLst/>
          </a:prstGeom>
        </p:spPr>
        <p:txBody>
          <a:bodyPr lIns="91650" tIns="45825" rIns="91650" bIns="45825"/>
          <a:lstStyle/>
          <a:p>
            <a:pPr>
              <a:defRPr/>
            </a:pPr>
            <a:fld id="{C328B377-B8D6-46B4-A10D-448433F59D6A}" type="slidenum">
              <a:rPr lang="en-US" smtClean="0"/>
              <a:pPr>
                <a:defRPr/>
              </a:pPr>
              <a:t>59</a:t>
            </a:fld>
            <a:endParaRPr lang="en-US"/>
          </a:p>
        </p:txBody>
      </p:sp>
    </p:spTree>
    <p:extLst>
      <p:ext uri="{BB962C8B-B14F-4D97-AF65-F5344CB8AC3E}">
        <p14:creationId xmlns:p14="http://schemas.microsoft.com/office/powerpoint/2010/main" val="43107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solidFill>
                <a:srgbClr val="FFFF00"/>
              </a:solidFill>
            </a:endParaRPr>
          </a:p>
        </p:txBody>
      </p:sp>
      <p:sp>
        <p:nvSpPr>
          <p:cNvPr id="4" name="Slide Number Placeholder 3"/>
          <p:cNvSpPr>
            <a:spLocks noGrp="1"/>
          </p:cNvSpPr>
          <p:nvPr>
            <p:ph type="sldNum" sz="quarter" idx="10"/>
          </p:nvPr>
        </p:nvSpPr>
        <p:spPr>
          <a:xfrm>
            <a:off x="3970436" y="8830627"/>
            <a:ext cx="3038372" cy="464184"/>
          </a:xfrm>
          <a:prstGeom prst="rect">
            <a:avLst/>
          </a:prstGeom>
        </p:spPr>
        <p:txBody>
          <a:bodyPr lIns="91650" tIns="45825" rIns="91650" bIns="45825"/>
          <a:lstStyle/>
          <a:p>
            <a:pPr>
              <a:defRPr/>
            </a:pPr>
            <a:fld id="{C328B377-B8D6-46B4-A10D-448433F59D6A}" type="slidenum">
              <a:rPr lang="en-US" smtClean="0"/>
              <a:pPr>
                <a:defRPr/>
              </a:pPr>
              <a:t>60</a:t>
            </a:fld>
            <a:endParaRPr lang="en-US"/>
          </a:p>
        </p:txBody>
      </p:sp>
    </p:spTree>
    <p:extLst>
      <p:ext uri="{BB962C8B-B14F-4D97-AF65-F5344CB8AC3E}">
        <p14:creationId xmlns:p14="http://schemas.microsoft.com/office/powerpoint/2010/main" val="3469240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u="sng" dirty="0">
                <a:solidFill>
                  <a:srgbClr val="00B050"/>
                </a:solidFill>
              </a:rPr>
              <a:t>Definition of Internal Control</a:t>
            </a:r>
          </a:p>
          <a:p>
            <a:r>
              <a:rPr lang="en-CA" dirty="0">
                <a:solidFill>
                  <a:srgbClr val="00B050"/>
                </a:solidFill>
              </a:rPr>
              <a:t>Internal control is an integral component of an entity’s management that provides reasonable assurance that the objectives of an entity are being achieved.</a:t>
            </a:r>
          </a:p>
          <a:p>
            <a:pPr marL="746250"/>
            <a:endParaRPr lang="en-CA" dirty="0">
              <a:solidFill>
                <a:srgbClr val="00B050"/>
              </a:solidFill>
            </a:endParaRPr>
          </a:p>
          <a:p>
            <a:r>
              <a:rPr lang="en-CA" b="1" u="sng" dirty="0">
                <a:solidFill>
                  <a:srgbClr val="00B050"/>
                </a:solidFill>
              </a:rPr>
              <a:t>An Internal Control System</a:t>
            </a:r>
          </a:p>
          <a:p>
            <a:r>
              <a:rPr lang="en-CA" dirty="0">
                <a:solidFill>
                  <a:srgbClr val="00B050"/>
                </a:solidFill>
              </a:rPr>
              <a:t>An internal control system is a continuous built-in component of operations, effected by people, that provides reasonable assurance, not absolute assurance, that an organization’s objectives will be met.</a:t>
            </a:r>
            <a:endParaRPr lang="en-US" dirty="0">
              <a:solidFill>
                <a:srgbClr val="00B050"/>
              </a:solidFill>
            </a:endParaRPr>
          </a:p>
          <a:p>
            <a:pPr marL="746250"/>
            <a:endParaRPr lang="en-US" sz="1400" b="1" u="sng" dirty="0">
              <a:solidFill>
                <a:srgbClr val="00B050"/>
              </a:solidFill>
            </a:endParaRPr>
          </a:p>
          <a:p>
            <a:r>
              <a:rPr lang="en-US" sz="1400" b="1" u="sng" dirty="0">
                <a:solidFill>
                  <a:srgbClr val="00B050"/>
                </a:solidFill>
              </a:rPr>
              <a:t>Evaluation of an Internal Control System</a:t>
            </a:r>
          </a:p>
          <a:p>
            <a:r>
              <a:rPr lang="en-US" dirty="0">
                <a:solidFill>
                  <a:srgbClr val="00B050"/>
                </a:solidFill>
              </a:rPr>
              <a:t>Management evaluates the effectiveness of the design, implementation, and operation of the entity’s internal control system. </a:t>
            </a:r>
            <a:endParaRPr lang="en-US" sz="1400" b="1" u="sng" dirty="0">
              <a:solidFill>
                <a:srgbClr val="00B050"/>
              </a:solidFill>
            </a:endParaRPr>
          </a:p>
          <a:p>
            <a:endParaRPr lang="en-US" dirty="0"/>
          </a:p>
        </p:txBody>
      </p:sp>
      <p:sp>
        <p:nvSpPr>
          <p:cNvPr id="4" name="Slide Number Placeholder 3"/>
          <p:cNvSpPr>
            <a:spLocks noGrp="1"/>
          </p:cNvSpPr>
          <p:nvPr>
            <p:ph type="sldNum" sz="quarter" idx="10"/>
          </p:nvPr>
        </p:nvSpPr>
        <p:spPr>
          <a:xfrm>
            <a:off x="3970436" y="8830627"/>
            <a:ext cx="3038372" cy="464184"/>
          </a:xfrm>
          <a:prstGeom prst="rect">
            <a:avLst/>
          </a:prstGeom>
        </p:spPr>
        <p:txBody>
          <a:bodyPr lIns="91650" tIns="45825" rIns="91650" bIns="45825"/>
          <a:lstStyle/>
          <a:p>
            <a:pPr>
              <a:defRPr/>
            </a:pPr>
            <a:fld id="{C328B377-B8D6-46B4-A10D-448433F59D6A}" type="slidenum">
              <a:rPr lang="en-US" smtClean="0"/>
              <a:pPr>
                <a:defRPr/>
              </a:pPr>
              <a:t>62</a:t>
            </a:fld>
            <a:endParaRPr lang="en-US"/>
          </a:p>
        </p:txBody>
      </p:sp>
    </p:spTree>
    <p:extLst>
      <p:ext uri="{BB962C8B-B14F-4D97-AF65-F5344CB8AC3E}">
        <p14:creationId xmlns:p14="http://schemas.microsoft.com/office/powerpoint/2010/main" val="1501869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Need</a:t>
            </a:r>
            <a:r>
              <a:rPr lang="en-US" b="1" baseline="0" dirty="0"/>
              <a:t> to add terms</a:t>
            </a:r>
            <a:endParaRPr lang="en-US" b="1" dirty="0"/>
          </a:p>
        </p:txBody>
      </p:sp>
      <p:sp>
        <p:nvSpPr>
          <p:cNvPr id="4" name="Slide Number Placeholder 3"/>
          <p:cNvSpPr>
            <a:spLocks noGrp="1"/>
          </p:cNvSpPr>
          <p:nvPr>
            <p:ph type="sldNum" sz="quarter" idx="10"/>
          </p:nvPr>
        </p:nvSpPr>
        <p:spPr>
          <a:xfrm>
            <a:off x="3970436" y="8830627"/>
            <a:ext cx="3038372" cy="464184"/>
          </a:xfrm>
          <a:prstGeom prst="rect">
            <a:avLst/>
          </a:prstGeom>
        </p:spPr>
        <p:txBody>
          <a:bodyPr lIns="91650" tIns="45825" rIns="91650" bIns="45825"/>
          <a:lstStyle/>
          <a:p>
            <a:pPr>
              <a:defRPr/>
            </a:pPr>
            <a:fld id="{C328B377-B8D6-46B4-A10D-448433F59D6A}" type="slidenum">
              <a:rPr lang="en-US" smtClean="0"/>
              <a:pPr>
                <a:defRPr/>
              </a:pPr>
              <a:t>64</a:t>
            </a:fld>
            <a:endParaRPr lang="en-US"/>
          </a:p>
        </p:txBody>
      </p:sp>
    </p:spTree>
    <p:extLst>
      <p:ext uri="{BB962C8B-B14F-4D97-AF65-F5344CB8AC3E}">
        <p14:creationId xmlns:p14="http://schemas.microsoft.com/office/powerpoint/2010/main" val="2852331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xfrm>
            <a:off x="3970436" y="8830627"/>
            <a:ext cx="3038372" cy="464184"/>
          </a:xfrm>
          <a:prstGeom prst="rect">
            <a:avLst/>
          </a:prstGeom>
          <a:noFill/>
        </p:spPr>
        <p:txBody>
          <a:bodyPr lIns="91650" tIns="45825" rIns="91650" bIns="45825"/>
          <a:lstStyle/>
          <a:p>
            <a:fld id="{28CAD635-5B9C-4F90-A4C5-D23193C14502}" type="slidenum">
              <a:rPr lang="en-US" smtClean="0"/>
              <a:pPr/>
              <a:t>68</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endParaRPr lang="en-US"/>
          </a:p>
          <a:p>
            <a:r>
              <a:rPr lang="en-US"/>
              <a:t>Green Book definitions and elements are from COSO.</a:t>
            </a:r>
          </a:p>
          <a:p>
            <a:endParaRPr lang="en-US"/>
          </a:p>
          <a:p>
            <a:r>
              <a:rPr lang="en-US"/>
              <a:t>GAO did not “invent this” but makes this framework applicable to federal agencies in the U.S.</a:t>
            </a:r>
          </a:p>
          <a:p>
            <a:endParaRPr lang="en-US"/>
          </a:p>
          <a:p>
            <a:r>
              <a:rPr lang="en-US"/>
              <a:t>COSO is an internationally used, widely accepted framework.</a:t>
            </a:r>
          </a:p>
        </p:txBody>
      </p:sp>
    </p:spTree>
    <p:extLst>
      <p:ext uri="{BB962C8B-B14F-4D97-AF65-F5344CB8AC3E}">
        <p14:creationId xmlns:p14="http://schemas.microsoft.com/office/powerpoint/2010/main" val="2352996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See page 78592 of circular for various</a:t>
            </a:r>
            <a:r>
              <a:rPr lang="en-US" baseline="0" dirty="0"/>
              <a:t> examples</a:t>
            </a:r>
            <a:endParaRPr lang="en-US" dirty="0"/>
          </a:p>
        </p:txBody>
      </p:sp>
    </p:spTree>
    <p:extLst>
      <p:ext uri="{BB962C8B-B14F-4D97-AF65-F5344CB8AC3E}">
        <p14:creationId xmlns:p14="http://schemas.microsoft.com/office/powerpoint/2010/main" val="892519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xfrm>
            <a:off x="3970436" y="8830627"/>
            <a:ext cx="3038372" cy="464184"/>
          </a:xfrm>
          <a:prstGeom prst="rect">
            <a:avLst/>
          </a:prstGeom>
          <a:noFill/>
        </p:spPr>
        <p:txBody>
          <a:bodyPr lIns="91650" tIns="45825" rIns="91650" bIns="45825"/>
          <a:lstStyle/>
          <a:p>
            <a:fld id="{58C41274-5EE5-456B-B170-BC7989A6886D}" type="slidenum">
              <a:rPr lang="en-US" smtClean="0"/>
              <a:pPr/>
              <a:t>69</a:t>
            </a:fld>
            <a:endParaRPr lang="en-US"/>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83005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Management: Requirements</a:t>
            </a:r>
            <a:r>
              <a:rPr lang="en-US" baseline="0" dirty="0"/>
              <a:t> of internal control compliance and the standards to which they are being held when being audited.</a:t>
            </a:r>
          </a:p>
          <a:p>
            <a:r>
              <a:rPr lang="en-US" baseline="0" dirty="0"/>
              <a:t>Auditors: What to use to evaluate management and how to evaluate management.</a:t>
            </a:r>
            <a:endParaRPr lang="en-US" dirty="0"/>
          </a:p>
        </p:txBody>
      </p:sp>
      <p:sp>
        <p:nvSpPr>
          <p:cNvPr id="4" name="Slide Number Placeholder 3"/>
          <p:cNvSpPr>
            <a:spLocks noGrp="1"/>
          </p:cNvSpPr>
          <p:nvPr>
            <p:ph type="sldNum" sz="quarter" idx="10"/>
          </p:nvPr>
        </p:nvSpPr>
        <p:spPr>
          <a:xfrm>
            <a:off x="3970436" y="8830627"/>
            <a:ext cx="3038372" cy="464184"/>
          </a:xfrm>
          <a:prstGeom prst="rect">
            <a:avLst/>
          </a:prstGeom>
        </p:spPr>
        <p:txBody>
          <a:bodyPr lIns="91650" tIns="45825" rIns="91650" bIns="45825"/>
          <a:lstStyle/>
          <a:p>
            <a:pPr>
              <a:defRPr/>
            </a:pPr>
            <a:fld id="{C328B377-B8D6-46B4-A10D-448433F59D6A}" type="slidenum">
              <a:rPr lang="en-US" smtClean="0"/>
              <a:pPr>
                <a:defRPr/>
              </a:pPr>
              <a:t>74</a:t>
            </a:fld>
            <a:endParaRPr lang="en-US"/>
          </a:p>
        </p:txBody>
      </p:sp>
    </p:spTree>
    <p:extLst>
      <p:ext uri="{BB962C8B-B14F-4D97-AF65-F5344CB8AC3E}">
        <p14:creationId xmlns:p14="http://schemas.microsoft.com/office/powerpoint/2010/main" val="475283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xfrm>
            <a:off x="3970436" y="8830627"/>
            <a:ext cx="3038372" cy="464184"/>
          </a:xfrm>
          <a:prstGeom prst="rect">
            <a:avLst/>
          </a:prstGeom>
          <a:noFill/>
        </p:spPr>
        <p:txBody>
          <a:bodyPr lIns="91650" tIns="45825" rIns="91650" bIns="45825"/>
          <a:lstStyle/>
          <a:p>
            <a:fld id="{FC071F9C-D543-4195-AF88-3E5C437F7F94}" type="slidenum">
              <a:rPr lang="en-US" smtClean="0"/>
              <a:pPr/>
              <a:t>75</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r>
              <a:rPr lang="en-US"/>
              <a:t>The five standards of internal control are described in </a:t>
            </a:r>
            <a:r>
              <a:rPr lang="en-US" i="1"/>
              <a:t>Standards for Internal Control for the Federal Government</a:t>
            </a:r>
            <a:r>
              <a:rPr lang="en-US"/>
              <a:t>, GAO/AIMD-00-21.3.1, Nov. 1999.</a:t>
            </a:r>
          </a:p>
          <a:p>
            <a:endParaRPr lang="en-US"/>
          </a:p>
          <a:p>
            <a:r>
              <a:rPr lang="en-US"/>
              <a:t>These are based on COSO.</a:t>
            </a:r>
          </a:p>
          <a:p>
            <a:endParaRPr lang="en-US"/>
          </a:p>
          <a:p>
            <a:r>
              <a:rPr lang="en-US"/>
              <a:t>OMB A-123 now uses these elements.</a:t>
            </a:r>
          </a:p>
          <a:p>
            <a:endParaRPr lang="en-US"/>
          </a:p>
          <a:p>
            <a:r>
              <a:rPr lang="en-US"/>
              <a:t>INTOSAI uses these elements.</a:t>
            </a:r>
          </a:p>
          <a:p>
            <a:endParaRPr lang="en-US"/>
          </a:p>
          <a:p>
            <a:r>
              <a:rPr lang="en-US"/>
              <a:t>Corporations and governments around the world refer to these components.</a:t>
            </a:r>
          </a:p>
        </p:txBody>
      </p:sp>
    </p:spTree>
    <p:extLst>
      <p:ext uri="{BB962C8B-B14F-4D97-AF65-F5344CB8AC3E}">
        <p14:creationId xmlns:p14="http://schemas.microsoft.com/office/powerpoint/2010/main" val="775964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xfrm>
            <a:off x="3970436" y="8830627"/>
            <a:ext cx="3038372" cy="464184"/>
          </a:xfrm>
          <a:prstGeom prst="rect">
            <a:avLst/>
          </a:prstGeom>
          <a:noFill/>
        </p:spPr>
        <p:txBody>
          <a:bodyPr lIns="91650" tIns="45825" rIns="91650" bIns="45825"/>
          <a:lstStyle/>
          <a:p>
            <a:fld id="{FBB740CF-183B-487C-905F-BC3ED287A24D}" type="slidenum">
              <a:rPr lang="en-US" smtClean="0"/>
              <a:pPr/>
              <a:t>76</a:t>
            </a:fld>
            <a:endParaRPr 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r>
              <a:rPr lang="en-US" sz="1100" b="1" dirty="0"/>
              <a:t>Elements of the Control environment are:</a:t>
            </a:r>
          </a:p>
          <a:p>
            <a:r>
              <a:rPr lang="en-US" sz="1100" dirty="0"/>
              <a:t>Personal and professional integrity and ethical values of management and staff, including a supportive attitude toward doing things right</a:t>
            </a:r>
          </a:p>
          <a:p>
            <a:r>
              <a:rPr lang="en-US" sz="1100" dirty="0"/>
              <a:t>Commitment to competence</a:t>
            </a:r>
          </a:p>
          <a:p>
            <a:r>
              <a:rPr lang="en-US" sz="1100" dirty="0"/>
              <a:t>Tone at the top</a:t>
            </a:r>
          </a:p>
          <a:p>
            <a:r>
              <a:rPr lang="en-US" sz="1100" dirty="0"/>
              <a:t>Organizational structure</a:t>
            </a:r>
          </a:p>
          <a:p>
            <a:r>
              <a:rPr lang="en-US" sz="1100" dirty="0"/>
              <a:t>Human resources policies and practices</a:t>
            </a:r>
          </a:p>
          <a:p>
            <a:endParaRPr lang="en-US" dirty="0"/>
          </a:p>
        </p:txBody>
      </p:sp>
    </p:spTree>
    <p:extLst>
      <p:ext uri="{BB962C8B-B14F-4D97-AF65-F5344CB8AC3E}">
        <p14:creationId xmlns:p14="http://schemas.microsoft.com/office/powerpoint/2010/main" val="3341966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xfrm>
            <a:off x="3970436" y="8830627"/>
            <a:ext cx="3038372" cy="464184"/>
          </a:xfrm>
          <a:prstGeom prst="rect">
            <a:avLst/>
          </a:prstGeom>
          <a:noFill/>
        </p:spPr>
        <p:txBody>
          <a:bodyPr lIns="91650" tIns="45825" rIns="91650" bIns="45825"/>
          <a:lstStyle/>
          <a:p>
            <a:fld id="{28C20FE1-C461-4EDC-A60A-47C415DDCA49}" type="slidenum">
              <a:rPr lang="en-US" smtClean="0"/>
              <a:pPr/>
              <a:t>77</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r>
              <a:rPr lang="en-US"/>
              <a:t>Generally, risk identification and assessment is an ongoing, iterative management process related to strategic planning and defining of program objectives.  Management uses the results of risk assessment in deciding how to allocate resources and mitigate risks, and what types of control activities and management involvement are needed.  </a:t>
            </a:r>
          </a:p>
          <a:p>
            <a:endParaRPr lang="en-US"/>
          </a:p>
        </p:txBody>
      </p:sp>
    </p:spTree>
    <p:extLst>
      <p:ext uri="{BB962C8B-B14F-4D97-AF65-F5344CB8AC3E}">
        <p14:creationId xmlns:p14="http://schemas.microsoft.com/office/powerpoint/2010/main" val="2511252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xfrm>
            <a:off x="3970436" y="8830627"/>
            <a:ext cx="3038372" cy="464184"/>
          </a:xfrm>
          <a:prstGeom prst="rect">
            <a:avLst/>
          </a:prstGeom>
          <a:noFill/>
        </p:spPr>
        <p:txBody>
          <a:bodyPr lIns="91650" tIns="45825" rIns="91650" bIns="45825"/>
          <a:lstStyle/>
          <a:p>
            <a:fld id="{6AE59BF3-7C74-4985-A460-C5AF6AE2A8A0}" type="slidenum">
              <a:rPr lang="en-US" smtClean="0"/>
              <a:pPr/>
              <a:t>78</a:t>
            </a:fld>
            <a:endParaRPr lang="en-US"/>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r>
              <a:rPr lang="en-US" dirty="0"/>
              <a:t>This is basic, nuts and bolts stuff, and probably the easiest part of the control framework to understand.</a:t>
            </a:r>
          </a:p>
          <a:p>
            <a:r>
              <a:rPr lang="en-US" sz="1100" dirty="0"/>
              <a:t>Examples of control activities include</a:t>
            </a:r>
          </a:p>
          <a:p>
            <a:pPr lvl="1">
              <a:lnSpc>
                <a:spcPct val="90000"/>
              </a:lnSpc>
            </a:pPr>
            <a:r>
              <a:rPr lang="en-US" sz="1100" dirty="0"/>
              <a:t>Authorization and approvals for transactions and other events.</a:t>
            </a:r>
          </a:p>
          <a:p>
            <a:pPr lvl="1">
              <a:lnSpc>
                <a:spcPct val="90000"/>
              </a:lnSpc>
            </a:pPr>
            <a:r>
              <a:rPr lang="en-US" sz="1100" dirty="0"/>
              <a:t>Verifications and reconciliations.</a:t>
            </a:r>
          </a:p>
          <a:p>
            <a:pPr lvl="1">
              <a:lnSpc>
                <a:spcPct val="90000"/>
              </a:lnSpc>
            </a:pPr>
            <a:r>
              <a:rPr lang="en-US" sz="1100" dirty="0"/>
              <a:t>Controls over access to assess, resources, and records.</a:t>
            </a:r>
          </a:p>
          <a:p>
            <a:pPr lvl="1">
              <a:lnSpc>
                <a:spcPct val="90000"/>
              </a:lnSpc>
            </a:pPr>
            <a:r>
              <a:rPr lang="en-US" sz="1100" dirty="0"/>
              <a:t>Management-level reviews of program performance and other activities.</a:t>
            </a:r>
          </a:p>
          <a:p>
            <a:pPr lvl="1">
              <a:lnSpc>
                <a:spcPct val="90000"/>
              </a:lnSpc>
            </a:pPr>
            <a:r>
              <a:rPr lang="en-US" sz="1100" dirty="0"/>
              <a:t>Documentation of transactions, approvals, and other significant management involvement in program activities.</a:t>
            </a:r>
          </a:p>
          <a:p>
            <a:pPr lvl="1">
              <a:lnSpc>
                <a:spcPct val="90000"/>
              </a:lnSpc>
            </a:pPr>
            <a:r>
              <a:rPr lang="en-US" sz="1100" dirty="0"/>
              <a:t>Supervision, including assigning, reviewing work, training.</a:t>
            </a:r>
          </a:p>
          <a:p>
            <a:pPr lvl="1">
              <a:lnSpc>
                <a:spcPct val="90000"/>
              </a:lnSpc>
            </a:pPr>
            <a:r>
              <a:rPr lang="en-US" sz="1100" dirty="0"/>
              <a:t>Development of formal policies and procedures to govern the above.</a:t>
            </a:r>
          </a:p>
          <a:p>
            <a:endParaRPr lang="en-US" dirty="0"/>
          </a:p>
        </p:txBody>
      </p:sp>
    </p:spTree>
    <p:extLst>
      <p:ext uri="{BB962C8B-B14F-4D97-AF65-F5344CB8AC3E}">
        <p14:creationId xmlns:p14="http://schemas.microsoft.com/office/powerpoint/2010/main" val="4075365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xfrm>
            <a:off x="3970436" y="8830627"/>
            <a:ext cx="3038372" cy="464184"/>
          </a:xfrm>
          <a:prstGeom prst="rect">
            <a:avLst/>
          </a:prstGeom>
          <a:noFill/>
        </p:spPr>
        <p:txBody>
          <a:bodyPr lIns="91650" tIns="45825" rIns="91650" bIns="45825"/>
          <a:lstStyle/>
          <a:p>
            <a:fld id="{235520B7-47ED-4E52-93DC-C1FFF822467F}" type="slidenum">
              <a:rPr lang="en-US" smtClean="0"/>
              <a:pPr/>
              <a:t>79</a:t>
            </a:fld>
            <a:endParaRPr lang="en-US"/>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r>
              <a:rPr lang="en-US"/>
              <a:t>Management and staff need information that is </a:t>
            </a:r>
          </a:p>
          <a:p>
            <a:r>
              <a:rPr lang="en-US"/>
              <a:t>Appropriate (is the needed information there?)</a:t>
            </a:r>
          </a:p>
          <a:p>
            <a:pPr>
              <a:buFontTx/>
              <a:buChar char="•"/>
            </a:pPr>
            <a:r>
              <a:rPr lang="en-US"/>
              <a:t>Timely (is the information available when it is needed?)</a:t>
            </a:r>
          </a:p>
          <a:p>
            <a:pPr>
              <a:buFontTx/>
              <a:buChar char="•"/>
            </a:pPr>
            <a:r>
              <a:rPr lang="en-US"/>
              <a:t>Current (Is the latest information available?)</a:t>
            </a:r>
          </a:p>
          <a:p>
            <a:pPr>
              <a:buFontTx/>
              <a:buChar char="•"/>
            </a:pPr>
            <a:r>
              <a:rPr lang="en-US"/>
              <a:t>Accurate (Is the information reliable?)</a:t>
            </a:r>
          </a:p>
          <a:p>
            <a:pPr>
              <a:buFontTx/>
              <a:buChar char="•"/>
            </a:pPr>
            <a:r>
              <a:rPr lang="en-US"/>
              <a:t>Accessible (can the information be obtained easily by the relevant parties?) </a:t>
            </a:r>
          </a:p>
        </p:txBody>
      </p:sp>
    </p:spTree>
    <p:extLst>
      <p:ext uri="{BB962C8B-B14F-4D97-AF65-F5344CB8AC3E}">
        <p14:creationId xmlns:p14="http://schemas.microsoft.com/office/powerpoint/2010/main" val="2785314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xfrm>
            <a:off x="3970436" y="8830627"/>
            <a:ext cx="3038372" cy="464184"/>
          </a:xfrm>
          <a:prstGeom prst="rect">
            <a:avLst/>
          </a:prstGeom>
          <a:noFill/>
        </p:spPr>
        <p:txBody>
          <a:bodyPr lIns="91650" tIns="45825" rIns="91650" bIns="45825"/>
          <a:lstStyle/>
          <a:p>
            <a:fld id="{3E52A0F4-4DE8-4DF7-BB95-62F7377052B8}" type="slidenum">
              <a:rPr lang="en-US" smtClean="0"/>
              <a:pPr/>
              <a:t>80</a:t>
            </a:fld>
            <a:endParaRPr lang="en-US"/>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lvl="1"/>
            <a:r>
              <a:rPr lang="en-US" sz="1100" dirty="0"/>
              <a:t>Ongoing monitoring is built into the normal, recurring operating activities of an entity.  It includes regular supervisory activities, reviews, and quality control procedures.</a:t>
            </a:r>
          </a:p>
          <a:p>
            <a:pPr lvl="1"/>
            <a:r>
              <a:rPr lang="en-US" sz="1100" dirty="0"/>
              <a:t>Separate evaluations performed by management may also be appropriate based on risk and the effectiveness of ongoing monitoring procedures.</a:t>
            </a:r>
          </a:p>
          <a:p>
            <a:r>
              <a:rPr lang="en-US" sz="1100" dirty="0"/>
              <a:t>The monitoring process should also be used to ensure that audit findings and recommendations are adequately and promptly resolved.</a:t>
            </a:r>
          </a:p>
        </p:txBody>
      </p:sp>
    </p:spTree>
    <p:extLst>
      <p:ext uri="{BB962C8B-B14F-4D97-AF65-F5344CB8AC3E}">
        <p14:creationId xmlns:p14="http://schemas.microsoft.com/office/powerpoint/2010/main" val="2744077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xfrm>
            <a:off x="3970436" y="8830627"/>
            <a:ext cx="3038372" cy="464184"/>
          </a:xfrm>
          <a:prstGeom prst="rect">
            <a:avLst/>
          </a:prstGeom>
          <a:noFill/>
          <a:ln>
            <a:miter lim="800000"/>
            <a:headEnd/>
            <a:tailEnd/>
          </a:ln>
        </p:spPr>
        <p:txBody>
          <a:bodyPr lIns="91650" tIns="45825" rIns="91650" bIns="45825"/>
          <a:lstStyle/>
          <a:p>
            <a:fld id="{79C5632F-8ABF-444D-AA4E-9497E3216BE2}" type="slidenum">
              <a:rPr lang="en-US" smtClean="0"/>
              <a:pPr/>
              <a:t>81</a:t>
            </a:fld>
            <a:endParaRPr lang="en-US"/>
          </a:p>
        </p:txBody>
      </p:sp>
      <p:sp>
        <p:nvSpPr>
          <p:cNvPr id="119811" name="Rectangle 7"/>
          <p:cNvSpPr txBox="1">
            <a:spLocks noGrp="1" noChangeArrowheads="1"/>
          </p:cNvSpPr>
          <p:nvPr/>
        </p:nvSpPr>
        <p:spPr bwMode="auto">
          <a:xfrm>
            <a:off x="3971183" y="8830627"/>
            <a:ext cx="3037628" cy="464184"/>
          </a:xfrm>
          <a:prstGeom prst="rect">
            <a:avLst/>
          </a:prstGeom>
          <a:noFill/>
          <a:ln w="9525">
            <a:noFill/>
            <a:miter lim="800000"/>
            <a:headEnd/>
            <a:tailEnd/>
          </a:ln>
        </p:spPr>
        <p:txBody>
          <a:bodyPr lIns="93123" tIns="46560" rIns="93123" bIns="46560" anchor="b"/>
          <a:lstStyle/>
          <a:p>
            <a:pPr algn="r" defTabSz="931658"/>
            <a:fld id="{1461D32D-F640-4DFF-9A0A-F7451C69B943}" type="slidenum">
              <a:rPr lang="en-US" sz="1200">
                <a:latin typeface="Arial" pitchFamily="34" charset="0"/>
              </a:rPr>
              <a:pPr algn="r" defTabSz="931658"/>
              <a:t>81</a:t>
            </a:fld>
            <a:endParaRPr lang="en-US" sz="1200" dirty="0">
              <a:latin typeface="Arial" pitchFamily="34" charset="0"/>
            </a:endParaRPr>
          </a:p>
        </p:txBody>
      </p:sp>
      <p:sp>
        <p:nvSpPr>
          <p:cNvPr id="119812" name="Rectangle 2"/>
          <p:cNvSpPr>
            <a:spLocks noGrp="1" noRot="1" noChangeAspect="1" noChangeArrowheads="1" noTextEdit="1"/>
          </p:cNvSpPr>
          <p:nvPr>
            <p:ph type="sldImg"/>
          </p:nvPr>
        </p:nvSpPr>
        <p:spPr>
          <a:xfrm>
            <a:off x="1168400" y="685800"/>
            <a:ext cx="4673600" cy="3505200"/>
          </a:xfrm>
          <a:ln/>
        </p:spPr>
      </p:sp>
      <p:sp>
        <p:nvSpPr>
          <p:cNvPr id="119813" name="Rectangle 3"/>
          <p:cNvSpPr>
            <a:spLocks noGrp="1" noChangeArrowheads="1"/>
          </p:cNvSpPr>
          <p:nvPr>
            <p:ph type="body" idx="1"/>
          </p:nvPr>
        </p:nvSpPr>
        <p:spPr>
          <a:xfrm>
            <a:off x="914471" y="4417700"/>
            <a:ext cx="5181461" cy="4193554"/>
          </a:xfrm>
          <a:noFill/>
        </p:spPr>
        <p:txBody>
          <a:bodyPr/>
          <a:lstStyle/>
          <a:p>
            <a:pPr eaLnBrk="1" hangingPunct="1"/>
            <a:endParaRPr lang="en-US">
              <a:latin typeface="Arial" pitchFamily="34" charset="0"/>
              <a:ea typeface="ＭＳ Ｐゴシック" pitchFamily="-84" charset="-128"/>
            </a:endParaRPr>
          </a:p>
        </p:txBody>
      </p:sp>
    </p:spTree>
    <p:extLst>
      <p:ext uri="{BB962C8B-B14F-4D97-AF65-F5344CB8AC3E}">
        <p14:creationId xmlns:p14="http://schemas.microsoft.com/office/powerpoint/2010/main" val="3501349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Let’s set the stage.  Why do</a:t>
            </a:r>
            <a:r>
              <a:rPr lang="en-US" baseline="0" dirty="0"/>
              <a:t> we need to be talking about this topic, and why is it timely to talk about it now?</a:t>
            </a:r>
          </a:p>
          <a:p>
            <a:endParaRPr lang="en-US" baseline="0" dirty="0"/>
          </a:p>
          <a:p>
            <a:r>
              <a:rPr lang="en-US" baseline="0" dirty="0"/>
              <a:t>The rules around auditor association with SEC-registered offerings are well understood.     </a:t>
            </a:r>
          </a:p>
          <a:p>
            <a:r>
              <a:rPr lang="en-US" baseline="0" dirty="0"/>
              <a:t>Because of </a:t>
            </a:r>
            <a:r>
              <a:rPr lang="en-US" baseline="0" dirty="0" err="1"/>
              <a:t>liab</a:t>
            </a:r>
            <a:r>
              <a:rPr lang="en-US" baseline="0" dirty="0"/>
              <a:t> the auditor assumes in connection with a ‘33 Act, auditor must give consent to use of opinion        and as a result must perform certain procedures prescribed by the SEC.      </a:t>
            </a:r>
          </a:p>
          <a:p>
            <a:r>
              <a:rPr lang="en-US" baseline="0" dirty="0"/>
              <a:t>Investing public is aware of that and has come to depend on it.</a:t>
            </a:r>
          </a:p>
          <a:p>
            <a:endParaRPr lang="en-US" baseline="0" dirty="0"/>
          </a:p>
          <a:p>
            <a:r>
              <a:rPr lang="en-US" baseline="0" dirty="0"/>
              <a:t>But of course, once you move outside the registered offering arena, the offering is no longer subject to those specific SEC requirements.  </a:t>
            </a:r>
          </a:p>
          <a:p>
            <a:r>
              <a:rPr lang="en-US" baseline="0" dirty="0"/>
              <a:t>However,     often an “expectation gap” involving the investing public,            </a:t>
            </a:r>
          </a:p>
          <a:p>
            <a:r>
              <a:rPr lang="en-US" baseline="0" dirty="0"/>
              <a:t>They tend to carry their knowledge and beliefs related to registered offerings over to </a:t>
            </a:r>
            <a:r>
              <a:rPr lang="en-US" baseline="0" dirty="0" err="1"/>
              <a:t>muni</a:t>
            </a:r>
            <a:r>
              <a:rPr lang="en-US" baseline="0" dirty="0"/>
              <a:t> offerings</a:t>
            </a:r>
          </a:p>
          <a:p>
            <a:r>
              <a:rPr lang="en-US" baseline="0" dirty="0"/>
              <a:t>Therefore, if they see auditor’s report in OS, may automatically assume that auditor has consented to inclusion and has done certain procedures.  Perhaps they derive some false comfort from that.  The SEC has been very focused on this.</a:t>
            </a:r>
          </a:p>
          <a:p>
            <a:endParaRPr lang="en-US" dirty="0"/>
          </a:p>
          <a:p>
            <a:r>
              <a:rPr lang="en-US" dirty="0"/>
              <a:t>So</a:t>
            </a:r>
            <a:r>
              <a:rPr lang="en-US" baseline="0" dirty="0"/>
              <a:t> how does that affect what we’re going to talk about today?</a:t>
            </a:r>
          </a:p>
          <a:p>
            <a:r>
              <a:rPr lang="en-US" dirty="0"/>
              <a:t>Well,</a:t>
            </a:r>
            <a:r>
              <a:rPr lang="en-US" baseline="0" dirty="0"/>
              <a:t> even though we don’t have SEC rules, we do have AICPA rules that govern us in this area.</a:t>
            </a:r>
          </a:p>
          <a:p>
            <a:r>
              <a:rPr lang="en-US" baseline="0" dirty="0"/>
              <a:t>The goal today is to boost your familiarity with what those rules are  and the reasons behind them…..</a:t>
            </a:r>
          </a:p>
          <a:p>
            <a:r>
              <a:rPr lang="en-US" baseline="0" dirty="0"/>
              <a:t>….in particular the rules on what circumstances causes you to have to perform procedures around a client’s bond offering document</a:t>
            </a:r>
          </a:p>
          <a:p>
            <a:r>
              <a:rPr lang="en-US" baseline="0" dirty="0"/>
              <a:t>We’re going to talk about some ways to help ensure that if your firm’s name is used in the offering but you are NOT associated, that the investing public has some clear messaging around the fact that you were not involved, so they don’t derive comfort that doesn’t exist</a:t>
            </a:r>
          </a:p>
          <a:p>
            <a:endParaRPr lang="en-US"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b="0" baseline="0" dirty="0"/>
              <a:t>So that’s our general objective.  How are we going to cover the info?     </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82</a:t>
            </a:fld>
            <a:endParaRPr lang="en-US"/>
          </a:p>
        </p:txBody>
      </p:sp>
    </p:spTree>
    <p:extLst>
      <p:ext uri="{BB962C8B-B14F-4D97-AF65-F5344CB8AC3E}">
        <p14:creationId xmlns:p14="http://schemas.microsoft.com/office/powerpoint/2010/main" val="686710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See page 78592 of circular for various</a:t>
            </a:r>
            <a:r>
              <a:rPr lang="en-US" baseline="0" dirty="0"/>
              <a:t> examples</a:t>
            </a:r>
            <a:endParaRPr lang="en-US" dirty="0"/>
          </a:p>
        </p:txBody>
      </p:sp>
    </p:spTree>
    <p:extLst>
      <p:ext uri="{BB962C8B-B14F-4D97-AF65-F5344CB8AC3E}">
        <p14:creationId xmlns:p14="http://schemas.microsoft.com/office/powerpoint/2010/main" val="1772219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0" baseline="0" dirty="0"/>
          </a:p>
          <a:p>
            <a:r>
              <a:rPr lang="en-US" b="0" baseline="0" dirty="0"/>
              <a:t>As you can see from agenda, first, we’ll review the SOURCES of guidance on auditor association. </a:t>
            </a:r>
          </a:p>
          <a:p>
            <a:endParaRPr lang="en-US" b="0" baseline="0" dirty="0"/>
          </a:p>
          <a:p>
            <a:r>
              <a:rPr lang="en-US" b="0" baseline="0" dirty="0"/>
              <a:t>Then, we’ll look at auditor association considerations in connection with what’s called primary market disclosure (which is the official statement issued in connection with issuance of new bonds)…. </a:t>
            </a:r>
          </a:p>
          <a:p>
            <a:endParaRPr lang="en-US" b="0" baseline="0" dirty="0"/>
          </a:p>
          <a:p>
            <a:r>
              <a:rPr lang="en-US" b="0" baseline="0" dirty="0"/>
              <a:t>…. and in connection with secondary market disclosure (which would be in connection with information reported to bondholders and the market subsequent to issuance of the bonds).  These are also known as “continuing disclosure documents.”</a:t>
            </a:r>
          </a:p>
          <a:p>
            <a:endParaRPr lang="en-US" b="0" baseline="0" dirty="0"/>
          </a:p>
          <a:p>
            <a:r>
              <a:rPr lang="en-US" b="0" baseline="0" dirty="0"/>
              <a:t>Finally, we’ll take a look at some recent developments involving  potential regulation of the </a:t>
            </a:r>
            <a:r>
              <a:rPr lang="en-US" b="0" baseline="0" dirty="0" err="1"/>
              <a:t>muni</a:t>
            </a:r>
            <a:r>
              <a:rPr lang="en-US" b="0" baseline="0" dirty="0"/>
              <a:t> market and how things might be changing.</a:t>
            </a:r>
          </a:p>
          <a:p>
            <a:endParaRPr lang="en-US" b="0" baseline="0" dirty="0"/>
          </a:p>
          <a:p>
            <a:r>
              <a:rPr lang="en-US" b="0" baseline="0" dirty="0"/>
              <a:t>Acknowledge Jeff and Mary.</a:t>
            </a:r>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pPr>
              <a:defRPr/>
            </a:pPr>
            <a:fld id="{3E9E3B53-D455-4C9E-ADA2-3E5AB9FC437F}" type="slidenum">
              <a:rPr lang="en-US" smtClean="0">
                <a:solidFill>
                  <a:prstClr val="black"/>
                </a:solidFill>
              </a:rPr>
              <a:pPr>
                <a:defRPr/>
              </a:pPr>
              <a:t>83</a:t>
            </a:fld>
            <a:endParaRPr lang="en-US" dirty="0">
              <a:solidFill>
                <a:prstClr val="black"/>
              </a:solidFill>
            </a:endParaRPr>
          </a:p>
        </p:txBody>
      </p:sp>
    </p:spTree>
    <p:extLst>
      <p:ext uri="{BB962C8B-B14F-4D97-AF65-F5344CB8AC3E}">
        <p14:creationId xmlns:p14="http://schemas.microsoft.com/office/powerpoint/2010/main" val="232744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 “Registered offering” or “33 Act Offering”</a:t>
            </a:r>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84</a:t>
            </a:fld>
            <a:endParaRPr lang="en-US"/>
          </a:p>
        </p:txBody>
      </p:sp>
    </p:spTree>
    <p:extLst>
      <p:ext uri="{BB962C8B-B14F-4D97-AF65-F5344CB8AC3E}">
        <p14:creationId xmlns:p14="http://schemas.microsoft.com/office/powerpoint/2010/main" val="2665638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are the AICPA rules that apply to us in this area?</a:t>
            </a:r>
          </a:p>
          <a:p>
            <a:endParaRPr lang="en-US" dirty="0"/>
          </a:p>
          <a:p>
            <a:r>
              <a:rPr lang="en-US" b="0" baseline="0" dirty="0"/>
              <a:t>Bear in mind as we’re going thru this that we are not focusing on the </a:t>
            </a:r>
            <a:r>
              <a:rPr lang="en-US" b="1" baseline="0" dirty="0"/>
              <a:t>financial statements </a:t>
            </a:r>
            <a:r>
              <a:rPr lang="en-US" b="0" baseline="0" dirty="0"/>
              <a:t>that have been audited – those belong to management.  We’re focusing on the </a:t>
            </a:r>
            <a:r>
              <a:rPr lang="en-US" b="1" baseline="0" dirty="0"/>
              <a:t>auditor’s report </a:t>
            </a:r>
            <a:r>
              <a:rPr lang="en-US" b="0" baseline="0" dirty="0"/>
              <a:t>on a set of financial statements, and the professional responsibilities you have under the AICPA standards after it is signed</a:t>
            </a:r>
            <a:endParaRPr lang="en-US" dirty="0"/>
          </a:p>
          <a:p>
            <a:endParaRPr lang="en-US" dirty="0"/>
          </a:p>
          <a:p>
            <a:endParaRPr lang="en-US" dirty="0"/>
          </a:p>
          <a:p>
            <a:r>
              <a:rPr lang="en-US" dirty="0"/>
              <a:t>1.</a:t>
            </a:r>
            <a:r>
              <a:rPr lang="en-US" baseline="0" dirty="0"/>
              <a:t> </a:t>
            </a:r>
            <a:r>
              <a:rPr lang="en-US" dirty="0"/>
              <a:t>Guides…. Much of guidance promulgated by ASB/AITF for </a:t>
            </a:r>
            <a:r>
              <a:rPr lang="en-US" dirty="0" err="1"/>
              <a:t>muni</a:t>
            </a:r>
            <a:r>
              <a:rPr lang="en-US" dirty="0"/>
              <a:t> offerings is based on AU711</a:t>
            </a:r>
          </a:p>
          <a:p>
            <a:endParaRPr lang="en-US" dirty="0"/>
          </a:p>
          <a:p>
            <a:r>
              <a:rPr lang="en-US" dirty="0"/>
              <a:t>2.  AU711  The AICPA rules established by the guides are based on the guidance in AU 711</a:t>
            </a:r>
          </a:p>
          <a:p>
            <a:r>
              <a:rPr lang="en-US" dirty="0"/>
              <a:t>In addition, </a:t>
            </a:r>
            <a:r>
              <a:rPr lang="en-US" dirty="0" err="1"/>
              <a:t>interp</a:t>
            </a:r>
            <a:r>
              <a:rPr lang="en-US" dirty="0"/>
              <a:t> of 711</a:t>
            </a:r>
            <a:r>
              <a:rPr lang="en-US" baseline="0" dirty="0"/>
              <a:t> contains some guidance specifically for non-registered offerings.</a:t>
            </a:r>
          </a:p>
          <a:p>
            <a:endParaRPr lang="en-US" baseline="0" dirty="0"/>
          </a:p>
          <a:p>
            <a:r>
              <a:rPr lang="en-US" baseline="0" dirty="0"/>
              <a:t>3.  A third one I left off is AU634, comfort letters.  We’ll also be talking about it.</a:t>
            </a:r>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85</a:t>
            </a:fld>
            <a:endParaRPr lang="en-US"/>
          </a:p>
        </p:txBody>
      </p:sp>
    </p:spTree>
    <p:extLst>
      <p:ext uri="{BB962C8B-B14F-4D97-AF65-F5344CB8AC3E}">
        <p14:creationId xmlns:p14="http://schemas.microsoft.com/office/powerpoint/2010/main" val="25168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As we already talked about – </a:t>
            </a:r>
          </a:p>
          <a:p>
            <a:endParaRPr lang="en-US" dirty="0"/>
          </a:p>
          <a:p>
            <a:r>
              <a:rPr lang="en-US" dirty="0"/>
              <a:t>In SEC registered filings, an auditor MUST consent to the use of his/her opinion in the registration statement.  When he does, he is associated with the document and must, under professional standards, perform certain procedures (see discussion later).</a:t>
            </a:r>
          </a:p>
          <a:p>
            <a:endParaRPr lang="en-US" dirty="0"/>
          </a:p>
          <a:p>
            <a:r>
              <a:rPr lang="en-US" dirty="0"/>
              <a:t>In the </a:t>
            </a:r>
            <a:r>
              <a:rPr lang="en-US" dirty="0" err="1"/>
              <a:t>muni</a:t>
            </a:r>
            <a:r>
              <a:rPr lang="en-US" dirty="0"/>
              <a:t> world, that’s not the case.</a:t>
            </a:r>
            <a:r>
              <a:rPr lang="en-US" baseline="0" dirty="0"/>
              <a:t>  In the </a:t>
            </a:r>
            <a:r>
              <a:rPr lang="en-US" baseline="0" dirty="0" err="1"/>
              <a:t>muni</a:t>
            </a:r>
            <a:r>
              <a:rPr lang="en-US" baseline="0" dirty="0"/>
              <a:t> world, there are 3 possibilities</a:t>
            </a:r>
          </a:p>
          <a:p>
            <a:endParaRPr lang="en-US" baseline="0" dirty="0"/>
          </a:p>
          <a:p>
            <a:r>
              <a:rPr lang="en-US" baseline="0" dirty="0"/>
              <a:t>The auditor is associated because certain events have occurred.  This is “mandatory” association.</a:t>
            </a:r>
          </a:p>
          <a:p>
            <a:endParaRPr lang="en-US" baseline="0" dirty="0"/>
          </a:p>
          <a:p>
            <a:r>
              <a:rPr lang="en-US" baseline="0" dirty="0"/>
              <a:t>The auditor is associated based on the firm’s own risk management policies.  This is “voluntary” association.</a:t>
            </a:r>
          </a:p>
          <a:p>
            <a:endParaRPr lang="en-US" baseline="0" dirty="0"/>
          </a:p>
          <a:p>
            <a:r>
              <a:rPr lang="en-US" baseline="0" dirty="0"/>
              <a:t>The auditor is NOT associated and has not done any procedures. </a:t>
            </a:r>
          </a:p>
          <a:p>
            <a:endParaRPr lang="en-US" baseline="0"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86</a:t>
            </a:fld>
            <a:endParaRPr lang="en-US"/>
          </a:p>
        </p:txBody>
      </p:sp>
    </p:spTree>
    <p:extLst>
      <p:ext uri="{BB962C8B-B14F-4D97-AF65-F5344CB8AC3E}">
        <p14:creationId xmlns:p14="http://schemas.microsoft.com/office/powerpoint/2010/main" val="4154687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Let’s first talk about “mandatory association.”  The audit guides specify seven “triggering events”.  </a:t>
            </a:r>
          </a:p>
          <a:p>
            <a:endParaRPr lang="en-US" dirty="0"/>
          </a:p>
          <a:p>
            <a:r>
              <a:rPr lang="en-US" dirty="0"/>
              <a:t>We’re going to walk thru them, but before</a:t>
            </a:r>
            <a:r>
              <a:rPr lang="en-US" baseline="0" dirty="0"/>
              <a:t> we do I’d like to tee up the general principle that underlies them.</a:t>
            </a:r>
          </a:p>
          <a:p>
            <a:endParaRPr lang="en-US" baseline="0" dirty="0"/>
          </a:p>
          <a:p>
            <a:r>
              <a:rPr lang="en-US" baseline="0" dirty="0"/>
              <a:t>That principle is, if something occurs that puts you </a:t>
            </a:r>
            <a:r>
              <a:rPr lang="en-US" dirty="0"/>
              <a:t>"on notice" that your audit report is going to be used in connection with a sale of securities, you have an</a:t>
            </a:r>
            <a:r>
              <a:rPr lang="en-US" baseline="0" dirty="0"/>
              <a:t> obligation under the professional standards to ensure that your report has not been called into question and is being appropriately used.  </a:t>
            </a:r>
            <a:endParaRPr lang="en-US" dirty="0"/>
          </a:p>
          <a:p>
            <a:endParaRPr lang="en-US" dirty="0"/>
          </a:p>
          <a:p>
            <a:r>
              <a:rPr lang="en-US" baseline="0" dirty="0"/>
              <a:t>Some read pretty straightforward, others can be a little confusing, so we’ll talk about each one individually. </a:t>
            </a:r>
          </a:p>
          <a:p>
            <a:endParaRPr lang="en-US"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t>The first three are self-explanatory. The next four have proven to be a little more confusing.  </a:t>
            </a:r>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1. The first one is the obvious one.  The client calls you up and says, we’re going out for bonds, do I have your  permission to include your opinion in the offering document.  </a:t>
            </a:r>
          </a:p>
          <a:p>
            <a:r>
              <a:rPr lang="en-US" baseline="0" dirty="0"/>
              <a:t>In this case, you have “consented” in writing to allowing your report to be used.  We’ll talk a little later about what that means and what the professional rules are around consenting in a </a:t>
            </a:r>
            <a:r>
              <a:rPr lang="en-US" baseline="0" dirty="0" err="1"/>
              <a:t>muni</a:t>
            </a:r>
            <a:r>
              <a:rPr lang="en-US" baseline="0" dirty="0"/>
              <a:t> offering.</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If you know that, then you have a professional responsibility to ensure that nothing has happened between the date you issued your report and the date of the offering that would cause you to render a different opinion – in other words, that the opinion you have has not been called into question – and also that no information is presented in that offering document which might call your opinion into question.  We’ll talk about that more later, when we talk about what your responsibilities are.</a:t>
            </a:r>
            <a:endParaRPr lang="en-US" baseline="0" dirty="0"/>
          </a:p>
          <a:p>
            <a:endParaRPr lang="en-US"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t>2. client calls you and says, “</a:t>
            </a:r>
            <a:r>
              <a:rPr lang="en-US" dirty="0"/>
              <a:t>We’re going to go out for bonds, the underwriter wants you like for you to do some comfort letter type procedures. </a:t>
            </a:r>
          </a:p>
          <a:p>
            <a:r>
              <a:rPr lang="en-US" baseline="0" dirty="0"/>
              <a:t>In other words, underwriter wants you, the auditor, to provide him or her with a comfort letter or agreed-upon procedures to assist them with their due diligence in connection with the offering(explain). In that case, you know that an offering is underway.</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In a </a:t>
            </a:r>
            <a:r>
              <a:rPr lang="en-US" dirty="0" err="1"/>
              <a:t>muni</a:t>
            </a:r>
            <a:r>
              <a:rPr lang="en-US" dirty="0"/>
              <a:t> offering, we can’t just do a comfort letter like we would in a 33 act offering.  Typically, we do agreed upon procedures.</a:t>
            </a:r>
          </a:p>
          <a:p>
            <a:endParaRPr lang="en-US" baseline="0" dirty="0"/>
          </a:p>
          <a:p>
            <a:r>
              <a:rPr lang="en-US" baseline="0" dirty="0"/>
              <a:t>3. The third one of these is that the client calls you and says, “we’re g</a:t>
            </a:r>
            <a:r>
              <a:rPr lang="en-US" dirty="0"/>
              <a:t>oing out for bonds, I’m sending over a draft and would like for you to take a look through it to see if anything jumps out at you.”</a:t>
            </a:r>
          </a:p>
          <a:p>
            <a:endParaRPr lang="en-US" dirty="0"/>
          </a:p>
          <a:p>
            <a:r>
              <a:rPr lang="en-US" baseline="0" dirty="0"/>
              <a:t> </a:t>
            </a:r>
            <a:endParaRPr lang="en-US" dirty="0"/>
          </a:p>
          <a:p>
            <a:r>
              <a:rPr lang="en-US" dirty="0"/>
              <a:t>If a comfort letter is requested by a party other than the underwriter, broker-dealer, or other financial intermediary, the accountant is not permitted to  provide that party with a SAS 72 comfort letter or a SAS 76 letter. Instead, the auditor may provide the party with a report on agreed-upon procedures.  In an AUP report, no assurance is given; the auditor merely </a:t>
            </a:r>
            <a:r>
              <a:rPr lang="en-US" dirty="0" err="1"/>
              <a:t>reports</a:t>
            </a:r>
            <a:r>
              <a:rPr lang="en-US" dirty="0"/>
              <a:t> findings (e.g., agreed the total of the consolidating schedule to the audited consolidated balance sheet).</a:t>
            </a:r>
          </a:p>
          <a:p>
            <a:r>
              <a:rPr lang="en-US" dirty="0"/>
              <a:t> </a:t>
            </a:r>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87</a:t>
            </a:fld>
            <a:endParaRPr lang="en-US"/>
          </a:p>
        </p:txBody>
      </p:sp>
    </p:spTree>
    <p:extLst>
      <p:ext uri="{BB962C8B-B14F-4D97-AF65-F5344CB8AC3E}">
        <p14:creationId xmlns:p14="http://schemas.microsoft.com/office/powerpoint/2010/main" val="878055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dirty="0"/>
              <a:t>The 4</a:t>
            </a:r>
            <a:r>
              <a:rPr lang="en-US" baseline="30000" dirty="0"/>
              <a:t>th</a:t>
            </a:r>
            <a:r>
              <a:rPr lang="en-US" dirty="0"/>
              <a:t> is “assisting in preparing financial information included in the OS.”  </a:t>
            </a:r>
          </a:p>
          <a:p>
            <a:pPr defTabSz="465887">
              <a:defRPr/>
            </a:pPr>
            <a:endParaRPr lang="en-US" dirty="0"/>
          </a:p>
          <a:p>
            <a:pPr marL="0" marR="0" indent="0" algn="l" defTabSz="465887" rtl="0" eaLnBrk="0" fontAlgn="base" latinLnBrk="0" hangingPunct="0">
              <a:lnSpc>
                <a:spcPct val="100000"/>
              </a:lnSpc>
              <a:spcBef>
                <a:spcPct val="30000"/>
              </a:spcBef>
              <a:spcAft>
                <a:spcPct val="0"/>
              </a:spcAft>
              <a:buClrTx/>
              <a:buSzTx/>
              <a:buFontTx/>
              <a:buNone/>
              <a:tabLst/>
              <a:defRPr/>
            </a:pPr>
            <a:r>
              <a:rPr lang="en-US" dirty="0"/>
              <a:t>This is, of course, NOT referring to the</a:t>
            </a:r>
            <a:r>
              <a:rPr lang="en-US" baseline="0" dirty="0"/>
              <a:t> financial statements that you audited or the RSI accompanying those statements, as you must be independent with respect to that information.  This might be if, for example, you assisted the client with pulling together information on five years of historical data.  If the client says, Hey can you help me pull together these schedules for my bond offering document, then you are on notice that your report could be being used.  </a:t>
            </a:r>
            <a:endParaRPr lang="en-US" dirty="0"/>
          </a:p>
          <a:p>
            <a:pPr defTabSz="465887">
              <a:defRPr/>
            </a:pPr>
            <a:endParaRPr lang="en-US" dirty="0"/>
          </a:p>
          <a:p>
            <a:pPr defTabSz="465887">
              <a:defRPr/>
            </a:pPr>
            <a:r>
              <a:rPr lang="en-US" dirty="0"/>
              <a:t>.</a:t>
            </a:r>
          </a:p>
          <a:p>
            <a:pPr defTabSz="465887">
              <a:defRPr/>
            </a:pPr>
            <a:endParaRPr lang="en-US" dirty="0"/>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88</a:t>
            </a:fld>
            <a:endParaRPr lang="en-US"/>
          </a:p>
        </p:txBody>
      </p:sp>
    </p:spTree>
    <p:extLst>
      <p:ext uri="{BB962C8B-B14F-4D97-AF65-F5344CB8AC3E}">
        <p14:creationId xmlns:p14="http://schemas.microsoft.com/office/powerpoint/2010/main" val="1591059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dirty="0"/>
              <a:t>The fifth</a:t>
            </a:r>
            <a:r>
              <a:rPr lang="en-US" baseline="0" dirty="0"/>
              <a:t> is manually signing (or electronically signing) a report for inclusion in an OS.  This isn’t talking about the opinions that you manually signed when you delivered 50 copies of the financial statements to the client, that might end up being reproduced in a bond offering document.  This is talking about a situation where the underwriter or bond counsel specifically asks for an original report with a manual signature (or the electronic equivalent) to put with the closing documents.  You know that an offering is in process.</a:t>
            </a:r>
            <a:endParaRPr lang="en-US" dirty="0"/>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89</a:t>
            </a:fld>
            <a:endParaRPr lang="en-US"/>
          </a:p>
        </p:txBody>
      </p:sp>
    </p:spTree>
    <p:extLst>
      <p:ext uri="{BB962C8B-B14F-4D97-AF65-F5344CB8AC3E}">
        <p14:creationId xmlns:p14="http://schemas.microsoft.com/office/powerpoint/2010/main" val="53777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a:t>#6</a:t>
            </a:r>
            <a:r>
              <a:rPr lang="en-US" baseline="0" dirty="0"/>
              <a:t> is “you provide a “custom” version of the auditor’s report for inclusion in an official statement.  This refers to some guidance in another section of Chapter 16 that discusses the appropriateness of including yellow book reports in an offering document.  </a:t>
            </a:r>
          </a:p>
          <a:p>
            <a:endParaRPr lang="en-US" baseline="0" dirty="0"/>
          </a:p>
          <a:p>
            <a:r>
              <a:rPr lang="en-US" baseline="0" dirty="0"/>
              <a:t>If you’re doing a yellow book or A-133 audit, you have your GAAS report on the financial statements and then you have reports required under Gov </a:t>
            </a:r>
            <a:r>
              <a:rPr lang="en-US" baseline="0" dirty="0" err="1"/>
              <a:t>Audt</a:t>
            </a:r>
            <a:r>
              <a:rPr lang="en-US" baseline="0" dirty="0"/>
              <a:t> Standards – internal control over financial reporting       compliance with laws regulations and contracts        also certain fraud and abuse. </a:t>
            </a:r>
          </a:p>
          <a:p>
            <a:pPr defTabSz="465887">
              <a:defRPr/>
            </a:pPr>
            <a:endParaRPr lang="en-US" dirty="0"/>
          </a:p>
          <a:p>
            <a:pPr defTabSz="465887">
              <a:defRPr/>
            </a:pPr>
            <a:r>
              <a:rPr lang="en-US" dirty="0"/>
              <a:t>Now, both the “yellow book” audit guide and the SLG guide state that those yellow book reports of those reports are “limited distribution” reports.  So you have this plain vanilla GAAS report on the financial statements coupled with limited use reports.</a:t>
            </a:r>
          </a:p>
          <a:p>
            <a:pPr defTabSz="465887">
              <a:defRPr/>
            </a:pPr>
            <a:endParaRPr lang="en-US" dirty="0"/>
          </a:p>
          <a:p>
            <a:pPr defTabSz="465887">
              <a:defRPr/>
            </a:pPr>
            <a:r>
              <a:rPr lang="en-US" dirty="0"/>
              <a:t>If you have that situation, the preferable thing to do so that you don’t run the risk of confusing the </a:t>
            </a:r>
          </a:p>
          <a:p>
            <a:pPr defTabSz="465887">
              <a:defRPr/>
            </a:pPr>
            <a:r>
              <a:rPr lang="en-US" dirty="0"/>
              <a:t>Just issue a plain-vanilla GAAS audit opinion that just talks about the …..</a:t>
            </a:r>
          </a:p>
          <a:p>
            <a:pPr defTabSz="465887">
              <a:defRPr/>
            </a:pPr>
            <a:endParaRPr lang="en-US" dirty="0"/>
          </a:p>
          <a:p>
            <a:pPr defTabSz="465887">
              <a:defRPr/>
            </a:pPr>
            <a:r>
              <a:rPr lang="en-US" dirty="0"/>
              <a:t>It was brought up back when we did this in august that the clarified standards</a:t>
            </a:r>
            <a:r>
              <a:rPr lang="en-US" baseline="0" dirty="0"/>
              <a:t> may be relaxing the restrictions on whether yellow book reports are considered limited use.</a:t>
            </a:r>
          </a:p>
          <a:p>
            <a:pPr defTabSz="465887">
              <a:defRPr/>
            </a:pPr>
            <a:endParaRPr lang="en-US" baseline="0" dirty="0"/>
          </a:p>
          <a:p>
            <a:pPr defTabSz="465887">
              <a:defRPr/>
            </a:pPr>
            <a:r>
              <a:rPr lang="en-US" baseline="0" dirty="0"/>
              <a:t>I think the key point is, there’s no obligation to put the yellow book reports in an offering document.  If all that’s in there are the financial statements, the plain vanilla GAAS report may be preferable. </a:t>
            </a:r>
          </a:p>
          <a:p>
            <a:pPr defTabSz="465887">
              <a:defRPr/>
            </a:pPr>
            <a:endParaRPr lang="en-US" baseline="0" dirty="0"/>
          </a:p>
          <a:p>
            <a:pPr defTabSz="465887">
              <a:defRPr/>
            </a:pPr>
            <a:r>
              <a:rPr lang="en-US" baseline="0" dirty="0"/>
              <a:t>What if at the time you gave your 50 signed copies of the yellow book report you also gave 50 </a:t>
            </a:r>
            <a:r>
              <a:rPr lang="en-US" baseline="0" dirty="0" err="1"/>
              <a:t>ocpies</a:t>
            </a:r>
            <a:r>
              <a:rPr lang="en-US" baseline="0" dirty="0"/>
              <a:t> of the plain vanilla report.  Does this trigger association?    No, we’re talking about situations where you are specifically asked for an opinion in connection with a particular offering.</a:t>
            </a:r>
            <a:endParaRPr lang="en-US" dirty="0"/>
          </a:p>
          <a:p>
            <a:pPr>
              <a:defRPr/>
            </a:pPr>
            <a:endParaRPr lang="en-US" dirty="0">
              <a:hlinkClick r:id="" action="ppaction://hlinkfile"/>
            </a:endParaRPr>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90</a:t>
            </a:fld>
            <a:endParaRPr lang="en-US"/>
          </a:p>
        </p:txBody>
      </p:sp>
    </p:spTree>
    <p:extLst>
      <p:ext uri="{BB962C8B-B14F-4D97-AF65-F5344CB8AC3E}">
        <p14:creationId xmlns:p14="http://schemas.microsoft.com/office/powerpoint/2010/main" val="3807491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465887">
              <a:defRPr/>
            </a:pPr>
            <a:r>
              <a:rPr lang="en-US" baseline="0" dirty="0"/>
              <a:t>Here, we’re not talking about comfort-letter type AUP. </a:t>
            </a:r>
          </a:p>
          <a:p>
            <a:pPr defTabSz="465887">
              <a:defRPr/>
            </a:pPr>
            <a:endParaRPr lang="en-US" baseline="0" dirty="0"/>
          </a:p>
          <a:p>
            <a:pPr defTabSz="465887">
              <a:defRPr/>
            </a:pPr>
            <a:r>
              <a:rPr lang="en-US" baseline="0" dirty="0"/>
              <a:t> We’re talking about where auditor is engaged to attest to certain financial information associated with the </a:t>
            </a:r>
            <a:r>
              <a:rPr lang="en-US" baseline="0" dirty="0" err="1"/>
              <a:t>lffering</a:t>
            </a:r>
            <a:r>
              <a:rPr lang="en-US" baseline="0" dirty="0"/>
              <a:t>.  </a:t>
            </a:r>
          </a:p>
          <a:p>
            <a:pPr defTabSz="465887">
              <a:defRPr/>
            </a:pPr>
            <a:endParaRPr lang="en-US" baseline="0" dirty="0"/>
          </a:p>
          <a:p>
            <a:pPr defTabSz="465887">
              <a:defRPr/>
            </a:pPr>
            <a:r>
              <a:rPr lang="en-US" baseline="0" dirty="0"/>
              <a:t>Example here,  </a:t>
            </a:r>
            <a:r>
              <a:rPr lang="en-US" dirty="0"/>
              <a:t>I went into EMMA.  They give you an option, pull up recent offering documents. </a:t>
            </a:r>
          </a:p>
          <a:p>
            <a:pPr defTabSz="465887">
              <a:defRPr/>
            </a:pPr>
            <a:r>
              <a:rPr lang="en-US" baseline="0" dirty="0"/>
              <a:t>Indicates that auditors were also asked to verify the math on the escrow calculations in a refunding and also that the bonds will not be arbitrage bonds.  </a:t>
            </a:r>
          </a:p>
          <a:p>
            <a:pPr defTabSz="465887">
              <a:defRPr/>
            </a:pPr>
            <a:endParaRPr lang="en-US" baseline="0" dirty="0"/>
          </a:p>
          <a:p>
            <a:pPr defTabSz="465887">
              <a:defRPr/>
            </a:pPr>
            <a:r>
              <a:rPr lang="en-US" baseline="0" dirty="0"/>
              <a:t>Sometimes the question comes up, what if I’m engaged to do that type of engagement but I’m not the financial statement auditor?  Does that sweep me in? </a:t>
            </a:r>
          </a:p>
          <a:p>
            <a:pPr defTabSz="465887">
              <a:defRPr/>
            </a:pPr>
            <a:r>
              <a:rPr lang="en-US" baseline="0" dirty="0"/>
              <a:t>Remember that </a:t>
            </a:r>
            <a:r>
              <a:rPr lang="en-US" dirty="0"/>
              <a:t>association is focused on the use of the financial statement auditor’s report. </a:t>
            </a:r>
          </a:p>
          <a:p>
            <a:pPr defTabSz="465887">
              <a:defRPr/>
            </a:pPr>
            <a:r>
              <a:rPr lang="en-US" baseline="0" dirty="0"/>
              <a:t>This is only talking about situations where the CPA firm has also rendered a report on the financial statements that is included in the offering document.  In the other case, there is no audit report to perform procedures on!</a:t>
            </a:r>
          </a:p>
          <a:p>
            <a:pPr defTabSz="465887">
              <a:defRPr/>
            </a:pPr>
            <a:endParaRPr lang="en-US" dirty="0"/>
          </a:p>
          <a:p>
            <a:pPr defTabSz="465887">
              <a:defRPr/>
            </a:pPr>
            <a:r>
              <a:rPr lang="en-US" baseline="0" dirty="0"/>
              <a:t>***</a:t>
            </a:r>
          </a:p>
          <a:p>
            <a:pPr defTabSz="465887">
              <a:defRPr/>
            </a:pPr>
            <a:endParaRPr lang="en-US" baseline="0" dirty="0"/>
          </a:p>
          <a:p>
            <a:pPr defTabSz="465887">
              <a:defRPr/>
            </a:pPr>
            <a:r>
              <a:rPr lang="en-US" baseline="0" dirty="0"/>
              <a:t>So those are the seven triggers.  Earlier I indicated that there’s an underlying principle that links them all together. that if you are aware that your report is going to be used in connection with a sale of securities, then you have an obligation.</a:t>
            </a:r>
          </a:p>
          <a:p>
            <a:pPr defTabSz="465887">
              <a:defRPr/>
            </a:pPr>
            <a:endParaRPr lang="en-US" baseline="0" dirty="0"/>
          </a:p>
          <a:p>
            <a:pPr defTabSz="465887">
              <a:defRPr/>
            </a:pPr>
            <a:r>
              <a:rPr lang="en-US" baseline="0" dirty="0"/>
              <a:t>Focus on the spirit of the guidance and not on a literal application.  These were written a long time ago, and don’t cover situations where an email went astray.  A </a:t>
            </a:r>
            <a:r>
              <a:rPr lang="en-US" baseline="0" dirty="0" err="1"/>
              <a:t>colleage</a:t>
            </a:r>
            <a:r>
              <a:rPr lang="en-US" baseline="0" dirty="0"/>
              <a:t> with another firm and I gave a talk to a group of bond lawyers.  He described a story where a client copied him by accident on an email talking about the upcoming bond offering which he didn’t otherwise know about.  The client sent him an “oops,” sorry, please disregard,  but he said “look, I can’t.  Now that I know about it, I have a professional obligation to ensure that my report is still appropriate.”  </a:t>
            </a:r>
            <a:endParaRPr lang="en-US" dirty="0"/>
          </a:p>
          <a:p>
            <a:endParaRPr lang="en-US" dirty="0"/>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91</a:t>
            </a:fld>
            <a:endParaRPr lang="en-US"/>
          </a:p>
        </p:txBody>
      </p:sp>
    </p:spTree>
    <p:extLst>
      <p:ext uri="{BB962C8B-B14F-4D97-AF65-F5344CB8AC3E}">
        <p14:creationId xmlns:p14="http://schemas.microsoft.com/office/powerpoint/2010/main" val="41097799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32943" indent="-232943"/>
            <a:r>
              <a:rPr lang="en-US" dirty="0"/>
              <a:t>So if</a:t>
            </a:r>
            <a:r>
              <a:rPr lang="en-US" baseline="0" dirty="0"/>
              <a:t> you are associated, what are you required to do?</a:t>
            </a:r>
          </a:p>
          <a:p>
            <a:pPr marL="232943" indent="-232943"/>
            <a:endParaRPr lang="en-US" baseline="0" dirty="0"/>
          </a:p>
          <a:p>
            <a:pPr marL="232943" indent="-232943"/>
            <a:r>
              <a:rPr lang="en-US" baseline="0" dirty="0"/>
              <a:t>NOTE:  FROM THE RECENT DISCUSSIONS THAT HAVE TAKEN PLACE, I WENT TOO FAR IN THE FOLLOWING PARAGRAPH, SO THIS NEEDS TO BE MODIFIED.</a:t>
            </a:r>
          </a:p>
          <a:p>
            <a:pPr marL="232943" indent="-232943"/>
            <a:endParaRPr lang="en-US" baseline="0" dirty="0"/>
          </a:p>
          <a:p>
            <a:pPr marL="232943" marR="0" indent="-232943" algn="l" defTabSz="457200" rtl="0" eaLnBrk="0" fontAlgn="base" latinLnBrk="0" hangingPunct="0">
              <a:lnSpc>
                <a:spcPct val="100000"/>
              </a:lnSpc>
              <a:spcBef>
                <a:spcPct val="30000"/>
              </a:spcBef>
              <a:spcAft>
                <a:spcPct val="0"/>
              </a:spcAft>
              <a:buClrTx/>
              <a:buSzTx/>
              <a:buFontTx/>
              <a:buNone/>
              <a:tabLst/>
              <a:defRPr/>
            </a:pPr>
            <a:r>
              <a:rPr lang="en-US" dirty="0"/>
              <a:t>*********</a:t>
            </a:r>
            <a:endParaRPr lang="en-US" baseline="0" dirty="0">
              <a:solidFill>
                <a:srgbClr val="FF0000"/>
              </a:solidFill>
              <a:latin typeface="Times New Roman" pitchFamily="18" charset="0"/>
              <a:cs typeface="Times New Roman" pitchFamily="18" charset="0"/>
            </a:endParaRPr>
          </a:p>
          <a:p>
            <a:pPr marL="232943" indent="-232943"/>
            <a:r>
              <a:rPr lang="en-US" baseline="0" dirty="0">
                <a:solidFill>
                  <a:srgbClr val="FF0000"/>
                </a:solidFill>
                <a:latin typeface="Times New Roman" pitchFamily="18" charset="0"/>
                <a:cs typeface="Times New Roman" pitchFamily="18" charset="0"/>
              </a:rPr>
              <a:t>The SLG guide (and now the healthcare guide and soon the NFP guide) requires you to do two things.  </a:t>
            </a:r>
            <a:r>
              <a:rPr lang="en-US" dirty="0">
                <a:solidFill>
                  <a:srgbClr val="FF0000"/>
                </a:solidFill>
                <a:latin typeface="Times New Roman" pitchFamily="18" charset="0"/>
                <a:cs typeface="Times New Roman" pitchFamily="18" charset="0"/>
              </a:rPr>
              <a:t>The first is, do keeping current procedures. This</a:t>
            </a:r>
            <a:r>
              <a:rPr lang="en-US" baseline="0" dirty="0">
                <a:solidFill>
                  <a:srgbClr val="FF0000"/>
                </a:solidFill>
                <a:latin typeface="Times New Roman" pitchFamily="18" charset="0"/>
                <a:cs typeface="Times New Roman" pitchFamily="18" charset="0"/>
              </a:rPr>
              <a:t> is just referencing the general rule related to what you must do if asked to reissue your report.   </a:t>
            </a:r>
            <a:r>
              <a:rPr lang="en-US" dirty="0">
                <a:latin typeface="Times New Roman" pitchFamily="18" charset="0"/>
                <a:cs typeface="Times New Roman" pitchFamily="18" charset="0"/>
              </a:rPr>
              <a:t>The first set of procedures is aimed at, has anything happened since I issued my opinion that might call it into question. This is really just an extension of your subsequent events review.  Not really any substantive auditing procedures, ……</a:t>
            </a:r>
          </a:p>
          <a:p>
            <a:pPr marL="232943" indent="-232943"/>
            <a:endParaRPr lang="en-US" dirty="0"/>
          </a:p>
          <a:p>
            <a:pPr marL="232943" indent="-232943"/>
            <a:r>
              <a:rPr lang="en-US" dirty="0"/>
              <a:t>*********</a:t>
            </a:r>
          </a:p>
          <a:p>
            <a:pPr marL="232943" indent="-232943"/>
            <a:endParaRPr lang="en-US" dirty="0"/>
          </a:p>
          <a:p>
            <a:pPr marL="232943" indent="-232943"/>
            <a:r>
              <a:rPr lang="en-US" dirty="0"/>
              <a:t>The second part have to do is read the official statement   and consider whether what’s in the rest of it (or the manner of its presentation) is materially inconsistent with information appearing in the AFS.</a:t>
            </a:r>
          </a:p>
          <a:p>
            <a:pPr marL="232943" indent="-232943"/>
            <a:endParaRPr lang="en-US" dirty="0"/>
          </a:p>
          <a:p>
            <a:pPr marL="232943" indent="-232943"/>
            <a:r>
              <a:rPr lang="en-US" dirty="0"/>
              <a:t>Give the war story</a:t>
            </a:r>
          </a:p>
          <a:p>
            <a:pPr marL="232943" indent="-232943"/>
            <a:r>
              <a:rPr lang="en-US" dirty="0"/>
              <a:t>Point: </a:t>
            </a:r>
          </a:p>
          <a:p>
            <a:pPr marL="232943" indent="-232943"/>
            <a:r>
              <a:rPr lang="en-US" dirty="0"/>
              <a:t>Something is wrong.  Either the AFS that we issued an opinion on are wrong, or something </a:t>
            </a:r>
          </a:p>
          <a:p>
            <a:pPr marL="232943" indent="-232943"/>
            <a:endParaRPr lang="en-US" dirty="0"/>
          </a:p>
          <a:p>
            <a:pPr marL="232943" indent="-232943"/>
            <a:r>
              <a:rPr lang="en-US" dirty="0"/>
              <a:t>But the point of that is, the </a:t>
            </a:r>
            <a:r>
              <a:rPr lang="en-US" dirty="0" err="1"/>
              <a:t>muni</a:t>
            </a:r>
            <a:r>
              <a:rPr lang="en-US" dirty="0"/>
              <a:t> offerings, just like the registered offerings,    material misstatement of fact in an official statement</a:t>
            </a:r>
          </a:p>
          <a:p>
            <a:pPr marL="232943" indent="-232943"/>
            <a:r>
              <a:rPr lang="en-US" dirty="0"/>
              <a:t>If you have an offering document that has a big inconsistency…….you’ve got a misstatement of fact.  In that case, having the opportunity to do that gave the issuer the</a:t>
            </a:r>
            <a:r>
              <a:rPr lang="en-US" baseline="0" dirty="0"/>
              <a:t> opportunity to avoid putting a document out on the market that contained a misstatement of fact.</a:t>
            </a:r>
            <a:endParaRPr lang="en-US" dirty="0"/>
          </a:p>
          <a:p>
            <a:pPr marL="232943" indent="-232943"/>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92</a:t>
            </a:fld>
            <a:endParaRPr lang="en-US" dirty="0"/>
          </a:p>
        </p:txBody>
      </p:sp>
    </p:spTree>
    <p:extLst>
      <p:ext uri="{BB962C8B-B14F-4D97-AF65-F5344CB8AC3E}">
        <p14:creationId xmlns:p14="http://schemas.microsoft.com/office/powerpoint/2010/main" val="1522620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8766300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465887">
              <a:defRPr/>
            </a:pPr>
            <a:r>
              <a:rPr lang="en-US" dirty="0"/>
              <a:t>Let’s assume that you are associated</a:t>
            </a:r>
            <a:r>
              <a:rPr lang="en-US" baseline="0" dirty="0"/>
              <a:t>. We also have guidance from the ACPA standards also describe how your role should be described in an offering that is not registered (if there’s a desire to describe the role)</a:t>
            </a:r>
          </a:p>
          <a:p>
            <a:pPr defTabSz="465887">
              <a:defRPr/>
            </a:pPr>
            <a:endParaRPr lang="en-US" dirty="0"/>
          </a:p>
          <a:p>
            <a:pPr defTabSz="465887">
              <a:defRPr/>
            </a:pPr>
            <a:r>
              <a:rPr lang="en-US" baseline="0" dirty="0"/>
              <a:t>Gives you a simple statement of fact. </a:t>
            </a:r>
          </a:p>
          <a:p>
            <a:pPr defTabSz="465887">
              <a:defRPr/>
            </a:pPr>
            <a:endParaRPr lang="en-US" dirty="0"/>
          </a:p>
          <a:p>
            <a:pPr defTabSz="465887">
              <a:defRPr/>
            </a:pPr>
            <a:r>
              <a:rPr lang="en-US" baseline="0" dirty="0"/>
              <a:t>The reason becomes</a:t>
            </a:r>
            <a:r>
              <a:rPr lang="en-US" dirty="0"/>
              <a:t> more apparent if we look at the next slide.</a:t>
            </a:r>
          </a:p>
          <a:p>
            <a:pPr defTabSz="465887">
              <a:defRPr/>
            </a:pPr>
            <a:endParaRPr lang="en-US" baseline="0" dirty="0"/>
          </a:p>
          <a:p>
            <a:r>
              <a:rPr lang="en-US" dirty="0"/>
              <a:t>AICPA professional standards state that when the issuer wishes to make reference in the OS to the auditor's role, the caption "Experts" should not be used, and the auditor may not be referred to anywhere in the document as an "expert."  This is because the terms "expert" and "</a:t>
            </a:r>
            <a:r>
              <a:rPr lang="en-US" dirty="0" err="1"/>
              <a:t>expertization</a:t>
            </a:r>
            <a:r>
              <a:rPr lang="en-US" dirty="0"/>
              <a:t>" are associated with '33 Act filings, where the terms are used with a specific meaning.  Outside of that arena, the terms are typically undefined, and the auditor's responsibility therefore also is undefined.  </a:t>
            </a:r>
          </a:p>
          <a:p>
            <a:endParaRPr lang="en-US" dirty="0"/>
          </a:p>
          <a:p>
            <a:r>
              <a:rPr lang="en-US" i="1" dirty="0"/>
              <a:t>In a '33 Act filing, "</a:t>
            </a:r>
            <a:r>
              <a:rPr lang="en-US" i="1" dirty="0" err="1"/>
              <a:t>expertization</a:t>
            </a:r>
            <a:r>
              <a:rPr lang="en-US" i="1" dirty="0"/>
              <a:t>" typically is associated with an underwriter's due diligence.  Financial and accounting data that is "</a:t>
            </a:r>
            <a:r>
              <a:rPr lang="en-US" i="1" dirty="0" err="1"/>
              <a:t>expertized</a:t>
            </a:r>
            <a:r>
              <a:rPr lang="en-US" i="1" dirty="0"/>
              <a:t>" is covered by the auditor's report.  </a:t>
            </a:r>
            <a:endParaRPr lang="en-US" dirty="0"/>
          </a:p>
          <a:p>
            <a:endParaRPr lang="en-US" dirty="0"/>
          </a:p>
          <a:p>
            <a:r>
              <a:rPr lang="en-US" dirty="0"/>
              <a:t>Professional standards require that if the client refuses to delete from the offering document the reference to the auditor as an "expert," the auditor should not permit inclusion of the auditor's report in the offering document.</a:t>
            </a:r>
          </a:p>
          <a:p>
            <a:pPr defTabSz="465887">
              <a:defRPr/>
            </a:pPr>
            <a:endParaRPr lang="en-US" dirty="0"/>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93</a:t>
            </a:fld>
            <a:endParaRPr lang="en-US"/>
          </a:p>
        </p:txBody>
      </p:sp>
    </p:spTree>
    <p:extLst>
      <p:ext uri="{BB962C8B-B14F-4D97-AF65-F5344CB8AC3E}">
        <p14:creationId xmlns:p14="http://schemas.microsoft.com/office/powerpoint/2010/main" val="721114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Both of these examples</a:t>
            </a:r>
            <a:r>
              <a:rPr lang="en-US" baseline="0" dirty="0"/>
              <a:t> </a:t>
            </a:r>
            <a:r>
              <a:rPr lang="en-US" dirty="0"/>
              <a:t>could be problematic….may appear you are willing to assume 33 act liability for your opinion in the same way you would if it were a registered offering.</a:t>
            </a:r>
          </a:p>
          <a:p>
            <a:endParaRPr lang="en-US" dirty="0"/>
          </a:p>
          <a:p>
            <a:r>
              <a:rPr lang="en-US" dirty="0"/>
              <a:t>In</a:t>
            </a:r>
            <a:r>
              <a:rPr lang="en-US" baseline="0" dirty="0"/>
              <a:t> the first one, they used the correct language but put it under an inappropriate heading.</a:t>
            </a:r>
            <a:endParaRPr lang="en-US" dirty="0"/>
          </a:p>
          <a:p>
            <a:endParaRPr lang="en-US" dirty="0"/>
          </a:p>
          <a:p>
            <a:r>
              <a:rPr lang="en-US" dirty="0"/>
              <a:t>In the second one, they used the plain vanilla heading, but they used the 33 act language for describing the role</a:t>
            </a:r>
          </a:p>
          <a:p>
            <a:endParaRPr lang="en-US" dirty="0"/>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94</a:t>
            </a:fld>
            <a:endParaRPr lang="en-US"/>
          </a:p>
        </p:txBody>
      </p:sp>
    </p:spTree>
    <p:extLst>
      <p:ext uri="{BB962C8B-B14F-4D97-AF65-F5344CB8AC3E}">
        <p14:creationId xmlns:p14="http://schemas.microsoft.com/office/powerpoint/2010/main" val="1051169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Often they will ask for something in writing from you.  So while it’s not required, you</a:t>
            </a:r>
            <a:r>
              <a:rPr lang="en-US" baseline="0" dirty="0"/>
              <a:t> can give it.</a:t>
            </a:r>
            <a:endParaRPr lang="en-US" dirty="0"/>
          </a:p>
          <a:p>
            <a:r>
              <a:rPr lang="en-US" dirty="0"/>
              <a:t>Again, “consent” drives that notion that you are </a:t>
            </a:r>
            <a:r>
              <a:rPr lang="en-US" dirty="0" err="1"/>
              <a:t>cocnseting</a:t>
            </a:r>
            <a:r>
              <a:rPr lang="en-US" dirty="0"/>
              <a:t> to liability like what you would have under a 33 Act offering.</a:t>
            </a:r>
          </a:p>
          <a:p>
            <a:endParaRPr lang="en-US" dirty="0"/>
          </a:p>
          <a:p>
            <a:r>
              <a:rPr lang="en-US" dirty="0"/>
              <a:t>The term “consent” also tied</a:t>
            </a:r>
            <a:r>
              <a:rPr lang="en-US" baseline="0" dirty="0"/>
              <a:t> to the explicit acceptance of liability in connection with a registered offering so again, we are cautioned to stay away from it.  </a:t>
            </a:r>
          </a:p>
          <a:p>
            <a:r>
              <a:rPr lang="en-US" dirty="0"/>
              <a:t>Certain protocols which must be followed with respect to the form, content, and address of an inclusion letter.</a:t>
            </a:r>
          </a:p>
          <a:p>
            <a:r>
              <a:rPr lang="en-US" dirty="0"/>
              <a:t> </a:t>
            </a:r>
          </a:p>
          <a:p>
            <a:pPr lvl="0"/>
            <a:r>
              <a:rPr lang="en-US" dirty="0"/>
              <a:t>The deliverable should be in the form of a separate letter issued </a:t>
            </a:r>
            <a:r>
              <a:rPr lang="en-US" u="sng" dirty="0"/>
              <a:t>to the client</a:t>
            </a:r>
            <a:r>
              <a:rPr lang="en-US" dirty="0"/>
              <a:t> (not the board of directors, as is done in addressing an audit report).</a:t>
            </a:r>
          </a:p>
          <a:p>
            <a:pPr lvl="0"/>
            <a:r>
              <a:rPr lang="en-US" dirty="0"/>
              <a:t> The deliverable should be worded pursuant to the requirements of AICPA professional standards as follows: </a:t>
            </a:r>
          </a:p>
          <a:p>
            <a:r>
              <a:rPr lang="en-US" dirty="0"/>
              <a:t>We agree to the inclusion in this [</a:t>
            </a:r>
            <a:r>
              <a:rPr lang="en-US" i="1" dirty="0"/>
              <a:t>name of document</a:t>
            </a:r>
            <a:r>
              <a:rPr lang="en-US" dirty="0"/>
              <a:t>] of our report, dated February 5, 20XX, on our audit of the financial statements of [</a:t>
            </a:r>
            <a:r>
              <a:rPr lang="en-US" i="1" dirty="0"/>
              <a:t>name of entity</a:t>
            </a:r>
            <a:r>
              <a:rPr lang="en-US" dirty="0"/>
              <a:t>].</a:t>
            </a:r>
          </a:p>
          <a:p>
            <a:pPr lvl="0"/>
            <a:r>
              <a:rPr lang="en-US" dirty="0"/>
              <a:t>The effective date of the letter can be the preliminary official statement date or the official statement date.</a:t>
            </a:r>
          </a:p>
          <a:p>
            <a:r>
              <a:rPr lang="en-US" dirty="0"/>
              <a:t>Interpretation No. 3 of </a:t>
            </a:r>
            <a:r>
              <a:rPr lang="en-US" dirty="0">
                <a:hlinkClick r:id="rId3"/>
              </a:rPr>
              <a:t>SAS No. 37</a:t>
            </a:r>
            <a:r>
              <a:rPr lang="en-US" dirty="0"/>
              <a:t>, “Consenting to the Use of an Audit Report in an Offering Document Other Than One Registered Under the Securities Act of 1933”(AU sec. 9711.16–.17).</a:t>
            </a:r>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95</a:t>
            </a:fld>
            <a:endParaRPr lang="en-US"/>
          </a:p>
        </p:txBody>
      </p:sp>
    </p:spTree>
    <p:extLst>
      <p:ext uri="{BB962C8B-B14F-4D97-AF65-F5344CB8AC3E}">
        <p14:creationId xmlns:p14="http://schemas.microsoft.com/office/powerpoint/2010/main" val="791392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lvl="1" defTabSz="465887">
              <a:defRPr/>
            </a:pPr>
            <a:r>
              <a:rPr lang="en-US" dirty="0"/>
              <a:t>So none of the </a:t>
            </a:r>
          </a:p>
          <a:p>
            <a:pPr marL="0" lvl="1" defTabSz="465887">
              <a:defRPr/>
            </a:pPr>
            <a:r>
              <a:rPr lang="en-US" dirty="0" err="1"/>
              <a:t>Ceertain</a:t>
            </a:r>
            <a:r>
              <a:rPr lang="en-US" dirty="0"/>
              <a:t> firms, as a risk management…..you must notify us and give us the opportunity to perform procedures to ensure that our report is still valid, and that there’s nothing in the audit document that would call the opinion we rendered into question.</a:t>
            </a:r>
          </a:p>
          <a:p>
            <a:pPr marL="0" lvl="1" defTabSz="465887">
              <a:defRPr/>
            </a:pPr>
            <a:endParaRPr lang="en-US" dirty="0"/>
          </a:p>
          <a:p>
            <a:pPr marL="0" lvl="1" defTabSz="465887">
              <a:defRPr/>
            </a:pPr>
            <a:r>
              <a:rPr lang="en-US" dirty="0"/>
              <a:t>We want the opportunity to have been able to look at things thoroughly….taking it on the offensive  It’s part of the </a:t>
            </a:r>
            <a:r>
              <a:rPr lang="en-US" dirty="0" err="1"/>
              <a:t>engagmeent</a:t>
            </a:r>
            <a:r>
              <a:rPr lang="en-US" dirty="0"/>
              <a:t> letter.</a:t>
            </a:r>
          </a:p>
          <a:p>
            <a:pPr marL="0" lvl="1" defTabSz="465887">
              <a:defRPr/>
            </a:pPr>
            <a:r>
              <a:rPr lang="en-US" dirty="0"/>
              <a:t>Have an equally valid approach to risk management, do not have this provision in the engagement letter. ….the larger the firm you’re associated with, the deeper the pockets you are perceived to have, the more important that discussion becomes.</a:t>
            </a:r>
          </a:p>
          <a:p>
            <a:pPr marL="0" lvl="1" defTabSz="465887">
              <a:defRPr/>
            </a:pPr>
            <a:endParaRPr lang="en-US" dirty="0"/>
          </a:p>
          <a:p>
            <a:pPr marL="0" lvl="1" defTabSz="465887">
              <a:defRPr/>
            </a:pPr>
            <a:r>
              <a:rPr lang="en-US" dirty="0"/>
              <a:t>“non-association”</a:t>
            </a:r>
          </a:p>
          <a:p>
            <a:pPr marL="0" lvl="1" defTabSz="465887">
              <a:defRPr/>
            </a:pPr>
            <a:endParaRPr lang="en-US" dirty="0"/>
          </a:p>
          <a:p>
            <a:pPr marL="0" lvl="1" defTabSz="465887">
              <a:defRPr/>
            </a:pPr>
            <a:r>
              <a:rPr lang="en-US" dirty="0"/>
              <a:t>Views on what constitutes "using the report" can differ from firm to firm, so it is important for the client and auditor to understand the terms of use.  In some firms, it may simply refer to reproducing the auditor's report in the OS; in others, it may also include situations where the auditor's report is not included in the OS; for example, that audited financial statements including the auditor's report are available upon request, or where the audit firm is named in the OS as the independent auditors. </a:t>
            </a:r>
          </a:p>
          <a:p>
            <a:pPr marL="0" lvl="1" defTabSz="465887">
              <a:defRPr/>
            </a:pPr>
            <a:endParaRPr lang="en-US" dirty="0"/>
          </a:p>
          <a:p>
            <a:pPr marL="0" lvl="1" defTabSz="465887">
              <a:defRPr/>
            </a:pPr>
            <a:r>
              <a:rPr lang="en-US" dirty="0"/>
              <a:t>***</a:t>
            </a:r>
          </a:p>
          <a:p>
            <a:r>
              <a:rPr lang="en-US" dirty="0"/>
              <a:t>Additionally, association is triggered if an  auditor includes a provision in the engagement letter requiring the client to request permission from the auditor before using the report in an OS (in other words, to require that they become associated with a government's official statements even if the above events have not occurred).   Views on what constitutes "using the report" can differ from firm to firm, so it is important for the client and auditor to understand the terms of use.  In some firms, it may simply refer to reproducing the auditor's report in the OS; in others, it may also include situations where the auditor's report is not included in the OS; for example, that audited financial statements including the auditor's report are available upon request, or where the audit firm is named in the OS as the independent auditors. </a:t>
            </a:r>
            <a:endParaRPr lang="en-US" sz="1800" dirty="0"/>
          </a:p>
          <a:p>
            <a:r>
              <a:rPr lang="en-US" dirty="0"/>
              <a:t>Some CPA firms internal policies related to risk management require that such a provision be include in the engagement letter.  Because the auditor's legal liability increases when its opinion is included in an OS, firms with such risk management policies are required to (a) determine that its audit report as originally issued is still appropriate (e.g., that no subsequent events have occurred which would call that opinion into question), and (b) that none of the other information contained in the OS calls into question or contradicts what's in the audited financial statements covered by the auditor's report.  If such information is noted during the auditor's reading of the OS and it is determined that the information is not in error,  it potentially could require the client to restate and reissue its financial statements, and for the auditor to reissue and modify its opinion.  Alternatively, if the other information is determined to be incorrect, the auditor will insist that it be corrected to avoid a potential misstatement of fact.  (For example, the description of the legal organization included in the OS might refer to a legal entity that, if known to the auditor, might have required inclusion in the financial statements in order for the display of the reporting entity  to comply with GAAP. )</a:t>
            </a:r>
            <a:endParaRPr lang="en-US" sz="1800" dirty="0"/>
          </a:p>
          <a:p>
            <a:pPr marL="0" lvl="1" defTabSz="465887">
              <a:defRPr/>
            </a:pPr>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96</a:t>
            </a:fld>
            <a:endParaRPr lang="en-US"/>
          </a:p>
        </p:txBody>
      </p:sp>
    </p:spTree>
    <p:extLst>
      <p:ext uri="{BB962C8B-B14F-4D97-AF65-F5344CB8AC3E}">
        <p14:creationId xmlns:p14="http://schemas.microsoft.com/office/powerpoint/2010/main" val="42003515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lvl="1" defTabSz="465887">
              <a:defRPr/>
            </a:pPr>
            <a:r>
              <a:rPr lang="en-US" dirty="0"/>
              <a:t>So what if nothing</a:t>
            </a:r>
            <a:r>
              <a:rPr lang="en-US" baseline="0" dirty="0"/>
              <a:t> has occurred that has put you on notice that your audit report is going to be used in an offering?  You haven’t been asked for an </a:t>
            </a:r>
            <a:r>
              <a:rPr lang="en-US" baseline="0" dirty="0" err="1"/>
              <a:t>inclusiion</a:t>
            </a:r>
            <a:r>
              <a:rPr lang="en-US" baseline="0" dirty="0"/>
              <a:t> letter, you haven’t been asked to do AUP, you haven’t been asked for a manually-signed opinion.  </a:t>
            </a:r>
          </a:p>
          <a:p>
            <a:pPr marL="0" lvl="1" defTabSz="465887">
              <a:defRPr/>
            </a:pPr>
            <a:endParaRPr lang="en-US" baseline="0" dirty="0"/>
          </a:p>
          <a:p>
            <a:pPr marL="0" lvl="1" defTabSz="465887">
              <a:defRPr/>
            </a:pPr>
            <a:r>
              <a:rPr lang="en-US" dirty="0"/>
              <a:t>Remember the expectation gap we talked about earlier, where investors tend to carry over their knowledge and beliefs about registered offerings to </a:t>
            </a:r>
            <a:r>
              <a:rPr lang="en-US" dirty="0" err="1"/>
              <a:t>muni</a:t>
            </a:r>
            <a:r>
              <a:rPr lang="en-US" dirty="0"/>
              <a:t> offerings?   </a:t>
            </a:r>
          </a:p>
          <a:p>
            <a:pPr marL="0" lvl="1" defTabSz="465887">
              <a:defRPr/>
            </a:pPr>
            <a:r>
              <a:rPr lang="en-US" dirty="0"/>
              <a:t>the EP identified as a best practice</a:t>
            </a:r>
            <a:r>
              <a:rPr lang="en-US" baseline="0" dirty="0"/>
              <a:t> that unless your firm policy is voluntary association – which we’ll talk about in a minute -- </a:t>
            </a:r>
            <a:r>
              <a:rPr lang="en-US" dirty="0"/>
              <a:t>put some sort of provision</a:t>
            </a:r>
            <a:r>
              <a:rPr lang="en-US" baseline="0" dirty="0"/>
              <a:t> in your engagement letter requiring the client to put  a statement like this in the </a:t>
            </a:r>
            <a:r>
              <a:rPr lang="en-US" baseline="0" dirty="0" err="1"/>
              <a:t>ofering</a:t>
            </a:r>
            <a:r>
              <a:rPr lang="en-US" baseline="0" dirty="0"/>
              <a:t> document. </a:t>
            </a:r>
          </a:p>
          <a:p>
            <a:pPr marL="0" lvl="1" defTabSz="465887">
              <a:defRPr/>
            </a:pPr>
            <a:endParaRPr lang="en-US" baseline="0" dirty="0"/>
          </a:p>
          <a:p>
            <a:pPr marL="0" lvl="1" defTabSz="465887">
              <a:defRPr/>
            </a:pPr>
            <a:r>
              <a:rPr lang="en-US" dirty="0"/>
              <a:t> there that </a:t>
            </a:r>
            <a:r>
              <a:rPr lang="en-US" dirty="0" err="1"/>
              <a:t>syas</a:t>
            </a:r>
            <a:r>
              <a:rPr lang="en-US" dirty="0"/>
              <a:t>, if you use our opinion and we’re not aware of it, then you agree to put a statement in your official statement…..auditors have not been engaged and in fact, have not done any procedures in that.</a:t>
            </a:r>
          </a:p>
          <a:p>
            <a:pPr marL="0" lvl="1" defTabSz="465887">
              <a:defRPr/>
            </a:pPr>
            <a:endParaRPr lang="en-US" dirty="0"/>
          </a:p>
          <a:p>
            <a:pPr marL="0" lvl="1" defTabSz="465887">
              <a:defRPr/>
            </a:pPr>
            <a:r>
              <a:rPr lang="en-US" dirty="0"/>
              <a:t>While this is </a:t>
            </a:r>
            <a:r>
              <a:rPr lang="en-US" dirty="0" err="1"/>
              <a:t>identiifed</a:t>
            </a:r>
            <a:r>
              <a:rPr lang="en-US" dirty="0"/>
              <a:t> as a best practice, </a:t>
            </a:r>
            <a:r>
              <a:rPr lang="en-US" dirty="0" err="1"/>
              <a:t>its</a:t>
            </a:r>
            <a:r>
              <a:rPr lang="en-US" dirty="0"/>
              <a:t> an important thing to put in to address that “expectation gap”</a:t>
            </a:r>
          </a:p>
          <a:p>
            <a:pPr marL="0" lvl="1" defTabSz="465887">
              <a:defRPr/>
            </a:pPr>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97</a:t>
            </a:fld>
            <a:endParaRPr lang="en-US"/>
          </a:p>
        </p:txBody>
      </p:sp>
    </p:spTree>
    <p:extLst>
      <p:ext uri="{BB962C8B-B14F-4D97-AF65-F5344CB8AC3E}">
        <p14:creationId xmlns:p14="http://schemas.microsoft.com/office/powerpoint/2010/main" val="6223035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ABC CPAs has given their consent, then under professional</a:t>
            </a:r>
            <a:r>
              <a:rPr lang="en-US" baseline="0" dirty="0"/>
              <a:t> standards they MUST perform procedures.</a:t>
            </a:r>
          </a:p>
          <a:p>
            <a:endParaRPr lang="en-US" baseline="0" dirty="0"/>
          </a:p>
          <a:p>
            <a:r>
              <a:rPr lang="en-US" baseline="0" dirty="0"/>
              <a:t>Hopefully, the more we talk about these requirements, the more consistent the messages will become.</a:t>
            </a:r>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98</a:t>
            </a:fld>
            <a:endParaRPr lang="en-US"/>
          </a:p>
        </p:txBody>
      </p:sp>
    </p:spTree>
    <p:extLst>
      <p:ext uri="{BB962C8B-B14F-4D97-AF65-F5344CB8AC3E}">
        <p14:creationId xmlns:p14="http://schemas.microsoft.com/office/powerpoint/2010/main" val="38360064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Is the auditor associated with that?  The audit guide says “no.”</a:t>
            </a:r>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99</a:t>
            </a:fld>
            <a:endParaRPr lang="en-US"/>
          </a:p>
        </p:txBody>
      </p:sp>
    </p:spTree>
    <p:extLst>
      <p:ext uri="{BB962C8B-B14F-4D97-AF65-F5344CB8AC3E}">
        <p14:creationId xmlns:p14="http://schemas.microsoft.com/office/powerpoint/2010/main" val="2704946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100</a:t>
            </a:fld>
            <a:endParaRPr lang="en-US"/>
          </a:p>
        </p:txBody>
      </p:sp>
    </p:spTree>
    <p:extLst>
      <p:ext uri="{BB962C8B-B14F-4D97-AF65-F5344CB8AC3E}">
        <p14:creationId xmlns:p14="http://schemas.microsoft.com/office/powerpoint/2010/main" val="589400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dirty="0"/>
              <a:t>The </a:t>
            </a:r>
            <a:r>
              <a:rPr lang="en-US" dirty="0" err="1"/>
              <a:t>muni</a:t>
            </a:r>
            <a:r>
              <a:rPr lang="en-US" dirty="0"/>
              <a:t> system is much less prescriptive than the system of periodic reporting required of publicly-traded companies. </a:t>
            </a:r>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101</a:t>
            </a:fld>
            <a:endParaRPr lang="en-US"/>
          </a:p>
        </p:txBody>
      </p:sp>
    </p:spTree>
    <p:extLst>
      <p:ext uri="{BB962C8B-B14F-4D97-AF65-F5344CB8AC3E}">
        <p14:creationId xmlns:p14="http://schemas.microsoft.com/office/powerpoint/2010/main" val="1050184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102</a:t>
            </a:fld>
            <a:endParaRPr lang="en-US"/>
          </a:p>
        </p:txBody>
      </p:sp>
    </p:spTree>
    <p:extLst>
      <p:ext uri="{BB962C8B-B14F-4D97-AF65-F5344CB8AC3E}">
        <p14:creationId xmlns:p14="http://schemas.microsoft.com/office/powerpoint/2010/main" val="3162814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See page 78593 for specific examples</a:t>
            </a:r>
          </a:p>
        </p:txBody>
      </p:sp>
    </p:spTree>
    <p:extLst>
      <p:ext uri="{BB962C8B-B14F-4D97-AF65-F5344CB8AC3E}">
        <p14:creationId xmlns:p14="http://schemas.microsoft.com/office/powerpoint/2010/main" val="19784330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It’s a covenant between the underwriter and the party issuing</a:t>
            </a:r>
            <a:r>
              <a:rPr lang="en-US" baseline="0" dirty="0"/>
              <a:t> the bonds.  Back-door regulatory framework.</a:t>
            </a:r>
          </a:p>
          <a:p>
            <a:endParaRPr lang="en-US" baseline="0" dirty="0"/>
          </a:p>
          <a:p>
            <a:r>
              <a:rPr lang="en-US" baseline="0" dirty="0"/>
              <a:t>Should the SEC be given </a:t>
            </a:r>
          </a:p>
          <a:p>
            <a:endParaRPr lang="en-US" baseline="0" dirty="0"/>
          </a:p>
          <a:p>
            <a:r>
              <a:rPr lang="en-US" baseline="0" dirty="0"/>
              <a:t>Congress said, look at the quality of the disclosure compared to the quality of </a:t>
            </a:r>
            <a:r>
              <a:rPr lang="en-US" baseline="0" dirty="0" err="1"/>
              <a:t>discllsoures</a:t>
            </a:r>
            <a:r>
              <a:rPr lang="en-US" baseline="0" dirty="0"/>
              <a:t> made in 33 act offerings.  See if investors in </a:t>
            </a:r>
            <a:r>
              <a:rPr lang="en-US" baseline="0" dirty="0" err="1"/>
              <a:t>muni</a:t>
            </a:r>
            <a:r>
              <a:rPr lang="en-US" baseline="0" dirty="0"/>
              <a:t> offerings are being shortchanged.</a:t>
            </a:r>
            <a:endParaRPr lang="en-US" dirty="0"/>
          </a:p>
          <a:p>
            <a:endParaRPr lang="en-US" dirty="0"/>
          </a:p>
          <a:p>
            <a:endParaRPr lang="en-US" dirty="0"/>
          </a:p>
          <a:p>
            <a:endParaRPr lang="en-US" dirty="0"/>
          </a:p>
          <a:p>
            <a:r>
              <a:rPr lang="en-US" dirty="0"/>
              <a:t>Currently, the SEC’s enforcement authority against</a:t>
            </a:r>
          </a:p>
          <a:p>
            <a:r>
              <a:rPr lang="en-US" dirty="0"/>
              <a:t>municipal issuers is limited to violations of the general antifraud</a:t>
            </a:r>
          </a:p>
          <a:p>
            <a:r>
              <a:rPr lang="en-US" dirty="0"/>
              <a:t>provisions of the federal securities laws.3</a:t>
            </a:r>
          </a:p>
          <a:p>
            <a:pPr defTabSz="465887">
              <a:defRPr/>
            </a:pPr>
            <a:endParaRPr lang="en-US" dirty="0"/>
          </a:p>
          <a:p>
            <a:pPr defTabSz="465887">
              <a:defRPr/>
            </a:pPr>
            <a:endParaRPr lang="en-US" dirty="0"/>
          </a:p>
          <a:p>
            <a:pPr defTabSz="465887">
              <a:defRPr/>
            </a:pPr>
            <a:r>
              <a:rPr lang="en-US" dirty="0"/>
              <a:t>While the SEC does not regulate </a:t>
            </a:r>
            <a:r>
              <a:rPr lang="en-US" dirty="0" err="1"/>
              <a:t>muni</a:t>
            </a:r>
            <a:r>
              <a:rPr lang="en-US" dirty="0"/>
              <a:t> issuers, it has tried to indirectly impose disclosure requirements on issuers through broker-dealers. The SEC’s Rule 15c2-12 on </a:t>
            </a:r>
            <a:r>
              <a:rPr lang="en-US" dirty="0" err="1"/>
              <a:t>muni</a:t>
            </a:r>
            <a:r>
              <a:rPr lang="en-US" dirty="0"/>
              <a:t> disclosure, for example, prohibits dealers from underwriting most municipal securities unless issuers have entered into written agreements to disclose annual financial and operating information, as well as notices of events such as principal and interest payment delinquencies or bankruptcy filings, when they occur.</a:t>
            </a:r>
          </a:p>
          <a:p>
            <a:pPr defTabSz="465887">
              <a:defRPr/>
            </a:pPr>
            <a:endParaRPr lang="en-US" dirty="0"/>
          </a:p>
          <a:p>
            <a:pPr defTabSz="465887">
              <a:defRPr/>
            </a:pPr>
            <a:endParaRPr lang="en-US" dirty="0"/>
          </a:p>
          <a:p>
            <a:endParaRPr lang="en-US" dirty="0"/>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103</a:t>
            </a:fld>
            <a:endParaRPr lang="en-US"/>
          </a:p>
        </p:txBody>
      </p:sp>
    </p:spTree>
    <p:extLst>
      <p:ext uri="{BB962C8B-B14F-4D97-AF65-F5344CB8AC3E}">
        <p14:creationId xmlns:p14="http://schemas.microsoft.com/office/powerpoint/2010/main" val="30212442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bottom line of both of these reports is a call for Congress to give the SEC expanded regulatory authority over the </a:t>
            </a:r>
            <a:r>
              <a:rPr lang="en-US" dirty="0" err="1"/>
              <a:t>muni</a:t>
            </a:r>
            <a:r>
              <a:rPr lang="en-US" dirty="0"/>
              <a:t> market.</a:t>
            </a:r>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104</a:t>
            </a:fld>
            <a:endParaRPr lang="en-US"/>
          </a:p>
        </p:txBody>
      </p:sp>
    </p:spTree>
    <p:extLst>
      <p:ext uri="{BB962C8B-B14F-4D97-AF65-F5344CB8AC3E}">
        <p14:creationId xmlns:p14="http://schemas.microsoft.com/office/powerpoint/2010/main" val="3212885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465887">
              <a:defRPr/>
            </a:pPr>
            <a:endParaRPr lang="en-US" dirty="0"/>
          </a:p>
          <a:p>
            <a:r>
              <a:rPr lang="en-US" dirty="0"/>
              <a:t>Report is culmination of more than two years of work presided over by SEC commissioner </a:t>
            </a:r>
            <a:r>
              <a:rPr lang="en-US" dirty="0" err="1"/>
              <a:t>Elisse</a:t>
            </a:r>
            <a:r>
              <a:rPr lang="en-US" dirty="0"/>
              <a:t> Walter, who in May 2010 launched a nationwide inquiry in the </a:t>
            </a:r>
            <a:r>
              <a:rPr lang="en-US" dirty="0" err="1"/>
              <a:t>muni</a:t>
            </a:r>
            <a:r>
              <a:rPr lang="en-US" dirty="0"/>
              <a:t> market with the goal of issuing a final report and recommendations.</a:t>
            </a:r>
          </a:p>
          <a:p>
            <a:r>
              <a:rPr lang="en-US" dirty="0"/>
              <a:t>The SEC held a series of public hearings around the country, met with dozens of </a:t>
            </a:r>
            <a:r>
              <a:rPr lang="en-US" dirty="0" err="1"/>
              <a:t>muni</a:t>
            </a:r>
            <a:r>
              <a:rPr lang="en-US" dirty="0"/>
              <a:t> market participants and collected written comments from them.</a:t>
            </a:r>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105</a:t>
            </a:fld>
            <a:endParaRPr lang="en-US"/>
          </a:p>
        </p:txBody>
      </p:sp>
    </p:spTree>
    <p:extLst>
      <p:ext uri="{BB962C8B-B14F-4D97-AF65-F5344CB8AC3E}">
        <p14:creationId xmlns:p14="http://schemas.microsoft.com/office/powerpoint/2010/main" val="2236853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a:t>I would call it “regulation light.”  The SEC</a:t>
            </a:r>
            <a:r>
              <a:rPr lang="en-US" baseline="0" dirty="0"/>
              <a:t> would get to say, “these are the minimum elements that should be in an offering document.”   The </a:t>
            </a:r>
            <a:r>
              <a:rPr lang="en-US" baseline="0" dirty="0" err="1"/>
              <a:t>finanial</a:t>
            </a:r>
            <a:r>
              <a:rPr lang="en-US" baseline="0" dirty="0"/>
              <a:t> statements should be prepared in accordance with GAAP.</a:t>
            </a:r>
          </a:p>
          <a:p>
            <a:r>
              <a:rPr lang="en-US" baseline="0" dirty="0"/>
              <a:t>With respect to ongoing financial statements, they wouldn’t tamper with that, but if you have a continuing disclosure </a:t>
            </a:r>
            <a:r>
              <a:rPr lang="en-US" baseline="0" dirty="0" err="1"/>
              <a:t>coveantn</a:t>
            </a:r>
            <a:r>
              <a:rPr lang="en-US" baseline="0" dirty="0"/>
              <a:t> and didn’t file , this would give them …….a regulatory light regulatory regime.</a:t>
            </a:r>
          </a:p>
          <a:p>
            <a:endParaRPr lang="en-US" baseline="0" dirty="0"/>
          </a:p>
          <a:p>
            <a:r>
              <a:rPr lang="en-US" dirty="0"/>
              <a:t>Not clear what is meant by that.  SIFMA has come</a:t>
            </a:r>
            <a:r>
              <a:rPr lang="en-US" baseline="0" dirty="0"/>
              <a:t> out and said, “we don’t think that would mean that your </a:t>
            </a:r>
            <a:r>
              <a:rPr lang="en-US" baseline="0" dirty="0" err="1"/>
              <a:t>hc</a:t>
            </a:r>
            <a:r>
              <a:rPr lang="en-US" baseline="0" dirty="0"/>
              <a:t> and </a:t>
            </a:r>
            <a:r>
              <a:rPr lang="en-US" baseline="0" dirty="0" err="1"/>
              <a:t>hgher</a:t>
            </a:r>
            <a:r>
              <a:rPr lang="en-US" baseline="0" dirty="0"/>
              <a:t> </a:t>
            </a:r>
            <a:r>
              <a:rPr lang="en-US" baseline="0" dirty="0" err="1"/>
              <a:t>ed</a:t>
            </a:r>
            <a:r>
              <a:rPr lang="en-US" baseline="0" dirty="0"/>
              <a:t> would be ….NFP exclusion ……</a:t>
            </a:r>
            <a:endParaRPr lang="en-US" dirty="0"/>
          </a:p>
          <a:p>
            <a:endParaRPr lang="en-US" dirty="0"/>
          </a:p>
          <a:p>
            <a:r>
              <a:rPr lang="en-US" dirty="0"/>
              <a:t>Disclosure Controls. The Report states that the SEC “could consider the appropriate disclosure policies and procedures</a:t>
            </a:r>
          </a:p>
          <a:p>
            <a:r>
              <a:rPr lang="en-US" dirty="0"/>
              <a:t>that municipal issuers should have to assure that they will satisfy their primary and ongoing disclosure obligations.”4</a:t>
            </a:r>
          </a:p>
          <a:p>
            <a:r>
              <a:rPr lang="en-US" dirty="0"/>
              <a:t>Such statement regarding disclosure policies and procedures echoes prior statements of SEC staff and a recent SEC</a:t>
            </a:r>
          </a:p>
          <a:p>
            <a:r>
              <a:rPr lang="en-US" dirty="0"/>
              <a:t>enforcement action. In a speech entitled “Lessons Learned from San Diego,” (Dec. 11, 2007), then‐SEC Enforcement Director</a:t>
            </a:r>
          </a:p>
          <a:p>
            <a:r>
              <a:rPr lang="en-US" dirty="0"/>
              <a:t>Thomsen recommended as one of the “critical lessons” from that enforcement action that cities consider adopting</a:t>
            </a:r>
          </a:p>
          <a:p>
            <a:r>
              <a:rPr lang="en-US" dirty="0"/>
              <a:t>“written policies and procedures that, at a minimum . . . Clearly state the process by which the disclosure is drafted and reviewed.”</a:t>
            </a:r>
          </a:p>
          <a:p>
            <a:endParaRPr lang="en-US" dirty="0"/>
          </a:p>
          <a:p>
            <a:r>
              <a:rPr lang="en-US" dirty="0"/>
              <a:t>Rule 15c2‐12. The SEC proposed the legislative changes</a:t>
            </a:r>
          </a:p>
          <a:p>
            <a:r>
              <a:rPr lang="en-US" dirty="0"/>
              <a:t>summarized above, but states in the Report that if the necessary</a:t>
            </a:r>
          </a:p>
          <a:p>
            <a:r>
              <a:rPr lang="en-US" dirty="0"/>
              <a:t>legislation is not obtained it would consider amending</a:t>
            </a:r>
          </a:p>
          <a:p>
            <a:r>
              <a:rPr lang="en-US" dirty="0"/>
              <a:t>Rule 15c2‐12 to address various disclosure concerns, including</a:t>
            </a:r>
          </a:p>
          <a:p>
            <a:r>
              <a:rPr lang="en-US" dirty="0"/>
              <a:t>(</a:t>
            </a:r>
            <a:r>
              <a:rPr lang="en-US" dirty="0" err="1"/>
              <a:t>i</a:t>
            </a:r>
            <a:r>
              <a:rPr lang="en-US" dirty="0"/>
              <a:t>) amending the definition of “final official statement” to include</a:t>
            </a:r>
          </a:p>
          <a:p>
            <a:r>
              <a:rPr lang="en-US" dirty="0"/>
              <a:t>certain required disclosures (e.g., describe any retail</a:t>
            </a:r>
          </a:p>
          <a:p>
            <a:r>
              <a:rPr lang="en-US" dirty="0"/>
              <a:t>order period, risks of the offered securities, and disclosures</a:t>
            </a:r>
          </a:p>
          <a:p>
            <a:r>
              <a:rPr lang="en-US" dirty="0"/>
              <a:t>about the underlying obligor regardless of the existence of</a:t>
            </a:r>
          </a:p>
          <a:p>
            <a:r>
              <a:rPr lang="en-US" dirty="0"/>
              <a:t>credit enhancement) and (ii) requiring issuers to “have disclosure</a:t>
            </a:r>
          </a:p>
          <a:p>
            <a:r>
              <a:rPr lang="en-US" dirty="0"/>
              <a:t>policies and procedures in place regarding their disclosure</a:t>
            </a:r>
          </a:p>
          <a:p>
            <a:r>
              <a:rPr lang="en-US" dirty="0"/>
              <a:t>obligations, including those arising under continuing disclosure</a:t>
            </a:r>
          </a:p>
          <a:p>
            <a:r>
              <a:rPr lang="en-US" dirty="0"/>
              <a:t>undertakings.”</a:t>
            </a:r>
          </a:p>
          <a:p>
            <a:r>
              <a:rPr lang="en-US" dirty="0"/>
              <a:t> </a:t>
            </a:r>
          </a:p>
          <a:p>
            <a:endParaRPr lang="en-US" dirty="0"/>
          </a:p>
          <a:p>
            <a:endParaRPr lang="en-US" dirty="0"/>
          </a:p>
          <a:p>
            <a:r>
              <a:rPr lang="en-US" dirty="0"/>
              <a:t>Conduit Borrowers. The Report recommends that a conduit </a:t>
            </a:r>
            <a:r>
              <a:rPr lang="en-US" i="1" dirty="0"/>
              <a:t>borrower </a:t>
            </a:r>
            <a:r>
              <a:rPr lang="en-US" dirty="0"/>
              <a:t>should not have an exemption from registration</a:t>
            </a:r>
          </a:p>
          <a:p>
            <a:r>
              <a:rPr lang="en-US" dirty="0"/>
              <a:t>of its securities under the Securities Act of 1933 </a:t>
            </a:r>
            <a:r>
              <a:rPr lang="en-US" i="1" dirty="0"/>
              <a:t>solely </a:t>
            </a:r>
            <a:r>
              <a:rPr lang="en-US" dirty="0"/>
              <a:t>by reason of the conduit </a:t>
            </a:r>
            <a:r>
              <a:rPr lang="en-US" i="1" dirty="0"/>
              <a:t>issuer </a:t>
            </a:r>
            <a:r>
              <a:rPr lang="en-US" dirty="0"/>
              <a:t>being entitled to such an exemption</a:t>
            </a:r>
          </a:p>
          <a:p>
            <a:r>
              <a:rPr lang="en-US" dirty="0"/>
              <a:t>because it is a municipal entity. Currently, section 3(a)(2) of the Securities Act of 1933 provides a securities exemption for</a:t>
            </a:r>
          </a:p>
          <a:p>
            <a:r>
              <a:rPr lang="en-US" dirty="0"/>
              <a:t>both the municipal security of the conduit issuer and for the underlying obligation of the conduit borrower, subject to Rule</a:t>
            </a:r>
          </a:p>
          <a:p>
            <a:r>
              <a:rPr lang="en-US" dirty="0"/>
              <a:t>131.6 Any other exemption available to the conduit borrower (e.g., private placement, non‐profit entities, security guaranteed</a:t>
            </a:r>
          </a:p>
          <a:p>
            <a:r>
              <a:rPr lang="en-US" dirty="0"/>
              <a:t>by a bank, etc.) would continue to apply.</a:t>
            </a:r>
          </a:p>
          <a:p>
            <a:endParaRPr lang="en-US" dirty="0"/>
          </a:p>
          <a:p>
            <a:r>
              <a:rPr lang="en-US" dirty="0"/>
              <a:t>Financial Statements. The SEC would seek “explicit authority . . . to establish the form and content of financial statements used in municipal securities offerings and establish standards and designate a private‐sector body as the GAAP standard setter for municipal issuer financial statements,” in order to facilitate comparisons between issuers. In recognition of certain states having their own accounting principles, the Report</a:t>
            </a:r>
          </a:p>
          <a:p>
            <a:r>
              <a:rPr lang="en-US" dirty="0"/>
              <a:t>advises that any such legislative authority would be solely for purposes of the federal securities laws. The SEC would also seek authority to require that municipal issuers have their financial statements audited, whether by an independent auditor or a state auditor.</a:t>
            </a:r>
          </a:p>
          <a:p>
            <a:endParaRPr lang="en-US" dirty="0"/>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106</a:t>
            </a:fld>
            <a:endParaRPr lang="en-US"/>
          </a:p>
        </p:txBody>
      </p:sp>
    </p:spTree>
    <p:extLst>
      <p:ext uri="{BB962C8B-B14F-4D97-AF65-F5344CB8AC3E}">
        <p14:creationId xmlns:p14="http://schemas.microsoft.com/office/powerpoint/2010/main" val="4084333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endParaRPr lang="en-US" dirty="0"/>
          </a:p>
          <a:p>
            <a:r>
              <a:rPr lang="en-US" dirty="0"/>
              <a:t>Independent of the SEC’s efforts, Congress is also considering the need for reform of the municipal market. Dodd-Frank required the Government Accounting Office (GAO) to conduct a study that will:</a:t>
            </a:r>
          </a:p>
          <a:p>
            <a:pPr marL="228587" indent="-228587">
              <a:buFont typeface="Arial" pitchFamily="34" charset="0"/>
              <a:buChar char="•"/>
            </a:pPr>
            <a:r>
              <a:rPr lang="en-US" dirty="0"/>
              <a:t>Compare the amount, frequency, and quality of disclosures provided by issuers of municipal securities with the amount and frequency of disclosures provided by SEC registrants, taking into account the differences between those types of entities; </a:t>
            </a:r>
          </a:p>
          <a:p>
            <a:pPr marL="228587" indent="-228587">
              <a:buFont typeface="Arial" pitchFamily="34" charset="0"/>
              <a:buChar char="•"/>
            </a:pPr>
            <a:r>
              <a:rPr lang="en-US" dirty="0"/>
              <a:t>Evaluate the costs and benefits of requiring issuers of municipal bonds to provide additional financial disclosures for the benefit of investors; and</a:t>
            </a:r>
          </a:p>
          <a:p>
            <a:pPr marL="228587" indent="-228587">
              <a:buFont typeface="Arial" pitchFamily="34" charset="0"/>
              <a:buChar char="•"/>
            </a:pPr>
            <a:r>
              <a:rPr lang="en-US" dirty="0"/>
              <a:t>Make recommendations relating to disclosure requirements for municipal issuers, including the advisability of the repeal or retention of the Tower Amendment.</a:t>
            </a:r>
          </a:p>
          <a:p>
            <a:pPr marL="228587" indent="-228587"/>
            <a:endParaRPr lang="en-US" dirty="0"/>
          </a:p>
          <a:p>
            <a:r>
              <a:rPr lang="en-US" dirty="0"/>
              <a:t>The GAO report was issued on July 19. </a:t>
            </a:r>
          </a:p>
          <a:p>
            <a:endParaRPr lang="en-US" dirty="0"/>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107</a:t>
            </a:fld>
            <a:endParaRPr lang="en-US"/>
          </a:p>
        </p:txBody>
      </p:sp>
    </p:spTree>
    <p:extLst>
      <p:ext uri="{BB962C8B-B14F-4D97-AF65-F5344CB8AC3E}">
        <p14:creationId xmlns:p14="http://schemas.microsoft.com/office/powerpoint/2010/main" val="38376370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108</a:t>
            </a:fld>
            <a:endParaRPr lang="en-US"/>
          </a:p>
        </p:txBody>
      </p:sp>
    </p:spTree>
    <p:extLst>
      <p:ext uri="{BB962C8B-B14F-4D97-AF65-F5344CB8AC3E}">
        <p14:creationId xmlns:p14="http://schemas.microsoft.com/office/powerpoint/2010/main" val="16255545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109</a:t>
            </a:fld>
            <a:endParaRPr lang="en-US"/>
          </a:p>
        </p:txBody>
      </p:sp>
    </p:spTree>
    <p:extLst>
      <p:ext uri="{BB962C8B-B14F-4D97-AF65-F5344CB8AC3E}">
        <p14:creationId xmlns:p14="http://schemas.microsoft.com/office/powerpoint/2010/main" val="22151029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110</a:t>
            </a:fld>
            <a:endParaRPr lang="en-US"/>
          </a:p>
        </p:txBody>
      </p:sp>
    </p:spTree>
    <p:extLst>
      <p:ext uri="{BB962C8B-B14F-4D97-AF65-F5344CB8AC3E}">
        <p14:creationId xmlns:p14="http://schemas.microsoft.com/office/powerpoint/2010/main" val="23740347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Grp="1" noChangeArrowheads="1"/>
          </p:cNvSpPr>
          <p:nvPr>
            <p:ph type="dt" sz="quarter" idx="1"/>
          </p:nvPr>
        </p:nvSpPr>
        <p:spPr>
          <a:xfrm>
            <a:off x="3970338" y="0"/>
            <a:ext cx="3038475" cy="465138"/>
          </a:xfrm>
          <a:prstGeom prst="rect">
            <a:avLst/>
          </a:prstGeom>
          <a:noFill/>
        </p:spPr>
        <p:txBody>
          <a:bodyPr/>
          <a:lstStyle/>
          <a:p>
            <a:r>
              <a:rPr lang="en-GB"/>
              <a:t>Date</a:t>
            </a:r>
          </a:p>
        </p:txBody>
      </p:sp>
      <p:sp>
        <p:nvSpPr>
          <p:cNvPr id="148483" name="Rectangle 7"/>
          <p:cNvSpPr>
            <a:spLocks noGrp="1" noChangeArrowheads="1"/>
          </p:cNvSpPr>
          <p:nvPr>
            <p:ph type="sldNum" sz="quarter" idx="5"/>
          </p:nvPr>
        </p:nvSpPr>
        <p:spPr>
          <a:xfrm>
            <a:off x="3970338" y="8829675"/>
            <a:ext cx="3038475" cy="465138"/>
          </a:xfrm>
          <a:prstGeom prst="rect">
            <a:avLst/>
          </a:prstGeom>
          <a:noFill/>
        </p:spPr>
        <p:txBody>
          <a:bodyPr/>
          <a:lstStyle/>
          <a:p>
            <a:fld id="{B98E76EB-3687-4FFC-A361-1EEC77D93675}" type="slidenum">
              <a:rPr lang="en-GB"/>
              <a:pPr/>
              <a:t>111</a:t>
            </a:fld>
            <a:endParaRPr lang="en-GB"/>
          </a:p>
        </p:txBody>
      </p:sp>
      <p:sp>
        <p:nvSpPr>
          <p:cNvPr id="148484" name="Rectangle 2"/>
          <p:cNvSpPr>
            <a:spLocks noGrp="1" noRot="1" noChangeAspect="1" noChangeArrowheads="1" noTextEdit="1"/>
          </p:cNvSpPr>
          <p:nvPr>
            <p:ph type="sldImg"/>
          </p:nvPr>
        </p:nvSpPr>
        <p:spPr>
          <a:ln/>
        </p:spPr>
      </p:sp>
      <p:sp>
        <p:nvSpPr>
          <p:cNvPr id="148485"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550076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112</a:t>
            </a:fld>
            <a:endParaRPr lang="en-US"/>
          </a:p>
        </p:txBody>
      </p:sp>
    </p:spTree>
    <p:extLst>
      <p:ext uri="{BB962C8B-B14F-4D97-AF65-F5344CB8AC3E}">
        <p14:creationId xmlns:p14="http://schemas.microsoft.com/office/powerpoint/2010/main" val="1470822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See page 78593 for specific examples</a:t>
            </a:r>
          </a:p>
        </p:txBody>
      </p:sp>
    </p:spTree>
    <p:extLst>
      <p:ext uri="{BB962C8B-B14F-4D97-AF65-F5344CB8AC3E}">
        <p14:creationId xmlns:p14="http://schemas.microsoft.com/office/powerpoint/2010/main" val="28467215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a:t>In performing examinations of underwriters of </a:t>
            </a:r>
            <a:r>
              <a:rPr lang="en-US" dirty="0" err="1"/>
              <a:t>muni</a:t>
            </a:r>
            <a:r>
              <a:rPr lang="en-US" dirty="0"/>
              <a:t> bond issues, examiners</a:t>
            </a:r>
            <a:r>
              <a:rPr lang="en-US" baseline="0" dirty="0"/>
              <a:t> from the </a:t>
            </a:r>
            <a:r>
              <a:rPr lang="en-US" dirty="0"/>
              <a:t>SEC office of Compliance</a:t>
            </a:r>
            <a:r>
              <a:rPr lang="en-US" baseline="0" dirty="0"/>
              <a:t> and Inspections observed that some are not maintaining adequate written evidence that they complied with their due diligence responsibilities under SEC Rule 15c2-12, </a:t>
            </a:r>
            <a:r>
              <a:rPr lang="en-US" i="1" baseline="0" dirty="0"/>
              <a:t>Municipal Securities Disclosure, </a:t>
            </a:r>
            <a:r>
              <a:rPr lang="en-US" i="0" baseline="0" dirty="0"/>
              <a:t>when underwriting a new securities issue.  In March they issued a Risk Alert citing their findings and identifying some best practices, including expanded use of due diligence checklists and memoranda.</a:t>
            </a:r>
          </a:p>
          <a:p>
            <a:endParaRPr lang="en-US" i="0" baseline="0" dirty="0"/>
          </a:p>
          <a:p>
            <a:r>
              <a:rPr lang="en-US" i="0" baseline="0" dirty="0"/>
              <a:t>In May, the MSRB issued a Notice on Duties of Underwriters to Issuers.  Requires underwrites to make more disclosures to issuers with respect to matters such as conflicts of interest, the risks associated with the offering, etc.  The effective date of those requirements is August.</a:t>
            </a:r>
          </a:p>
          <a:p>
            <a:endParaRPr lang="en-US" i="0" baseline="0" dirty="0"/>
          </a:p>
          <a:p>
            <a:r>
              <a:rPr lang="en-US" i="0" baseline="0" dirty="0"/>
              <a:t>If you are involved in a municipal bond issue, you may be being asked by the underwriter to sign a lot of different papers that are different from those you have seen in the past.  Doing so is being driven by these recent regulatory activities associated with improving documentation of underwriter compliance with due diligence requirements.  If you want to read more about this, here’s where to locate the documents.</a:t>
            </a:r>
            <a:endParaRPr lang="en-US" dirty="0"/>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29599AC-CD18-4F14-B469-B034D02387DF}" type="slidenum">
              <a:rPr lang="en-US" smtClean="0"/>
              <a:pPr/>
              <a:t>113</a:t>
            </a:fld>
            <a:endParaRPr lang="en-US"/>
          </a:p>
        </p:txBody>
      </p:sp>
    </p:spTree>
    <p:extLst>
      <p:ext uri="{BB962C8B-B14F-4D97-AF65-F5344CB8AC3E}">
        <p14:creationId xmlns:p14="http://schemas.microsoft.com/office/powerpoint/2010/main" val="20159316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b="1" i="1" dirty="0">
                <a:ea typeface="ＭＳ Ｐゴシック" pitchFamily="-112" charset="-128"/>
                <a:cs typeface="ＭＳ Ｐゴシック" pitchFamily="-112" charset="-128"/>
              </a:rPr>
              <a:t>Incentives or Pressures</a:t>
            </a:r>
            <a:endParaRPr lang="en-US" b="1" dirty="0">
              <a:ea typeface="ＭＳ Ｐゴシック" pitchFamily="-112" charset="-128"/>
              <a:cs typeface="ＭＳ Ｐゴシック" pitchFamily="-112" charset="-128"/>
            </a:endParaRPr>
          </a:p>
          <a:p>
            <a:pPr marL="640594" lvl="1" indent="-174708">
              <a:buFont typeface="Arial" pitchFamily="34" charset="0"/>
              <a:buChar char="•"/>
            </a:pPr>
            <a:r>
              <a:rPr lang="en-US" dirty="0">
                <a:ea typeface="ＭＳ Ｐゴシック" pitchFamily="-112" charset="-128"/>
              </a:rPr>
              <a:t>Substantial political pressure on management creates an undue concern about federal award program accomplishments.</a:t>
            </a:r>
          </a:p>
          <a:p>
            <a:pPr marL="640594" lvl="1" indent="-174708">
              <a:buFont typeface="Arial" pitchFamily="34" charset="0"/>
              <a:buChar char="•"/>
            </a:pPr>
            <a:r>
              <a:rPr lang="en-US" dirty="0">
                <a:ea typeface="ＭＳ Ｐゴシック" pitchFamily="-112" charset="-128"/>
              </a:rPr>
              <a:t>Imminent or anticipated adverse changes in program legislation or regulations that could impair the financial stability or profitability of the entity.</a:t>
            </a:r>
          </a:p>
          <a:p>
            <a:pPr marL="640594" lvl="1" indent="-174708">
              <a:buFont typeface="Arial" pitchFamily="34" charset="0"/>
              <a:buChar char="•"/>
            </a:pPr>
            <a:r>
              <a:rPr lang="en-US" dirty="0">
                <a:ea typeface="ＭＳ Ｐゴシック" pitchFamily="-112" charset="-128"/>
              </a:rPr>
              <a:t>High degree of competition for federal awards, especially when accompanied by declining availability of federal awards nationally or regionally.</a:t>
            </a:r>
          </a:p>
          <a:p>
            <a:pPr marL="640594" lvl="1" indent="-174708">
              <a:buFont typeface="Arial" pitchFamily="34" charset="0"/>
              <a:buChar char="•"/>
            </a:pPr>
            <a:r>
              <a:rPr lang="en-US" dirty="0">
                <a:ea typeface="ＭＳ Ｐゴシック" pitchFamily="-112" charset="-128"/>
              </a:rPr>
              <a:t>A stagnant tax or revenue base or declining federal funding, enrollments, or eligible participants.</a:t>
            </a:r>
          </a:p>
          <a:p>
            <a:pPr marL="640594" lvl="1" indent="-174708">
              <a:buFont typeface="Arial" pitchFamily="34" charset="0"/>
              <a:buChar char="•"/>
            </a:pPr>
            <a:r>
              <a:rPr lang="en-US" dirty="0">
                <a:ea typeface="ＭＳ Ｐゴシック" pitchFamily="-112" charset="-128"/>
              </a:rPr>
              <a:t>Complex or frequently revised compliance requirements or participant requirements (such as cost sharing or matching requirements) that create incentives to shift costs or incorrectly value transactions.</a:t>
            </a:r>
          </a:p>
          <a:p>
            <a:pPr marL="640594" lvl="1" indent="-174708">
              <a:buFont typeface="Arial" pitchFamily="34" charset="0"/>
              <a:buChar char="•"/>
            </a:pPr>
            <a:r>
              <a:rPr lang="en-US" dirty="0">
                <a:ea typeface="ＭＳ Ｐゴシック" pitchFamily="-112" charset="-128"/>
              </a:rPr>
              <a:t>A significant portion of program management’s compensation or performance appraisal is linked to federal award budgetary or program accomplishments or other incentives, the value or results of which are contingent upon the entity achieving unduly aggressive targets for budgetary or programmatic results.</a:t>
            </a:r>
          </a:p>
          <a:p>
            <a:pPr marL="640594" lvl="1" indent="-174708">
              <a:buFont typeface="Arial" pitchFamily="34" charset="0"/>
              <a:buChar char="•"/>
            </a:pPr>
            <a:r>
              <a:rPr lang="en-US" dirty="0">
                <a:ea typeface="ＭＳ Ｐゴシック" pitchFamily="-112" charset="-128"/>
              </a:rPr>
              <a:t>Unrealistically aggressive budget or program goals.</a:t>
            </a:r>
          </a:p>
          <a:p>
            <a:pPr marL="640594" lvl="1" indent="-174708">
              <a:buFont typeface="Arial" pitchFamily="34" charset="0"/>
              <a:buChar char="•"/>
            </a:pPr>
            <a:r>
              <a:rPr lang="en-US" dirty="0">
                <a:ea typeface="ＭＳ Ｐゴシック" pitchFamily="-112" charset="-128"/>
              </a:rPr>
              <a:t>A mix of fixed price and cost reimbursable program types that create incentives to shift costs or otherwise manipulate accounting transactions.</a:t>
            </a:r>
          </a:p>
          <a:p>
            <a:pPr marL="640594" lvl="1" indent="-174708">
              <a:buFont typeface="Arial" pitchFamily="34" charset="0"/>
              <a:buChar char="•"/>
            </a:pPr>
            <a:r>
              <a:rPr lang="en-US" dirty="0">
                <a:ea typeface="ＭＳ Ｐゴシック" pitchFamily="-112" charset="-128"/>
              </a:rPr>
              <a:t>Financial pressure due to declining revenues or increasing expenses, creating incentive to apply </a:t>
            </a:r>
            <a:r>
              <a:rPr lang="en-US" dirty="0" err="1">
                <a:ea typeface="ＭＳ Ｐゴシック" pitchFamily="-112" charset="-128"/>
              </a:rPr>
              <a:t>nonprogram</a:t>
            </a:r>
            <a:r>
              <a:rPr lang="en-US" dirty="0">
                <a:ea typeface="ＭＳ Ｐゴシック" pitchFamily="-112" charset="-128"/>
              </a:rPr>
              <a:t> costs to federal awards.</a:t>
            </a:r>
          </a:p>
          <a:p>
            <a:pPr marL="640594" lvl="1" indent="-174708">
              <a:buFont typeface="Arial" pitchFamily="34" charset="0"/>
              <a:buChar char="•"/>
            </a:pPr>
            <a:r>
              <a:rPr lang="en-US" dirty="0">
                <a:ea typeface="ＭＳ Ｐゴシック" pitchFamily="-112" charset="-128"/>
              </a:rPr>
              <a:t>Significant pressure to obtain additional funding necessary to stay viable and maintain levels of service considering the financial or budgetary position of the entity or of specific federal award programs, including need for funds to finance major research and development or capital expenditures.</a:t>
            </a:r>
          </a:p>
          <a:p>
            <a:pPr marL="640594" lvl="1" indent="-174708">
              <a:buFont typeface="Arial" pitchFamily="34" charset="0"/>
              <a:buChar char="•"/>
            </a:pPr>
            <a:r>
              <a:rPr lang="en-US" dirty="0">
                <a:ea typeface="ＭＳ Ｐゴシック" pitchFamily="-112" charset="-128"/>
              </a:rPr>
              <a:t>Threat of imminent program termination or significant reduction in scope, the effect of which could have a material financial impact on the entity.</a:t>
            </a:r>
          </a:p>
          <a:p>
            <a:r>
              <a:rPr lang="en-US" b="1" i="1" dirty="0">
                <a:ea typeface="ＭＳ Ｐゴシック" pitchFamily="-112" charset="-128"/>
                <a:cs typeface="ＭＳ Ｐゴシック" pitchFamily="-112" charset="-128"/>
              </a:rPr>
              <a:t>Opportunities</a:t>
            </a:r>
            <a:endParaRPr lang="en-US" b="1" dirty="0">
              <a:ea typeface="ＭＳ Ｐゴシック" pitchFamily="-112" charset="-128"/>
              <a:cs typeface="ＭＳ Ｐゴシック" pitchFamily="-112" charset="-128"/>
            </a:endParaRPr>
          </a:p>
          <a:p>
            <a:pPr marL="640594" lvl="1" indent="-174708">
              <a:buFont typeface="Arial" pitchFamily="34" charset="0"/>
              <a:buChar char="•"/>
            </a:pPr>
            <a:r>
              <a:rPr lang="en-US" dirty="0">
                <a:ea typeface="ＭＳ Ｐゴシック" pitchFamily="-112" charset="-128"/>
              </a:rPr>
              <a:t>The nature of the entity’s operations provide opportunities to engage in fraud.</a:t>
            </a:r>
          </a:p>
          <a:p>
            <a:pPr marL="640594" lvl="1" indent="-174708">
              <a:buFont typeface="Arial" pitchFamily="34" charset="0"/>
              <a:buChar char="•"/>
            </a:pPr>
            <a:r>
              <a:rPr lang="en-US" dirty="0">
                <a:ea typeface="ＭＳ Ｐゴシック" pitchFamily="-112" charset="-128"/>
              </a:rPr>
              <a:t>An organizational structure that is unstable or unnecessarily complex</a:t>
            </a:r>
          </a:p>
          <a:p>
            <a:pPr marL="640594" lvl="1" indent="-174708">
              <a:buFont typeface="Arial" pitchFamily="34" charset="0"/>
              <a:buChar char="•"/>
            </a:pPr>
            <a:r>
              <a:rPr lang="en-US" dirty="0">
                <a:ea typeface="ＭＳ Ｐゴシック" pitchFamily="-112" charset="-128"/>
              </a:rPr>
              <a:t>Rapid growth due to significant increases in funds without the organizational structure to support it</a:t>
            </a:r>
          </a:p>
          <a:p>
            <a:pPr marL="640594" lvl="1" indent="-174708">
              <a:buFont typeface="Arial" pitchFamily="34" charset="0"/>
              <a:buChar char="•"/>
            </a:pPr>
            <a:r>
              <a:rPr lang="en-US" dirty="0">
                <a:ea typeface="ＭＳ Ｐゴシック" pitchFamily="-112" charset="-128"/>
              </a:rPr>
              <a:t>Inadequate internal controls due to outdated or ineffective accounting or information systems. </a:t>
            </a:r>
          </a:p>
          <a:p>
            <a:pPr marL="640594" lvl="1" indent="-174708">
              <a:buFont typeface="Arial" pitchFamily="34" charset="0"/>
              <a:buChar char="•"/>
            </a:pPr>
            <a:r>
              <a:rPr lang="en-US" dirty="0">
                <a:ea typeface="ＭＳ Ｐゴシック" pitchFamily="-112" charset="-128"/>
              </a:rPr>
              <a:t>Inadequate oversight by those charged with governance over the financial reporting process and management activities.</a:t>
            </a:r>
          </a:p>
          <a:p>
            <a:pPr marL="640594" lvl="1" indent="-174708">
              <a:buFont typeface="Arial" pitchFamily="34" charset="0"/>
              <a:buChar char="•"/>
            </a:pPr>
            <a:r>
              <a:rPr lang="en-US" dirty="0">
                <a:ea typeface="ＭＳ Ｐゴシック" pitchFamily="-112" charset="-128"/>
              </a:rPr>
              <a:t>Inadequate monitoring by management for compliance with policies, laws, and regulations.</a:t>
            </a:r>
          </a:p>
          <a:p>
            <a:pPr marL="640594" lvl="1" indent="-174708">
              <a:buFont typeface="Arial" pitchFamily="34" charset="0"/>
              <a:buChar char="•"/>
            </a:pPr>
            <a:r>
              <a:rPr lang="en-US" dirty="0">
                <a:ea typeface="ＭＳ Ｐゴシック" pitchFamily="-112" charset="-128"/>
              </a:rPr>
              <a:t>Lack of appropriate segregation of duties or independent checks, especially in areas such as eligibility determination and benefit awards.</a:t>
            </a:r>
          </a:p>
          <a:p>
            <a:pPr marL="640594" lvl="1" indent="-174708">
              <a:buFont typeface="Arial" pitchFamily="34" charset="0"/>
              <a:buChar char="•"/>
            </a:pPr>
            <a:r>
              <a:rPr lang="en-US" dirty="0">
                <a:ea typeface="ＭＳ Ｐゴシック" pitchFamily="-112" charset="-128"/>
              </a:rPr>
              <a:t>Lack of appropriate system of authorization and approval of transactions, such as purchasing, contracting, benefit determinations, and eligibility, due to either poorly designed or outdated controls.</a:t>
            </a:r>
          </a:p>
          <a:p>
            <a:pPr marL="640594" lvl="1" indent="-174708">
              <a:buFont typeface="Arial" pitchFamily="34" charset="0"/>
              <a:buChar char="•"/>
            </a:pPr>
            <a:r>
              <a:rPr lang="en-US" dirty="0">
                <a:ea typeface="ＭＳ Ｐゴシック" pitchFamily="-112" charset="-128"/>
              </a:rPr>
              <a:t>Lack of timely and appropriate documentation for transactions, such as eligibility and benefit determinations.</a:t>
            </a:r>
          </a:p>
          <a:p>
            <a:pPr marL="640594" lvl="1" indent="-174708">
              <a:buFont typeface="Arial" pitchFamily="34" charset="0"/>
              <a:buChar char="•"/>
            </a:pPr>
            <a:r>
              <a:rPr lang="en-US" dirty="0">
                <a:ea typeface="ＭＳ Ｐゴシック" pitchFamily="-112" charset="-128"/>
              </a:rPr>
              <a:t>Lack of asset accountability or safeguarding procedures.</a:t>
            </a:r>
          </a:p>
          <a:p>
            <a:pPr marL="640594" lvl="1" indent="-174708">
              <a:buFont typeface="Arial" pitchFamily="34" charset="0"/>
              <a:buChar char="•"/>
            </a:pPr>
            <a:r>
              <a:rPr lang="en-US" dirty="0">
                <a:ea typeface="ＭＳ Ｐゴシック" pitchFamily="-112" charset="-128"/>
              </a:rPr>
              <a:t>Rapid changes in federal award programs, such as significant centralization or decentralization initiatives, funding shifts from federal to state or local levels, increases or decreases in participant populations, high vulnerability to significant changes in compliance requirements, or pending program elimination.</a:t>
            </a:r>
          </a:p>
          <a:p>
            <a:pPr marL="640594" lvl="1" indent="-174708">
              <a:buFont typeface="Arial" pitchFamily="34" charset="0"/>
              <a:buChar char="•"/>
            </a:pPr>
            <a:r>
              <a:rPr lang="en-US" dirty="0">
                <a:ea typeface="ＭＳ Ｐゴシック" pitchFamily="-112" charset="-128"/>
              </a:rPr>
              <a:t>High turnover rates or employment of accounting, internal audit, or IT staff who are not effective.</a:t>
            </a:r>
          </a:p>
          <a:p>
            <a:r>
              <a:rPr lang="en-US" b="1" i="1" dirty="0">
                <a:ea typeface="ＭＳ Ｐゴシック" pitchFamily="-112" charset="-128"/>
                <a:cs typeface="ＭＳ Ｐゴシック" pitchFamily="-112" charset="-128"/>
              </a:rPr>
              <a:t>Attitudes or Rationalizations</a:t>
            </a:r>
            <a:endParaRPr lang="en-US" b="1" dirty="0">
              <a:ea typeface="ＭＳ Ｐゴシック" pitchFamily="-112" charset="-128"/>
              <a:cs typeface="ＭＳ Ｐゴシック" pitchFamily="-112" charset="-128"/>
            </a:endParaRPr>
          </a:p>
          <a:p>
            <a:pPr marL="640594" lvl="1" indent="-174708">
              <a:buFont typeface="Arial" pitchFamily="34" charset="0"/>
              <a:buChar char="•"/>
            </a:pPr>
            <a:r>
              <a:rPr lang="en-US" dirty="0">
                <a:ea typeface="ＭＳ Ｐゴシック" pitchFamily="-112" charset="-128"/>
              </a:rPr>
              <a:t>An ineffective or nonexistent means of communicating and supporting the entity’s values or ethics, especially regarding such matters as acceptable business practices, conflicts of interests, and codes of conduct.</a:t>
            </a:r>
          </a:p>
          <a:p>
            <a:pPr marL="640594" lvl="1" indent="-174708">
              <a:buFont typeface="Arial" pitchFamily="34" charset="0"/>
              <a:buChar char="•"/>
            </a:pPr>
            <a:r>
              <a:rPr lang="en-US" dirty="0">
                <a:ea typeface="ＭＳ Ｐゴシック" pitchFamily="-112" charset="-128"/>
              </a:rPr>
              <a:t>Significant subrecipient or subcontract relationships for which there appears to be no clear programmatic or business justification (for example, a subrecipient providing services it does not appear qualified to provide or a vendor geographically distant from the entity when nearby vendors are available).</a:t>
            </a:r>
          </a:p>
          <a:p>
            <a:pPr marL="640594" lvl="1" indent="-174708">
              <a:buFont typeface="Arial" pitchFamily="34" charset="0"/>
              <a:buChar char="•"/>
            </a:pPr>
            <a:r>
              <a:rPr lang="en-US" dirty="0">
                <a:ea typeface="ＭＳ Ｐゴシック" pitchFamily="-112" charset="-128"/>
              </a:rPr>
              <a:t>Management displaying or conveying an attitude of disinterest regarding strict adherence to federal award rules and regulations such as those related to participant eligibility, benefit determinations, or eligibility.</a:t>
            </a:r>
          </a:p>
          <a:p>
            <a:pPr marL="640594" lvl="1" indent="-174708">
              <a:buFont typeface="Arial" pitchFamily="34" charset="0"/>
              <a:buChar char="•"/>
            </a:pPr>
            <a:r>
              <a:rPr lang="en-US" dirty="0">
                <a:ea typeface="ＭＳ Ｐゴシック" pitchFamily="-112" charset="-128"/>
              </a:rPr>
              <a:t>An individual or individuals with no apparent executive position(s) within the entity appearing to exercise substantial influence over its affairs or over individual federal award programs (for example, a major donor, fund-raiser, or politician).</a:t>
            </a:r>
          </a:p>
          <a:p>
            <a:pPr marL="640594" lvl="1" indent="-174708">
              <a:buFont typeface="Arial" pitchFamily="34" charset="0"/>
              <a:buChar char="•"/>
            </a:pPr>
            <a:r>
              <a:rPr lang="en-US" dirty="0">
                <a:ea typeface="ＭＳ Ｐゴシック" pitchFamily="-112" charset="-128"/>
              </a:rPr>
              <a:t>An attitude among program personnel that given their position they, or parties related to them, are due benefits from the program, such as expenses reimbursed by the federal award or participation in the program, to which they would otherwise not be entitled, resulting in questioned costs.</a:t>
            </a:r>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829599AC-CD18-4F14-B469-B034D02387DF}" type="slidenum">
              <a:rPr lang="en-US" smtClean="0"/>
              <a:pPr/>
              <a:t>124</a:t>
            </a:fld>
            <a:endParaRPr lang="en-US" dirty="0"/>
          </a:p>
        </p:txBody>
      </p:sp>
    </p:spTree>
    <p:extLst>
      <p:ext uri="{BB962C8B-B14F-4D97-AF65-F5344CB8AC3E}">
        <p14:creationId xmlns:p14="http://schemas.microsoft.com/office/powerpoint/2010/main" val="41258962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latin typeface="Helvetica" pitchFamily="34" charset="0"/>
                <a:cs typeface="Helvetica" pitchFamily="34" charset="0"/>
              </a:rPr>
              <a:t>*“Other” category was not included in the 2010 Report.</a:t>
            </a:r>
            <a:endParaRPr lang="en-US" sz="3700" dirty="0">
              <a:latin typeface="Helvetica" pitchFamily="34" charset="0"/>
              <a:cs typeface="Helvetica" pitchFamily="34" charset="0"/>
            </a:endParaRPr>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10767935-0D14-2D4F-888C-61EFC59E6A7A}" type="slidenum">
              <a:rPr lang="en-US" smtClean="0"/>
              <a:pPr/>
              <a:t>130</a:t>
            </a:fld>
            <a:endParaRPr lang="en-US" dirty="0"/>
          </a:p>
        </p:txBody>
      </p:sp>
    </p:spTree>
    <p:extLst>
      <p:ext uri="{BB962C8B-B14F-4D97-AF65-F5344CB8AC3E}">
        <p14:creationId xmlns:p14="http://schemas.microsoft.com/office/powerpoint/2010/main" val="35170603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latin typeface="Helvetica" pitchFamily="34" charset="0"/>
                <a:cs typeface="Helvetica" pitchFamily="34" charset="0"/>
              </a:rPr>
              <a:t>*“Other” category was not included in the prior years’ Reports</a:t>
            </a:r>
            <a:r>
              <a:rPr lang="en-US" sz="1600" dirty="0">
                <a:latin typeface="Helvetica 75 Bold"/>
              </a:rPr>
              <a:t>.</a:t>
            </a:r>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10767935-0D14-2D4F-888C-61EFC59E6A7A}" type="slidenum">
              <a:rPr lang="en-US" smtClean="0"/>
              <a:pPr/>
              <a:t>132</a:t>
            </a:fld>
            <a:endParaRPr lang="en-US" dirty="0"/>
          </a:p>
        </p:txBody>
      </p:sp>
    </p:spTree>
    <p:extLst>
      <p:ext uri="{BB962C8B-B14F-4D97-AF65-F5344CB8AC3E}">
        <p14:creationId xmlns:p14="http://schemas.microsoft.com/office/powerpoint/2010/main" val="12236060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latin typeface="Helvetica" pitchFamily="34" charset="0"/>
                <a:cs typeface="Helvetica" pitchFamily="34" charset="0"/>
              </a:rPr>
              <a:t>*“Other” category was not included in the prior years’ Reports.</a:t>
            </a:r>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10767935-0D14-2D4F-888C-61EFC59E6A7A}" type="slidenum">
              <a:rPr lang="en-US" smtClean="0"/>
              <a:pPr/>
              <a:t>136</a:t>
            </a:fld>
            <a:endParaRPr lang="en-US" dirty="0"/>
          </a:p>
        </p:txBody>
      </p:sp>
    </p:spTree>
    <p:extLst>
      <p:ext uri="{BB962C8B-B14F-4D97-AF65-F5344CB8AC3E}">
        <p14:creationId xmlns:p14="http://schemas.microsoft.com/office/powerpoint/2010/main" val="13749881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latin typeface="Helvetica" pitchFamily="34" charset="0"/>
                <a:cs typeface="Helvetica" pitchFamily="34" charset="0"/>
              </a:rPr>
              <a:t>*“Other” category was not included in the 2010 Report.</a:t>
            </a:r>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10767935-0D14-2D4F-888C-61EFC59E6A7A}" type="slidenum">
              <a:rPr lang="en-US" smtClean="0"/>
              <a:pPr/>
              <a:t>137</a:t>
            </a:fld>
            <a:endParaRPr lang="en-US" dirty="0"/>
          </a:p>
        </p:txBody>
      </p:sp>
    </p:spTree>
    <p:extLst>
      <p:ext uri="{BB962C8B-B14F-4D97-AF65-F5344CB8AC3E}">
        <p14:creationId xmlns:p14="http://schemas.microsoft.com/office/powerpoint/2010/main" val="10945633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latin typeface="Helvetica" pitchFamily="34" charset="0"/>
                <a:cs typeface="Helvetica" pitchFamily="34" charset="0"/>
              </a:rPr>
              <a:t>*“Other” category was not included in the prior years’ Reports.</a:t>
            </a:r>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10767935-0D14-2D4F-888C-61EFC59E6A7A}" type="slidenum">
              <a:rPr lang="en-US" smtClean="0"/>
              <a:pPr/>
              <a:t>138</a:t>
            </a:fld>
            <a:endParaRPr lang="en-US" dirty="0"/>
          </a:p>
        </p:txBody>
      </p:sp>
    </p:spTree>
    <p:extLst>
      <p:ext uri="{BB962C8B-B14F-4D97-AF65-F5344CB8AC3E}">
        <p14:creationId xmlns:p14="http://schemas.microsoft.com/office/powerpoint/2010/main" val="17105525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 ~ number of federal and/or state exemptions</a:t>
            </a:r>
            <a:r>
              <a:rPr lang="en-US" baseline="0" dirty="0"/>
              <a:t> claimed</a:t>
            </a:r>
          </a:p>
          <a:p>
            <a:endParaRPr lang="en-US" baseline="0" dirty="0"/>
          </a:p>
          <a:p>
            <a:r>
              <a:rPr lang="en-US" baseline="0" dirty="0"/>
              <a:t>O’keefe</a:t>
            </a:r>
          </a:p>
          <a:p>
            <a:endParaRPr lang="en-US" baseline="0" dirty="0"/>
          </a:p>
          <a:p>
            <a:r>
              <a:rPr lang="en-US" baseline="0" dirty="0"/>
              <a:t>Crawford</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10767935-0D14-2D4F-888C-61EFC59E6A7A}" type="slidenum">
              <a:rPr lang="en-US" smtClean="0"/>
              <a:pPr/>
              <a:t>139</a:t>
            </a:fld>
            <a:endParaRPr lang="en-US" dirty="0"/>
          </a:p>
        </p:txBody>
      </p:sp>
    </p:spTree>
    <p:extLst>
      <p:ext uri="{BB962C8B-B14F-4D97-AF65-F5344CB8AC3E}">
        <p14:creationId xmlns:p14="http://schemas.microsoft.com/office/powerpoint/2010/main" val="17179131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FE8BBDF5-6263-4D5D-B799-458BE93BFFB1}" type="slidenum">
              <a:rPr lang="en-US" smtClean="0"/>
              <a:pPr/>
              <a:t>172</a:t>
            </a:fld>
            <a:endParaRPr lang="en-US" dirty="0"/>
          </a:p>
        </p:txBody>
      </p:sp>
    </p:spTree>
    <p:extLst>
      <p:ext uri="{BB962C8B-B14F-4D97-AF65-F5344CB8AC3E}">
        <p14:creationId xmlns:p14="http://schemas.microsoft.com/office/powerpoint/2010/main" val="2456712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See page 78593 for specific examples</a:t>
            </a:r>
          </a:p>
        </p:txBody>
      </p:sp>
    </p:spTree>
    <p:extLst>
      <p:ext uri="{BB962C8B-B14F-4D97-AF65-F5344CB8AC3E}">
        <p14:creationId xmlns:p14="http://schemas.microsoft.com/office/powerpoint/2010/main" val="2702574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See page 78594 for specific examples</a:t>
            </a:r>
          </a:p>
        </p:txBody>
      </p:sp>
    </p:spTree>
    <p:extLst>
      <p:ext uri="{BB962C8B-B14F-4D97-AF65-F5344CB8AC3E}">
        <p14:creationId xmlns:p14="http://schemas.microsoft.com/office/powerpoint/2010/main" val="1709337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9745017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10" descr="PowerPoint Main Page background copy.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lvl1pPr algn="r">
              <a:defRPr b="1" baseline="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2438400" y="3657600"/>
            <a:ext cx="6019800" cy="1752600"/>
          </a:xfrm>
        </p:spPr>
        <p:txBody>
          <a:bodyPr>
            <a:normAutofit/>
          </a:bodyPr>
          <a:lstStyle>
            <a:lvl1pPr marL="0" indent="0" algn="r">
              <a:spcBef>
                <a:spcPts val="0"/>
              </a:spcBef>
              <a:buNone/>
              <a:defRPr sz="2800" b="1"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848600" y="6400800"/>
            <a:ext cx="1066800" cy="365125"/>
          </a:xfrm>
        </p:spPr>
        <p:txBody>
          <a:bodyPr/>
          <a:lstStyle>
            <a:lvl1pPr algn="r">
              <a:defRPr/>
            </a:lvl1pPr>
          </a:lstStyle>
          <a:p>
            <a:fld id="{B8D6D7BE-C0CD-49F4-85F4-008FF6E2D228}" type="datetime1">
              <a:rPr lang="en-US" smtClean="0"/>
              <a:pPr/>
              <a:t>1/11/2017</a:t>
            </a:fld>
            <a:endParaRPr lang="en-US" dirty="0"/>
          </a:p>
        </p:txBody>
      </p:sp>
      <p:sp>
        <p:nvSpPr>
          <p:cNvPr id="6" name="Slide Number Placeholder 5"/>
          <p:cNvSpPr>
            <a:spLocks noGrp="1"/>
          </p:cNvSpPr>
          <p:nvPr>
            <p:ph type="sldNum" sz="quarter" idx="12"/>
          </p:nvPr>
        </p:nvSpPr>
        <p:spPr>
          <a:xfrm>
            <a:off x="5486400" y="6400800"/>
            <a:ext cx="2133600" cy="365125"/>
          </a:xfrm>
          <a:prstGeom prst="rect">
            <a:avLst/>
          </a:prstGeom>
        </p:spPr>
        <p:txBody>
          <a:bodyPr/>
          <a:lstStyle/>
          <a:p>
            <a:fld id="{46401F46-E1D3-4F75-919D-F46AEAE1F7E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A77C33DD-7E85-42F8-B678-39A2382EF233}" type="datetime1">
              <a:rPr lang="en-US" smtClean="0"/>
              <a:pPr/>
              <a:t>1/11/2017</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dirty="0"/>
              <a:t>‹#›</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EDCA077-5C9A-4A07-B9E9-EBBA73557DE7}" type="slidenum">
              <a:rPr lang="en-US" smtClean="0"/>
              <a:pPr/>
              <a:t>‹#›</a:t>
            </a:fld>
            <a:endParaRPr lang="en-US" dirty="0"/>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576FA57-2D53-4998-A7BE-2D9FFDD5DB30}" type="datetime1">
              <a:rPr lang="en-US" smtClean="0"/>
              <a:pPr/>
              <a:t>1/11/2017</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dirty="0"/>
              <a:t>‹#›</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EDCA077-5C9A-4A07-B9E9-EBBA73557DE7}" type="slidenum">
              <a:rPr lang="en-US" smtClean="0"/>
              <a:pPr/>
              <a:t>‹#›</a:t>
            </a:fld>
            <a:endParaRPr lang="en-US" dirty="0"/>
          </a:p>
        </p:txBody>
      </p:sp>
      <p:pic>
        <p:nvPicPr>
          <p:cNvPr id="5" name="Picture 4"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5200" y="1676400"/>
            <a:ext cx="5029200" cy="46482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764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77C33DD-7E85-42F8-B678-39A2382EF233}" type="datetime1">
              <a:rPr lang="en-US" smtClean="0"/>
              <a:pPr/>
              <a:t>1/11/2017</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dirty="0"/>
              <a:t>‹#›</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EDCA077-5C9A-4A07-B9E9-EBBA73557DE7}" type="slidenum">
              <a:rPr lang="en-US" smtClean="0"/>
              <a:pPr/>
              <a:t>‹#›</a:t>
            </a:fld>
            <a:endParaRPr lang="en-US" dirty="0"/>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77C33DD-7E85-42F8-B678-39A2382EF233}" type="datetime1">
              <a:rPr lang="en-US" smtClean="0"/>
              <a:pPr/>
              <a:t>1/11/2017</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dirty="0"/>
              <a:t>‹#›</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EDCA077-5C9A-4A07-B9E9-EBBA73557DE7}" type="slidenum">
              <a:rPr lang="en-US" smtClean="0"/>
              <a:pPr/>
              <a:t>‹#›</a:t>
            </a:fld>
            <a:endParaRPr lang="en-US" dirty="0"/>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77C33DD-7E85-42F8-B678-39A2382EF233}" type="datetime1">
              <a:rPr lang="en-US" smtClean="0"/>
              <a:pPr/>
              <a:t>1/11/2017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dirty="0"/>
              <a:t>‹#›</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DCA077-5C9A-4A07-B9E9-EBBA73557DE7}" type="slidenum">
              <a:rPr lang="en-US" smtClean="0"/>
              <a:pPr/>
              <a:t>‹#›</a:t>
            </a:fld>
            <a:endParaRPr lang="en-US" dirty="0"/>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A77C33DD-7E85-42F8-B678-39A2382EF233}" type="datetime1">
              <a:rPr lang="en-US" smtClean="0"/>
              <a:pPr/>
              <a:t>1/11/2017</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dirty="0"/>
              <a:t>‹#›</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EDCA077-5C9A-4A07-B9E9-EBBA73557DE7}" type="slidenum">
              <a:rPr lang="en-US" smtClean="0"/>
              <a:pPr/>
              <a:t>‹#›</a:t>
            </a:fld>
            <a:endParaRPr lang="en-US" dirty="0"/>
          </a:p>
        </p:txBody>
      </p:sp>
      <p:sp>
        <p:nvSpPr>
          <p:cNvPr id="8" name="Content Placeholder 2"/>
          <p:cNvSpPr>
            <a:spLocks noGrp="1"/>
          </p:cNvSpPr>
          <p:nvPr>
            <p:ph idx="1"/>
          </p:nvPr>
        </p:nvSpPr>
        <p:spPr>
          <a:xfrm>
            <a:off x="457200" y="1600200"/>
            <a:ext cx="8229600" cy="4525963"/>
          </a:xfrm>
          <a:prstGeom prst="rect">
            <a:avLst/>
          </a:prstGeom>
        </p:spPr>
        <p:txBody>
          <a:bodyPr/>
          <a:lstStyle>
            <a:lvl1pPr>
              <a:defRPr>
                <a:latin typeface="Tahoma" pitchFamily="34" charset="0"/>
                <a:cs typeface="Tahoma" pitchFamily="34" charset="0"/>
              </a:defRPr>
            </a:lvl1pPr>
            <a:lvl2pPr>
              <a:defRPr>
                <a:latin typeface="Tahoma" pitchFamily="34" charset="0"/>
                <a:cs typeface="Tahoma" pitchFamily="34" charset="0"/>
              </a:defRPr>
            </a:lvl2pPr>
            <a:lvl3pPr>
              <a:defRPr>
                <a:latin typeface="Tahoma" pitchFamily="34" charset="0"/>
                <a:cs typeface="Tahoma" pitchFamily="34" charset="0"/>
              </a:defRPr>
            </a:lvl3pPr>
            <a:lvl4pPr>
              <a:defRPr>
                <a:latin typeface="Tahoma" pitchFamily="34" charset="0"/>
                <a:cs typeface="Tahoma" pitchFamily="34" charset="0"/>
              </a:defRPr>
            </a:lvl4pPr>
            <a:lvl5pPr>
              <a:defRPr>
                <a:latin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1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2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4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2" name="Picture 11" descr="PPtemplate title MSL blue sub title pag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85800" y="2524125"/>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685800" y="3886200"/>
            <a:ext cx="7772400" cy="457200"/>
          </a:xfrm>
        </p:spPr>
        <p:txBody>
          <a:bodyPr anchor="b"/>
          <a:lstStyle>
            <a:lvl1pPr marL="0" indent="0">
              <a:buNone/>
              <a:defRPr sz="20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523FBC-35EC-4619-AF41-74EA42219500}" type="datetime1">
              <a:rPr lang="en-US" smtClean="0"/>
              <a:pPr/>
              <a:t>1/11/2017</a:t>
            </a:fld>
            <a:endParaRPr lang="en-US" dirty="0"/>
          </a:p>
        </p:txBody>
      </p:sp>
      <p:sp>
        <p:nvSpPr>
          <p:cNvPr id="5" name="Footer Placeholder 4"/>
          <p:cNvSpPr>
            <a:spLocks noGrp="1"/>
          </p:cNvSpPr>
          <p:nvPr>
            <p:ph type="ftr" sz="quarter" idx="11"/>
          </p:nvPr>
        </p:nvSpPr>
        <p:spPr/>
        <p:txBody>
          <a:bodyPr/>
          <a:lstStyle/>
          <a:p>
            <a:r>
              <a:rPr lang="en-US" dirty="0"/>
              <a:t>‹#›</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5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6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7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8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9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0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1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2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3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4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9576FA57-2D53-4998-A7BE-2D9FFDD5DB30}" type="datetime1">
              <a:rPr lang="en-US" smtClean="0"/>
              <a:pPr/>
              <a:t>1/11/2017</a:t>
            </a:fld>
            <a:endParaRPr lang="en-US" dirty="0"/>
          </a:p>
        </p:txBody>
      </p:sp>
      <p:sp>
        <p:nvSpPr>
          <p:cNvPr id="3" name="Footer Placeholder 2"/>
          <p:cNvSpPr>
            <a:spLocks noGrp="1"/>
          </p:cNvSpPr>
          <p:nvPr>
            <p:ph type="ftr" sz="quarter" idx="11"/>
          </p:nvPr>
        </p:nvSpPr>
        <p:spPr/>
        <p:txBody>
          <a:bodyPr/>
          <a:lstStyle/>
          <a:p>
            <a:r>
              <a:rPr lang="en-US" dirty="0"/>
              <a:t>‹#›</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5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6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7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8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9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0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31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32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33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34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8D6D7BE-C0CD-49F4-85F4-008FF6E2D228}" type="datetime1">
              <a:rPr lang="en-US" smtClean="0"/>
              <a:pPr/>
              <a:t>1/11/2017</a:t>
            </a:fld>
            <a:endParaRPr lang="en-US" dirty="0"/>
          </a:p>
        </p:txBody>
      </p:sp>
      <p:pic>
        <p:nvPicPr>
          <p:cNvPr id="5" name="Picture 4" descr="PowerPoint Main Page background copy.png"/>
          <p:cNvPicPr>
            <a:picLocks noChangeAspect="1"/>
          </p:cNvPicPr>
          <p:nvPr userDrawn="1"/>
        </p:nvPicPr>
        <p:blipFill>
          <a:blip r:embed="rId2" cstate="print"/>
          <a:stretch>
            <a:fillRect/>
          </a:stretch>
        </p:blipFill>
        <p:spPr>
          <a:xfrm>
            <a:off x="0" y="0"/>
            <a:ext cx="9144000" cy="685800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35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36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37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38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39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40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41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42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43_Title and Content">
    <p:spTree>
      <p:nvGrpSpPr>
        <p:cNvPr id="1" name=""/>
        <p:cNvGrpSpPr/>
        <p:nvPr/>
      </p:nvGrpSpPr>
      <p:grpSpPr>
        <a:xfrm>
          <a:off x="0" y="0"/>
          <a:ext cx="0" cy="0"/>
          <a:chOff x="0" y="0"/>
          <a:chExt cx="0" cy="0"/>
        </a:xfrm>
      </p:grpSpPr>
      <p:pic>
        <p:nvPicPr>
          <p:cNvPr id="10" name="Picture 9" descr="PPtemplate title MSL whit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6553200" cy="1143000"/>
          </a:xfrm>
          <a:prstGeom prst="rect">
            <a:avLst/>
          </a:prstGeom>
        </p:spPr>
        <p:txBody>
          <a:bodyPr>
            <a:normAutofit/>
          </a:bodyPr>
          <a:lstStyle>
            <a:lvl1pPr algn="l">
              <a:defRPr sz="4000" b="1"/>
            </a:lvl1pPr>
          </a:lstStyle>
          <a:p>
            <a:r>
              <a:rPr lang="en-US"/>
              <a:t>Click to edit Master title style</a:t>
            </a:r>
            <a:endParaRPr lang="en-US" dirty="0"/>
          </a:p>
        </p:txBody>
      </p:sp>
      <p:sp>
        <p:nvSpPr>
          <p:cNvPr id="16" name="Content Placeholder 2"/>
          <p:cNvSpPr>
            <a:spLocks noGrp="1"/>
          </p:cNvSpPr>
          <p:nvPr>
            <p:ph idx="1"/>
          </p:nvPr>
        </p:nvSpPr>
        <p:spPr>
          <a:xfrm>
            <a:off x="457200" y="1600200"/>
            <a:ext cx="8229600" cy="4525963"/>
          </a:xfrm>
          <a:prstGeom prst="rect">
            <a:avLst/>
          </a:prstGeo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userDrawn="1"/>
        </p:nvSpPr>
        <p:spPr>
          <a:xfrm>
            <a:off x="7848600" y="6400800"/>
            <a:ext cx="1066800" cy="365125"/>
          </a:xfrm>
          <a:prstGeom prst="rect">
            <a:avLst/>
          </a:prstGeom>
        </p:spPr>
        <p:txBody>
          <a:bodyPr vert="horz" lIns="91440" tIns="45720" rIns="91440" bIns="45720" rtlCol="0" anchor="ct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B02158-5C92-4947-A987-554B61B90227}"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686800" cy="1143000"/>
          </a:xfrm>
          <a:prstGeom prst="rect">
            <a:avLst/>
          </a:prstGeom>
        </p:spPr>
        <p:txBody>
          <a:bodyPr/>
          <a:lstStyle>
            <a:lvl1pPr algn="l">
              <a:defRPr sz="4000" b="1" cap="none" baseline="0">
                <a:solidFill>
                  <a:srgbClr val="0070C0"/>
                </a:solidFill>
                <a:effectLst>
                  <a:outerShdw blurRad="38100" dist="38100" dir="2700000" algn="tl">
                    <a:srgbClr val="000000">
                      <a:alpha val="43137"/>
                    </a:srgbClr>
                  </a:outerShdw>
                </a:effectLst>
                <a:latin typeface="+mj-lt"/>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ysClr val="windowText" lastClr="000000"/>
                </a:solidFill>
              </a:defRPr>
            </a:lvl1pPr>
          </a:lstStyle>
          <a:p>
            <a:fld id="{BCA9D842-30C3-4FE7-828B-1A287EA0FF9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buClr>
                <a:srgbClr val="00B0F0"/>
              </a:buClr>
              <a:defRPr/>
            </a:lvl1pPr>
            <a:lvl2pPr>
              <a:buClr>
                <a:srgbClr val="0070C0"/>
              </a:buClr>
              <a:defRPr/>
            </a:lvl2pPr>
            <a:lvl3pPr>
              <a:buClr>
                <a:schemeClr val="accent5"/>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77C33DD-7E85-42F8-B678-39A2382EF233}" type="datetime1">
              <a:rPr lang="en-US" smtClean="0"/>
              <a:pPr/>
              <a:t>1/11/2017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dirty="0"/>
              <a:t>‹#›</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DCA077-5C9A-4A07-B9E9-EBBA73557DE7}" type="slidenum">
              <a:rPr lang="en-US" smtClean="0"/>
              <a:pPr/>
              <a:t>‹#›</a:t>
            </a:fld>
            <a:endParaRPr lang="en-US" dirty="0"/>
          </a:p>
        </p:txBody>
      </p:sp>
    </p:spTree>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a:prstGeom prst="rect">
            <a:avLst/>
          </a:prstGeom>
        </p:spPr>
        <p:txBody>
          <a:bodyPr/>
          <a:lstStyle>
            <a:lvl1pPr>
              <a:defRPr sz="4000" b="1" cap="none" baseline="0">
                <a:solidFill>
                  <a:srgbClr val="0070C0"/>
                </a:solidFill>
                <a:effectLst>
                  <a:outerShdw blurRad="38100" dist="38100" dir="2700000" algn="tl">
                    <a:srgbClr val="000000">
                      <a:alpha val="43137"/>
                    </a:srgbClr>
                  </a:outerShdw>
                </a:effectLst>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457200" y="1981201"/>
            <a:ext cx="8229600" cy="3962399"/>
          </a:xfrm>
          <a:prstGeom prst="rect">
            <a:avLst/>
          </a:prstGeom>
        </p:spPr>
        <p:txBody>
          <a:bodyPr/>
          <a:lstStyle>
            <a:lvl1pPr>
              <a:buClr>
                <a:srgbClr val="00B0F0"/>
              </a:buClr>
              <a:defRPr cap="none" baseline="0">
                <a:latin typeface="+mj-lt"/>
                <a:cs typeface="Tahoma" pitchFamily="34" charset="0"/>
              </a:defRPr>
            </a:lvl1pPr>
            <a:lvl2pPr>
              <a:defRPr cap="none" baseline="0">
                <a:latin typeface="+mj-lt"/>
                <a:cs typeface="Tahoma" pitchFamily="34" charset="0"/>
              </a:defRPr>
            </a:lvl2pPr>
            <a:lvl3pPr>
              <a:defRPr cap="none" baseline="0">
                <a:latin typeface="+mj-lt"/>
                <a:cs typeface="Tahoma" pitchFamily="34" charset="0"/>
              </a:defRPr>
            </a:lvl3pPr>
            <a:lvl4pPr>
              <a:defRPr cap="none" baseline="0">
                <a:latin typeface="+mj-lt"/>
                <a:cs typeface="Tahoma" pitchFamily="34" charset="0"/>
              </a:defRPr>
            </a:lvl4pPr>
            <a:lvl5pPr>
              <a:defRPr cap="none" baseline="0">
                <a:latin typeface="+mj-lt"/>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2"/>
          </p:nvPr>
        </p:nvSpPr>
        <p:spPr>
          <a:xfrm>
            <a:off x="7543800" y="6492875"/>
            <a:ext cx="762000" cy="365125"/>
          </a:xfrm>
        </p:spPr>
        <p:txBody>
          <a:bodyPr/>
          <a:lstStyle/>
          <a:p>
            <a:fld id="{BCA9D842-30C3-4FE7-828B-1A287EA0FF9C}" type="slidenum">
              <a:rPr lang="en-US" smtClean="0"/>
              <a:pPr/>
              <a:t>‹#›</a:t>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a:prstGeom prst="rect">
            <a:avLst/>
          </a:prstGeom>
        </p:spPr>
        <p:txBody>
          <a:bodyPr/>
          <a:lstStyle>
            <a:lvl1pPr>
              <a:defRPr b="0" cap="none" baseline="0">
                <a:solidFill>
                  <a:srgbClr val="0070C0"/>
                </a:solidFill>
                <a:effectLst>
                  <a:outerShdw blurRad="38100" dist="38100" dir="2700000" algn="tl">
                    <a:srgbClr val="000000">
                      <a:alpha val="43137"/>
                    </a:srgbClr>
                  </a:outerShdw>
                </a:effectLst>
                <a:latin typeface="+mj-lt"/>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1"/>
            <a:ext cx="4038600" cy="4038600"/>
          </a:xfrm>
          <a:prstGeom prst="rect">
            <a:avLst/>
          </a:prstGeom>
        </p:spPr>
        <p:txBody>
          <a:bodyPr/>
          <a:lstStyle>
            <a:lvl1pPr>
              <a:buClr>
                <a:srgbClr val="00B0F0"/>
              </a:buClr>
              <a:defRPr sz="2800" cap="none" baseline="0">
                <a:latin typeface="Tahoma" pitchFamily="34" charset="0"/>
                <a:cs typeface="Tahoma" pitchFamily="34" charset="0"/>
              </a:defRPr>
            </a:lvl1pPr>
            <a:lvl2pPr>
              <a:defRPr sz="2400" cap="none" baseline="0">
                <a:latin typeface="Tahoma" pitchFamily="34" charset="0"/>
                <a:cs typeface="Tahoma" pitchFamily="34" charset="0"/>
              </a:defRPr>
            </a:lvl2pPr>
            <a:lvl3pPr>
              <a:defRPr sz="2000" cap="none" baseline="0">
                <a:latin typeface="Tahoma" pitchFamily="34" charset="0"/>
                <a:cs typeface="Tahoma" pitchFamily="34" charset="0"/>
              </a:defRPr>
            </a:lvl3pPr>
            <a:lvl4pPr>
              <a:defRPr sz="1800" cap="none" baseline="0">
                <a:latin typeface="Tahoma" pitchFamily="34" charset="0"/>
                <a:cs typeface="Tahoma" pitchFamily="34" charset="0"/>
              </a:defRPr>
            </a:lvl4pPr>
            <a:lvl5pPr>
              <a:defRPr sz="1800" cap="none" baseline="0">
                <a:latin typeface="Tahoma" pitchFamily="34" charset="0"/>
                <a:cs typeface="Tahom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1"/>
            <a:ext cx="4038600" cy="4038600"/>
          </a:xfrm>
          <a:prstGeom prst="rect">
            <a:avLst/>
          </a:prstGeom>
        </p:spPr>
        <p:txBody>
          <a:bodyPr/>
          <a:lstStyle>
            <a:lvl1pPr>
              <a:buClr>
                <a:srgbClr val="00B0F0"/>
              </a:buClr>
              <a:defRPr sz="2800" cap="none" baseline="0">
                <a:latin typeface="Tahoma" pitchFamily="34" charset="0"/>
                <a:cs typeface="Tahoma" pitchFamily="34" charset="0"/>
              </a:defRPr>
            </a:lvl1pPr>
            <a:lvl2pPr>
              <a:defRPr sz="2400" cap="none" baseline="0">
                <a:latin typeface="Tahoma" pitchFamily="34" charset="0"/>
                <a:cs typeface="Tahoma" pitchFamily="34" charset="0"/>
              </a:defRPr>
            </a:lvl2pPr>
            <a:lvl3pPr>
              <a:defRPr sz="2000" cap="none" baseline="0">
                <a:latin typeface="Tahoma" pitchFamily="34" charset="0"/>
                <a:cs typeface="Tahoma" pitchFamily="34" charset="0"/>
              </a:defRPr>
            </a:lvl3pPr>
            <a:lvl4pPr>
              <a:defRPr sz="1800" cap="none" baseline="0">
                <a:latin typeface="Tahoma" pitchFamily="34" charset="0"/>
                <a:cs typeface="Tahoma" pitchFamily="34" charset="0"/>
              </a:defRPr>
            </a:lvl4pPr>
            <a:lvl5pPr>
              <a:buClr>
                <a:srgbClr val="00B0F0"/>
              </a:buClr>
              <a:defRPr sz="1800" cap="none" baseline="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BCA9D842-30C3-4FE7-828B-1A287EA0FF9C}" type="slidenum">
              <a:rPr lang="en-US" smtClean="0"/>
              <a:pPr/>
              <a:t>‹#›</a:t>
            </a:fld>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atin typeface="Tahoma" pitchFamily="34" charset="0"/>
                <a:cs typeface="Tahoma"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p:cNvSpPr>
            <a:spLocks noGrp="1"/>
          </p:cNvSpPr>
          <p:nvPr>
            <p:ph type="sldNum" sz="quarter" idx="12"/>
          </p:nvPr>
        </p:nvSpPr>
        <p:spPr/>
        <p:txBody>
          <a:bodyPr/>
          <a:lstStyle/>
          <a:p>
            <a:fld id="{BCA9D842-30C3-4FE7-828B-1A287EA0FF9C}" type="slidenum">
              <a:rPr lang="en-US" smtClean="0"/>
              <a:pPr/>
              <a:t>‹#›</a:t>
            </a:fld>
            <a:endParaRPr lang="en-US" dirty="0"/>
          </a:p>
        </p:txBody>
      </p:sp>
      <p:sp>
        <p:nvSpPr>
          <p:cNvPr id="8" name="Rectangle 7"/>
          <p:cNvSpPr/>
          <p:nvPr userDrawn="1"/>
        </p:nvSpPr>
        <p:spPr>
          <a:xfrm>
            <a:off x="7924800" y="6719500"/>
            <a:ext cx="846835" cy="276999"/>
          </a:xfrm>
          <a:prstGeom prst="rect">
            <a:avLst/>
          </a:prstGeom>
        </p:spPr>
        <p:txBody>
          <a:bodyPr wrap="none">
            <a:spAutoFit/>
          </a:bodyPr>
          <a:lstStyle/>
          <a:p>
            <a:fld id="{FA45A3BD-4E6F-477B-B2C6-83DD31336F3F}" type="datetimeFigureOut">
              <a:rPr kumimoji="0" lang="en-US" sz="1200" b="0" i="0" u="none" strike="noStrike" kern="1200" cap="none" spc="0" normalizeH="0" baseline="0" noProof="0" smtClean="0">
                <a:ln>
                  <a:noFill/>
                </a:ln>
                <a:solidFill>
                  <a:prstClr val="black"/>
                </a:solidFill>
                <a:effectLst/>
                <a:uLnTx/>
                <a:uFillTx/>
                <a:latin typeface="+mn-lt"/>
                <a:ea typeface="+mn-ea"/>
                <a:cs typeface="+mn-cs"/>
              </a:rPr>
              <a:pPr/>
              <a:t>1/11/2017</a:t>
            </a:fld>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CA9D842-30C3-4FE7-828B-1A287EA0FF9C}" type="slidenum">
              <a:rPr lang="en-US" smtClean="0"/>
              <a:pPr/>
              <a:t>‹#›</a:t>
            </a:fld>
            <a:endParaRPr lang="en-US" dirty="0"/>
          </a:p>
        </p:txBody>
      </p:sp>
      <p:sp>
        <p:nvSpPr>
          <p:cNvPr id="7" name="Title 1"/>
          <p:cNvSpPr>
            <a:spLocks noGrp="1"/>
          </p:cNvSpPr>
          <p:nvPr>
            <p:ph type="title"/>
          </p:nvPr>
        </p:nvSpPr>
        <p:spPr>
          <a:xfrm>
            <a:off x="762000" y="2743201"/>
            <a:ext cx="7772400" cy="1133475"/>
          </a:xfrm>
          <a:prstGeom prst="rect">
            <a:avLst/>
          </a:prstGeom>
        </p:spPr>
        <p:txBody>
          <a:bodyPr anchor="t"/>
          <a:lstStyle>
            <a:lvl1pPr algn="ctr">
              <a:defRPr sz="4000" b="1" cap="all" baseline="0">
                <a:solidFill>
                  <a:srgbClr val="0070C0"/>
                </a:solidFill>
                <a:effectLst>
                  <a:outerShdw blurRad="38100" dist="38100" dir="2700000" algn="tl">
                    <a:srgbClr val="000000">
                      <a:alpha val="43137"/>
                    </a:srgbClr>
                  </a:outerShdw>
                </a:effectLst>
                <a:latin typeface="+mj-lt"/>
              </a:defRPr>
            </a:lvl1pPr>
          </a:lstStyle>
          <a:p>
            <a:r>
              <a:rPr lang="en-US" dirty="0"/>
              <a:t>Click to edit Master title style</a:t>
            </a:r>
          </a:p>
        </p:txBody>
      </p:sp>
      <p:sp>
        <p:nvSpPr>
          <p:cNvPr id="8" name="Rectangle 7"/>
          <p:cNvSpPr/>
          <p:nvPr userDrawn="1"/>
        </p:nvSpPr>
        <p:spPr>
          <a:xfrm>
            <a:off x="7924800" y="6719500"/>
            <a:ext cx="846835" cy="276999"/>
          </a:xfrm>
          <a:prstGeom prst="rect">
            <a:avLst/>
          </a:prstGeom>
        </p:spPr>
        <p:txBody>
          <a:bodyPr wrap="none">
            <a:spAutoFit/>
          </a:bodyPr>
          <a:lstStyle/>
          <a:p>
            <a:fld id="{FA45A3BD-4E6F-477B-B2C6-83DD31336F3F}" type="datetimeFigureOut">
              <a:rPr kumimoji="0" lang="en-US" sz="1200" b="0" i="0" u="none" strike="noStrike" kern="1200" cap="none" spc="0" normalizeH="0" baseline="0" noProof="0" smtClean="0">
                <a:ln>
                  <a:noFill/>
                </a:ln>
                <a:solidFill>
                  <a:prstClr val="black"/>
                </a:solidFill>
                <a:effectLst/>
                <a:uLnTx/>
                <a:uFillTx/>
                <a:latin typeface="+mn-lt"/>
                <a:ea typeface="+mn-ea"/>
                <a:cs typeface="+mn-cs"/>
              </a:rPr>
              <a:pPr/>
              <a:t>1/11/2017</a:t>
            </a:fld>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cap="none" baseline="0">
                <a:solidFill>
                  <a:schemeClr val="tx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cap="none"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AE31BB4B-3C7B-4E48-A05D-8F34F4BA894A}" type="slidenum">
              <a:rPr lang="en-US" smtClean="0"/>
              <a:pPr/>
              <a:t>‹#›</a:t>
            </a:fld>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514600"/>
            <a:ext cx="7772400" cy="1362075"/>
          </a:xfrm>
          <a:prstGeom prst="rect">
            <a:avLst/>
          </a:prstGeom>
        </p:spPr>
        <p:txBody>
          <a:bodyPr anchor="t"/>
          <a:lstStyle>
            <a:lvl1pPr algn="ctr">
              <a:defRPr sz="4000" b="1" cap="all" baseline="0">
                <a:solidFill>
                  <a:srgbClr val="0070C0"/>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E31BB4B-3C7B-4E48-A05D-8F34F4BA894A}" type="slidenum">
              <a:rPr lang="en-US" smtClean="0"/>
              <a:pPr/>
              <a:t>‹#›</a:t>
            </a:fld>
            <a:endParaRPr lang="en-US" dirty="0"/>
          </a:p>
        </p:txBody>
      </p:sp>
      <p:sp>
        <p:nvSpPr>
          <p:cNvPr id="7" name="Rectangle 6"/>
          <p:cNvSpPr/>
          <p:nvPr userDrawn="1"/>
        </p:nvSpPr>
        <p:spPr>
          <a:xfrm>
            <a:off x="7924800" y="6719500"/>
            <a:ext cx="846835" cy="276999"/>
          </a:xfrm>
          <a:prstGeom prst="rect">
            <a:avLst/>
          </a:prstGeom>
        </p:spPr>
        <p:txBody>
          <a:bodyPr wrap="none">
            <a:spAutoFit/>
          </a:bodyPr>
          <a:lstStyle/>
          <a:p>
            <a:fld id="{FA45A3BD-4E6F-477B-B2C6-83DD31336F3F}" type="datetimeFigureOut">
              <a:rPr kumimoji="0" lang="en-US" sz="1200" b="0" i="0" u="none" strike="noStrike" kern="1200" cap="none" spc="0" normalizeH="0" baseline="0" noProof="0" smtClean="0">
                <a:ln>
                  <a:noFill/>
                </a:ln>
                <a:solidFill>
                  <a:prstClr val="black"/>
                </a:solidFill>
                <a:effectLst/>
                <a:uLnTx/>
                <a:uFillTx/>
                <a:latin typeface="+mn-lt"/>
                <a:ea typeface="+mn-ea"/>
                <a:cs typeface="+mn-cs"/>
              </a:rPr>
              <a:pPr/>
              <a:t>1/11/2017</a:t>
            </a:fld>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7924800" y="6248400"/>
            <a:ext cx="762000" cy="365125"/>
          </a:xfrm>
        </p:spPr>
        <p:txBody>
          <a:bodyPr/>
          <a:lstStyle>
            <a:lvl1pPr>
              <a:defRPr>
                <a:solidFill>
                  <a:sysClr val="windowText" lastClr="000000"/>
                </a:solidFill>
              </a:defRPr>
            </a:lvl1pPr>
          </a:lstStyle>
          <a:p>
            <a:fld id="{BCA9D842-30C3-4FE7-828B-1A287EA0FF9C}" type="slidenum">
              <a:rPr lang="en-US" smtClean="0"/>
              <a:pPr/>
              <a:t>‹#›</a:t>
            </a:fld>
            <a:endParaRPr lang="en-US" dirty="0"/>
          </a:p>
        </p:txBody>
      </p:sp>
      <p:sp>
        <p:nvSpPr>
          <p:cNvPr id="4" name="Rectangle 3"/>
          <p:cNvSpPr/>
          <p:nvPr userDrawn="1"/>
        </p:nvSpPr>
        <p:spPr>
          <a:xfrm>
            <a:off x="0" y="250371"/>
            <a:ext cx="9144000" cy="43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0" y="337457"/>
            <a:ext cx="9144000" cy="43543"/>
          </a:xfrm>
          <a:prstGeom prst="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76200"/>
            <a:ext cx="9144000" cy="435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163286"/>
            <a:ext cx="9144000" cy="4354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3"/>
          <p:cNvGrpSpPr/>
          <p:nvPr/>
        </p:nvGrpSpPr>
        <p:grpSpPr>
          <a:xfrm>
            <a:off x="0" y="6620931"/>
            <a:ext cx="9144000" cy="237069"/>
            <a:chOff x="0" y="2708256"/>
            <a:chExt cx="9144000" cy="146473"/>
          </a:xfrm>
        </p:grpSpPr>
        <p:sp>
          <p:nvSpPr>
            <p:cNvPr id="11" name="Rectangle 10"/>
            <p:cNvSpPr/>
            <p:nvPr/>
          </p:nvSpPr>
          <p:spPr>
            <a:xfrm>
              <a:off x="0" y="2708256"/>
              <a:ext cx="9144000" cy="627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2755129"/>
              <a:ext cx="9144000" cy="99600"/>
            </a:xfrm>
            <a:prstGeom prst="rect">
              <a:avLst/>
            </a:prstGeom>
            <a:solidFill>
              <a:srgbClr val="145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755128"/>
              <a:ext cx="9144000" cy="5565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8788" y="304800"/>
            <a:ext cx="8166100" cy="1068388"/>
          </a:xfrm>
          <a:prstGeom prst="rect">
            <a:avLst/>
          </a:prstGeom>
        </p:spPr>
        <p:txBody>
          <a:bodyPr/>
          <a:lstStyle/>
          <a:p>
            <a:r>
              <a:rPr lang="en-US"/>
              <a:t>Click to edit Master title style</a:t>
            </a:r>
          </a:p>
        </p:txBody>
      </p:sp>
      <p:sp>
        <p:nvSpPr>
          <p:cNvPr id="3" name="Rectangle 5"/>
          <p:cNvSpPr>
            <a:spLocks noGrp="1" noChangeArrowheads="1"/>
          </p:cNvSpPr>
          <p:nvPr>
            <p:ph type="dt" sz="half" idx="10"/>
          </p:nvPr>
        </p:nvSpPr>
        <p:spPr>
          <a:xfrm>
            <a:off x="6178550" y="6705600"/>
            <a:ext cx="1905000" cy="152400"/>
          </a:xfrm>
          <a:prstGeom prst="rect">
            <a:avLst/>
          </a:prstGeom>
          <a:ln/>
        </p:spPr>
        <p:txBody>
          <a:bodyPr/>
          <a:lstStyle>
            <a:lvl1pPr>
              <a:defRPr/>
            </a:lvl1pPr>
          </a:lstStyle>
          <a:p>
            <a:pPr>
              <a:defRPr/>
            </a:pPr>
            <a:fld id="{EA519A28-202E-4E16-9A0B-87A292CC4A83}" type="datetime1">
              <a:rPr lang="en-US" smtClean="0"/>
              <a:pPr>
                <a:defRPr/>
              </a:pPr>
              <a:t>1/11/2017</a:t>
            </a:fld>
            <a:r>
              <a:rPr lang="en-US"/>
              <a:t>January 20, 2006</a:t>
            </a:r>
          </a:p>
        </p:txBody>
      </p:sp>
      <p:sp>
        <p:nvSpPr>
          <p:cNvPr id="4" name="Rectangle 6"/>
          <p:cNvSpPr>
            <a:spLocks noGrp="1" noChangeArrowheads="1"/>
          </p:cNvSpPr>
          <p:nvPr>
            <p:ph type="ftr" sz="quarter" idx="11"/>
          </p:nvPr>
        </p:nvSpPr>
        <p:spPr>
          <a:xfrm>
            <a:off x="465138" y="6677025"/>
            <a:ext cx="7302500" cy="180975"/>
          </a:xfrm>
          <a:prstGeom prst="rect">
            <a:avLst/>
          </a:prstGeom>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CF3888E2-F8DF-46BE-BE5A-E8481227DEED}"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8788" y="304800"/>
            <a:ext cx="8166100" cy="1068388"/>
          </a:xfrm>
          <a:prstGeom prst="rect">
            <a:avLst/>
          </a:prstGeom>
        </p:spPr>
        <p:txBody>
          <a:bodyPr/>
          <a:lstStyle>
            <a:lvl1pPr>
              <a:defRPr>
                <a:latin typeface="Arial" pitchFamily="34" charset="0"/>
                <a:cs typeface="Arial" pitchFamily="34" charset="0"/>
              </a:defRPr>
            </a:lvl1pPr>
          </a:lstStyle>
          <a:p>
            <a:r>
              <a:rPr lang="en-US"/>
              <a:t>Click to edit Master title style</a:t>
            </a:r>
          </a:p>
        </p:txBody>
      </p:sp>
      <p:sp>
        <p:nvSpPr>
          <p:cNvPr id="3" name="Text Placeholder 2"/>
          <p:cNvSpPr>
            <a:spLocks noGrp="1"/>
          </p:cNvSpPr>
          <p:nvPr>
            <p:ph type="body" idx="1"/>
          </p:nvPr>
        </p:nvSpPr>
        <p:spPr>
          <a:xfrm>
            <a:off x="485775" y="1809750"/>
            <a:ext cx="8153400" cy="469265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304800" y="6407150"/>
            <a:ext cx="1873250" cy="304800"/>
          </a:xfrm>
          <a:prstGeom prst="rect">
            <a:avLst/>
          </a:prstGeom>
        </p:spPr>
        <p:txBody>
          <a:bodyPr lIns="82048" tIns="41025" rIns="82048" bIns="41025"/>
          <a:lstStyle>
            <a:lvl1pPr>
              <a:defRPr/>
            </a:lvl1pPr>
          </a:lstStyle>
          <a:p>
            <a:pPr>
              <a:defRPr/>
            </a:pPr>
            <a:fld id="{B337053A-2117-46F9-BF23-EE5580B5AEA3}" type="datetime1">
              <a:rPr lang="en-US" smtClean="0"/>
              <a:pPr>
                <a:defRPr/>
              </a:pPr>
              <a:t>1/11/2017</a:t>
            </a:fld>
            <a:endParaRPr lang="en-US" dirty="0"/>
          </a:p>
        </p:txBody>
      </p:sp>
      <p:sp>
        <p:nvSpPr>
          <p:cNvPr id="5" name="Rectangle 6"/>
          <p:cNvSpPr>
            <a:spLocks noGrp="1" noChangeArrowheads="1"/>
          </p:cNvSpPr>
          <p:nvPr>
            <p:ph type="ftr" sz="quarter" idx="11"/>
          </p:nvPr>
        </p:nvSpPr>
        <p:spPr>
          <a:xfrm>
            <a:off x="3125789" y="6407150"/>
            <a:ext cx="2906712" cy="304800"/>
          </a:xfrm>
          <a:prstGeom prst="rect">
            <a:avLst/>
          </a:prstGeom>
        </p:spPr>
        <p:txBody>
          <a:bodyPr lIns="82048" tIns="41025" rIns="82048" bIns="41025"/>
          <a:lstStyle>
            <a:lvl1pPr>
              <a:defRPr/>
            </a:lvl1pPr>
          </a:lstStyle>
          <a:p>
            <a:pPr>
              <a:defRPr/>
            </a:pPr>
            <a:endParaRPr lang="en-US" dirty="0"/>
          </a:p>
        </p:txBody>
      </p:sp>
      <p:sp>
        <p:nvSpPr>
          <p:cNvPr id="6" name="Rectangle 12"/>
          <p:cNvSpPr>
            <a:spLocks noGrp="1" noChangeArrowheads="1"/>
          </p:cNvSpPr>
          <p:nvPr>
            <p:ph type="sldNum" sz="quarter" idx="12"/>
          </p:nvPr>
        </p:nvSpPr>
        <p:spPr/>
        <p:txBody>
          <a:bodyPr/>
          <a:lstStyle>
            <a:lvl1pPr>
              <a:defRPr/>
            </a:lvl1pPr>
          </a:lstStyle>
          <a:p>
            <a:pPr>
              <a:defRPr/>
            </a:pPr>
            <a:r>
              <a:rPr lang="en-US" dirty="0"/>
              <a:t>Page </a:t>
            </a:r>
            <a:fld id="{E55767D1-79AD-475D-8577-083A5C2D6AA0}" type="slidenum">
              <a:rPr lang="en-US"/>
              <a:pPr>
                <a:defRPr/>
              </a:pPr>
              <a:t>‹#›</a:t>
            </a:fld>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6" name="Picture 5" descr="PPT MSL tech.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Date Placeholder 1"/>
          <p:cNvSpPr>
            <a:spLocks noGrp="1"/>
          </p:cNvSpPr>
          <p:nvPr>
            <p:ph type="dt" sz="half" idx="10"/>
          </p:nvPr>
        </p:nvSpPr>
        <p:spPr>
          <a:xfrm>
            <a:off x="457200" y="6356350"/>
            <a:ext cx="2133600" cy="365125"/>
          </a:xfrm>
          <a:prstGeom prst="rect">
            <a:avLst/>
          </a:prstGeom>
        </p:spPr>
        <p:txBody>
          <a:bodyPr/>
          <a:lstStyle/>
          <a:p>
            <a:fld id="{42D1DBE8-A3CC-4189-9030-EB2211639B37}" type="datetime1">
              <a:rPr lang="en-US" smtClean="0"/>
              <a:pPr/>
              <a:t>1/11/2017</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lvl1pPr>
              <a:defRPr b="1">
                <a:solidFill>
                  <a:schemeClr val="tx1"/>
                </a:solidFill>
              </a:defRPr>
            </a:lvl1pPr>
          </a:lstStyle>
          <a:p>
            <a:fld id="{19C959CC-3D1A-4846-8AA3-EE93E6F0263A}" type="slidenum">
              <a:rPr lang="en-US" smtClean="0"/>
              <a:pPr/>
              <a:t>‹#›</a:t>
            </a:fld>
            <a:endParaRPr lang="en-US" dirty="0"/>
          </a:p>
        </p:txBody>
      </p:sp>
      <p:pic>
        <p:nvPicPr>
          <p:cNvPr id="7" name="Picture 6" descr="MSL GPG Logo-transp background.png"/>
          <p:cNvPicPr>
            <a:picLocks noChangeAspect="1"/>
          </p:cNvPicPr>
          <p:nvPr userDrawn="1"/>
        </p:nvPicPr>
        <p:blipFill>
          <a:blip r:embed="rId3" cstate="print"/>
          <a:srcRect l="5758" t="9091" r="5758" b="9091"/>
          <a:stretch>
            <a:fillRect/>
          </a:stretch>
        </p:blipFill>
        <p:spPr>
          <a:xfrm>
            <a:off x="304800" y="5259618"/>
            <a:ext cx="2468880" cy="144598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5523FBC-35EC-4619-AF41-74EA42219500}" type="datetime1">
              <a:rPr lang="en-US" smtClean="0"/>
              <a:pPr/>
              <a:t>1/11/2017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dirty="0"/>
              <a:t>‹#›</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DCA077-5C9A-4A07-B9E9-EBBA73557DE7}" type="slidenum">
              <a:rPr lang="en-US" smtClean="0"/>
              <a:pPr/>
              <a:t>‹#›</a:t>
            </a:fld>
            <a:endParaRPr lang="en-US" dirty="0"/>
          </a:p>
        </p:txBody>
      </p:sp>
      <p:pic>
        <p:nvPicPr>
          <p:cNvPr id="7" name="Picture 6" descr="PPtemplate title MSL blue sub title page.png"/>
          <p:cNvPicPr>
            <a:picLocks noChangeAspect="1"/>
          </p:cNvPicPr>
          <p:nvPr userDrawn="1"/>
        </p:nvPicPr>
        <p:blipFill>
          <a:blip r:embed="rId2" cstate="print"/>
          <a:stretch>
            <a:fillRect/>
          </a:stretch>
        </p:blipFill>
        <p:spPr>
          <a:xfrm>
            <a:off x="0" y="0"/>
            <a:ext cx="9144000" cy="685800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Empty no Footer">
    <p:spTree>
      <p:nvGrpSpPr>
        <p:cNvPr id="1" name=""/>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90800"/>
            <a:ext cx="7772400" cy="1470025"/>
          </a:xfrm>
          <a:prstGeom prst="rect">
            <a:avLst/>
          </a:prstGeom>
        </p:spPr>
        <p:txBody>
          <a:bodyPr/>
          <a:lstStyle>
            <a:lvl1pPr>
              <a:defRPr b="1">
                <a:solidFill>
                  <a:srgbClr val="0070C0"/>
                </a:solidFill>
                <a:effectLst>
                  <a:outerShdw blurRad="38100" dist="38100" dir="2700000" algn="tl">
                    <a:srgbClr val="000000">
                      <a:alpha val="43137"/>
                    </a:srgbClr>
                  </a:outerShdw>
                </a:effectLst>
              </a:defRPr>
            </a:lvl1pPr>
          </a:lstStyle>
          <a:p>
            <a:r>
              <a:rPr lang="en-US" dirty="0"/>
              <a:t>Click to edit Master 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4CFFF65-6FF1-4A8C-A0FF-6F6E14FC7613}" type="datetimeFigureOut">
              <a:rPr lang="en-US" smtClean="0"/>
              <a:pPr/>
              <a:t>1/11/2017</a:t>
            </a:fld>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Rectangle 6"/>
          <p:cNvSpPr txBox="1">
            <a:spLocks noChangeArrowheads="1"/>
          </p:cNvSpPr>
          <p:nvPr userDrawn="1"/>
        </p:nvSpPr>
        <p:spPr>
          <a:xfrm>
            <a:off x="0" y="6567488"/>
            <a:ext cx="9144000" cy="290512"/>
          </a:xfrm>
          <a:prstGeom prst="rect">
            <a:avLst/>
          </a:prstGeom>
          <a:solidFill>
            <a:srgbClr val="973E1C"/>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r>
              <a:rPr lang="en-US" sz="1100" dirty="0">
                <a:solidFill>
                  <a:schemeClr val="bg1"/>
                </a:solidFill>
              </a:rPr>
              <a:t>American Institute of CPAs</a:t>
            </a:r>
            <a:r>
              <a:rPr lang="en-US" sz="800" baseline="60000" dirty="0">
                <a:solidFill>
                  <a:schemeClr val="bg1"/>
                </a:solidFill>
              </a:rPr>
              <a:t>®</a:t>
            </a:r>
          </a:p>
        </p:txBody>
      </p:sp>
      <p:sp>
        <p:nvSpPr>
          <p:cNvPr id="10" name="Rectangle 9"/>
          <p:cNvSpPr/>
          <p:nvPr userDrawn="1"/>
        </p:nvSpPr>
        <p:spPr>
          <a:xfrm>
            <a:off x="0" y="-3175"/>
            <a:ext cx="9144000" cy="133350"/>
          </a:xfrm>
          <a:prstGeom prst="rect">
            <a:avLst/>
          </a:prstGeom>
          <a:solidFill>
            <a:srgbClr val="973E1C"/>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64" charset="-128"/>
              <a:cs typeface="ＭＳ Ｐゴシック" pitchFamily="-64" charset="-128"/>
            </a:endParaRPr>
          </a:p>
        </p:txBody>
      </p:sp>
      <p:pic>
        <p:nvPicPr>
          <p:cNvPr id="5" name="Picture 4" descr="AICPA Web_wht.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9275"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13"/>
          <p:cNvSpPr>
            <a:spLocks noGrp="1"/>
          </p:cNvSpPr>
          <p:nvPr>
            <p:ph type="sldNum" sz="quarter" idx="10"/>
          </p:nvPr>
        </p:nvSpPr>
        <p:spPr>
          <a:xfrm>
            <a:off x="8506259" y="6519863"/>
            <a:ext cx="471685" cy="365125"/>
          </a:xfrm>
        </p:spPr>
        <p:txBody>
          <a:bodyPr/>
          <a:lstStyle/>
          <a:p>
            <a:fld id="{88A3E2CC-BA8F-834D-B8DA-579F14165F56}" type="slidenum">
              <a:rPr lang="en-US" smtClean="0"/>
              <a:pPr/>
              <a:t>‹#›</a:t>
            </a:fld>
            <a:endParaRPr lang="en-US" dirty="0"/>
          </a:p>
        </p:txBody>
      </p:sp>
      <p:sp>
        <p:nvSpPr>
          <p:cNvPr id="9" name="Rectangle 6"/>
          <p:cNvSpPr txBox="1">
            <a:spLocks noChangeArrowheads="1"/>
          </p:cNvSpPr>
          <p:nvPr userDrawn="1"/>
        </p:nvSpPr>
        <p:spPr>
          <a:xfrm>
            <a:off x="5324965" y="6567488"/>
            <a:ext cx="3181295" cy="290512"/>
          </a:xfrm>
          <a:prstGeom prst="rect">
            <a:avLst/>
          </a:prstGeom>
          <a:ln/>
        </p:spPr>
        <p:txBody>
          <a:bodyPr/>
          <a:lstStyle>
            <a:lvl1pPr>
              <a:defRPr sz="1100"/>
            </a:lvl1pPr>
          </a:lstStyle>
          <a:p>
            <a:pPr algn="r">
              <a:defRPr/>
            </a:pPr>
            <a:r>
              <a:rPr lang="en-US" dirty="0">
                <a:solidFill>
                  <a:srgbClr val="FFFFFF"/>
                </a:solidFill>
                <a:ea typeface="ＭＳ Ｐゴシック" charset="0"/>
                <a:cs typeface="ＭＳ Ｐゴシック" charset="0"/>
              </a:rPr>
              <a:t>Governmental Audit Quality Center</a:t>
            </a:r>
            <a:endParaRPr lang="en-US" sz="800" baseline="30000" dirty="0">
              <a:solidFill>
                <a:srgbClr val="FFFFFF"/>
              </a:solidFill>
              <a:ea typeface="ＭＳ Ｐゴシック" pitchFamily="-112" charset="-128"/>
              <a:cs typeface="ＭＳ Ｐゴシック" pitchFamily="-112" charset="-128"/>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4332" y="5664746"/>
            <a:ext cx="843278" cy="701637"/>
          </a:xfrm>
          <a:prstGeom prst="rect">
            <a:avLst/>
          </a:prstGeom>
        </p:spPr>
      </p:pic>
    </p:spTree>
    <p:extLst>
      <p:ext uri="{BB962C8B-B14F-4D97-AF65-F5344CB8AC3E}">
        <p14:creationId xmlns:p14="http://schemas.microsoft.com/office/powerpoint/2010/main" val="33828164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3" name="Rectangle 2"/>
          <p:cNvSpPr/>
          <p:nvPr userDrawn="1"/>
        </p:nvSpPr>
        <p:spPr>
          <a:xfrm>
            <a:off x="0" y="-3175"/>
            <a:ext cx="9144000" cy="133350"/>
          </a:xfrm>
          <a:prstGeom prst="rect">
            <a:avLst/>
          </a:prstGeom>
          <a:solidFill>
            <a:srgbClr val="CE7019"/>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64" charset="-128"/>
              <a:cs typeface="ＭＳ Ｐゴシック" pitchFamily="-64" charset="-128"/>
            </a:endParaRPr>
          </a:p>
        </p:txBody>
      </p:sp>
      <p:pic>
        <p:nvPicPr>
          <p:cNvPr id="4" name="Picture 3" descr="Bar.jpg"/>
          <p:cNvPicPr>
            <a:picLocks noChangeAspect="1"/>
          </p:cNvPicPr>
          <p:nvPr userDrawn="1"/>
        </p:nvPicPr>
        <p:blipFill>
          <a:blip r:embed="rId2" cstate="print"/>
          <a:srcRect/>
          <a:stretch>
            <a:fillRect/>
          </a:stretch>
        </p:blipFill>
        <p:spPr bwMode="auto">
          <a:xfrm>
            <a:off x="0" y="5729289"/>
            <a:ext cx="9144000" cy="822325"/>
          </a:xfrm>
          <a:prstGeom prst="rect">
            <a:avLst/>
          </a:prstGeom>
          <a:noFill/>
          <a:ln w="9525">
            <a:noFill/>
            <a:miter lim="800000"/>
            <a:headEnd/>
            <a:tailEnd/>
          </a:ln>
        </p:spPr>
      </p:pic>
      <p:sp>
        <p:nvSpPr>
          <p:cNvPr id="5" name="TextBox 4"/>
          <p:cNvSpPr txBox="1"/>
          <p:nvPr userDrawn="1"/>
        </p:nvSpPr>
        <p:spPr>
          <a:xfrm>
            <a:off x="857250" y="3071813"/>
            <a:ext cx="184731" cy="369332"/>
          </a:xfrm>
          <a:prstGeom prst="rect">
            <a:avLst/>
          </a:prstGeom>
          <a:noFill/>
        </p:spPr>
        <p:txBody>
          <a:bodyPr wrap="none">
            <a:prstTxWarp prst="textNoShape">
              <a:avLst/>
            </a:prstTxWarp>
            <a:spAutoFit/>
          </a:bodyPr>
          <a:lstStyle/>
          <a:p>
            <a:endParaRPr lang="en-US" dirty="0">
              <a:latin typeface="Calibri" pitchFamily="-64" charset="0"/>
            </a:endParaRPr>
          </a:p>
        </p:txBody>
      </p:sp>
      <p:sp>
        <p:nvSpPr>
          <p:cNvPr id="2" name="Title 1"/>
          <p:cNvSpPr>
            <a:spLocks noGrp="1"/>
          </p:cNvSpPr>
          <p:nvPr>
            <p:ph type="ctrTitle"/>
          </p:nvPr>
        </p:nvSpPr>
        <p:spPr>
          <a:xfrm>
            <a:off x="759562" y="2054932"/>
            <a:ext cx="6704967" cy="1508924"/>
          </a:xfrm>
          <a:prstGeom prst="rect">
            <a:avLst/>
          </a:prstGeom>
        </p:spPr>
        <p:txBody>
          <a:bodyPr anchor="ctr">
            <a:noAutofit/>
          </a:bodyPr>
          <a:lstStyle>
            <a:lvl1pPr algn="l">
              <a:defRPr kumimoji="0" lang="en-US" sz="4600" b="0" i="0" u="none" strike="noStrike" kern="0" cap="none" spc="0" normalizeH="0" baseline="0" noProof="0" smtClean="0">
                <a:ln>
                  <a:noFill/>
                </a:ln>
                <a:solidFill>
                  <a:schemeClr val="tx1"/>
                </a:solidFill>
                <a:effectLst/>
                <a:uLnTx/>
                <a:uFillTx/>
                <a:latin typeface="Arial"/>
                <a:ea typeface="ヒラギノ角ゴ Pro W3" charset="-128"/>
                <a:cs typeface="Arial"/>
              </a:defRPr>
            </a:lvl1pPr>
          </a:lstStyle>
          <a:p>
            <a:r>
              <a:rPr lang="en-US"/>
              <a:t>Click to edit Master title style</a:t>
            </a:r>
            <a:endParaRPr lang="en-US" dirty="0"/>
          </a:p>
        </p:txBody>
      </p:sp>
      <p:sp>
        <p:nvSpPr>
          <p:cNvPr id="10" name="Rectangle 6"/>
          <p:cNvSpPr txBox="1">
            <a:spLocks noChangeArrowheads="1"/>
          </p:cNvSpPr>
          <p:nvPr userDrawn="1"/>
        </p:nvSpPr>
        <p:spPr>
          <a:xfrm>
            <a:off x="0" y="6567489"/>
            <a:ext cx="9144000" cy="290512"/>
          </a:xfrm>
          <a:prstGeom prst="rect">
            <a:avLst/>
          </a:prstGeom>
          <a:solidFill>
            <a:srgbClr val="CE7019"/>
          </a:solidFill>
          <a:ln/>
        </p:spPr>
        <p:txBody>
          <a:bodyPr/>
          <a:lstStyle/>
          <a:p>
            <a:pPr marL="1187450" marR="0" indent="0" algn="l" defTabSz="457200" rtl="0" eaLnBrk="1" fontAlgn="base" latinLnBrk="0" hangingPunct="1">
              <a:lnSpc>
                <a:spcPct val="100000"/>
              </a:lnSpc>
              <a:spcBef>
                <a:spcPct val="0"/>
              </a:spcBef>
              <a:spcAft>
                <a:spcPct val="0"/>
              </a:spcAft>
              <a:buClrTx/>
              <a:buSzTx/>
              <a:buFontTx/>
              <a:buNone/>
              <a:tabLst/>
              <a:defRPr/>
            </a:pPr>
            <a:r>
              <a:rPr lang="en-US" sz="1100" kern="0" spc="70" dirty="0">
                <a:solidFill>
                  <a:schemeClr val="bg1"/>
                </a:solidFill>
              </a:rPr>
              <a:t>American Institute of CPAs</a:t>
            </a:r>
            <a:r>
              <a:rPr lang="en-US" sz="1100" baseline="30000" dirty="0">
                <a:solidFill>
                  <a:schemeClr val="bg1"/>
                </a:solidFill>
                <a:latin typeface="Arial" pitchFamily="-64" charset="0"/>
                <a:ea typeface="ＭＳ Ｐゴシック" pitchFamily="-64" charset="-128"/>
                <a:cs typeface="ＭＳ Ｐゴシック" pitchFamily="-64" charset="-128"/>
              </a:rPr>
              <a:t>®</a:t>
            </a:r>
          </a:p>
        </p:txBody>
      </p:sp>
      <p:pic>
        <p:nvPicPr>
          <p:cNvPr id="11" name="Picture 10" descr="AICPA We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758" y="6599238"/>
            <a:ext cx="660849" cy="222250"/>
          </a:xfrm>
          <a:prstGeom prst="rect">
            <a:avLst/>
          </a:prstGeom>
        </p:spPr>
      </p:pic>
      <p:sp>
        <p:nvSpPr>
          <p:cNvPr id="12" name="Slide Number Placeholder 7"/>
          <p:cNvSpPr>
            <a:spLocks noGrp="1"/>
          </p:cNvSpPr>
          <p:nvPr>
            <p:ph type="sldNum" sz="quarter" idx="10"/>
          </p:nvPr>
        </p:nvSpPr>
        <p:spPr>
          <a:xfrm>
            <a:off x="6553200" y="6519153"/>
            <a:ext cx="2133600" cy="365125"/>
          </a:xfrm>
        </p:spPr>
        <p:txBody>
          <a:bodyPr/>
          <a:lstStyle/>
          <a:p>
            <a:fld id="{B678A430-2B5E-9C4F-A94E-0139B75F11B5}" type="slidenum">
              <a:rPr lang="en-US" smtClean="0"/>
              <a:pPr/>
              <a:t>‹#›</a:t>
            </a:fld>
            <a:endParaRPr lang="en-US" dirty="0"/>
          </a:p>
        </p:txBody>
      </p:sp>
      <p:sp>
        <p:nvSpPr>
          <p:cNvPr id="9" name="Slide Number Placeholder 7"/>
          <p:cNvSpPr txBox="1">
            <a:spLocks/>
          </p:cNvSpPr>
          <p:nvPr userDrawn="1"/>
        </p:nvSpPr>
        <p:spPr>
          <a:xfrm>
            <a:off x="5854139" y="6509289"/>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rgbClr val="FFFFFF"/>
                </a:solidFill>
                <a:latin typeface="Arial" pitchFamily="-64" charset="0"/>
                <a:ea typeface="ＭＳ Ｐゴシック" pitchFamily="-64" charset="-128"/>
                <a:cs typeface="ＭＳ Ｐゴシック" pitchFamily="-64" charset="-128"/>
              </a:defRPr>
            </a:lvl1pPr>
            <a:lvl2pPr marL="457200" algn="l" defTabSz="457200" rtl="0" fontAlgn="base">
              <a:spcBef>
                <a:spcPct val="0"/>
              </a:spcBef>
              <a:spcAft>
                <a:spcPct val="0"/>
              </a:spcAft>
              <a:defRPr kern="1200">
                <a:solidFill>
                  <a:schemeClr val="tx1"/>
                </a:solidFill>
                <a:latin typeface="Arial" pitchFamily="-64" charset="0"/>
                <a:ea typeface="ＭＳ Ｐゴシック" pitchFamily="-64" charset="-128"/>
                <a:cs typeface="ＭＳ Ｐゴシック" pitchFamily="-64" charset="-128"/>
              </a:defRPr>
            </a:lvl2pPr>
            <a:lvl3pPr marL="914400" algn="l" defTabSz="457200" rtl="0" fontAlgn="base">
              <a:spcBef>
                <a:spcPct val="0"/>
              </a:spcBef>
              <a:spcAft>
                <a:spcPct val="0"/>
              </a:spcAft>
              <a:defRPr kern="1200">
                <a:solidFill>
                  <a:schemeClr val="tx1"/>
                </a:solidFill>
                <a:latin typeface="Arial" pitchFamily="-64" charset="0"/>
                <a:ea typeface="ＭＳ Ｐゴシック" pitchFamily="-64" charset="-128"/>
                <a:cs typeface="ＭＳ Ｐゴシック" pitchFamily="-64" charset="-128"/>
              </a:defRPr>
            </a:lvl3pPr>
            <a:lvl4pPr marL="1371600" algn="l" defTabSz="457200" rtl="0" fontAlgn="base">
              <a:spcBef>
                <a:spcPct val="0"/>
              </a:spcBef>
              <a:spcAft>
                <a:spcPct val="0"/>
              </a:spcAft>
              <a:defRPr kern="1200">
                <a:solidFill>
                  <a:schemeClr val="tx1"/>
                </a:solidFill>
                <a:latin typeface="Arial" pitchFamily="-64" charset="0"/>
                <a:ea typeface="ＭＳ Ｐゴシック" pitchFamily="-64" charset="-128"/>
                <a:cs typeface="ＭＳ Ｐゴシック" pitchFamily="-64" charset="-128"/>
              </a:defRPr>
            </a:lvl4pPr>
            <a:lvl5pPr marL="1828800" algn="l" defTabSz="457200" rtl="0" fontAlgn="base">
              <a:spcBef>
                <a:spcPct val="0"/>
              </a:spcBef>
              <a:spcAft>
                <a:spcPct val="0"/>
              </a:spcAft>
              <a:defRPr kern="1200">
                <a:solidFill>
                  <a:schemeClr val="tx1"/>
                </a:solidFill>
                <a:latin typeface="Arial" pitchFamily="-64" charset="0"/>
                <a:ea typeface="ＭＳ Ｐゴシック" pitchFamily="-64" charset="-128"/>
                <a:cs typeface="ＭＳ Ｐゴシック" pitchFamily="-64" charset="-128"/>
              </a:defRPr>
            </a:lvl5pPr>
            <a:lvl6pPr marL="2286000" algn="l" defTabSz="457200" rtl="0" eaLnBrk="1" latinLnBrk="0" hangingPunct="1">
              <a:defRPr kern="1200">
                <a:solidFill>
                  <a:schemeClr val="tx1"/>
                </a:solidFill>
                <a:latin typeface="Arial" pitchFamily="-64" charset="0"/>
                <a:ea typeface="ＭＳ Ｐゴシック" pitchFamily="-64" charset="-128"/>
                <a:cs typeface="ＭＳ Ｐゴシック" pitchFamily="-64" charset="-128"/>
              </a:defRPr>
            </a:lvl6pPr>
            <a:lvl7pPr marL="2743200" algn="l" defTabSz="457200" rtl="0" eaLnBrk="1" latinLnBrk="0" hangingPunct="1">
              <a:defRPr kern="1200">
                <a:solidFill>
                  <a:schemeClr val="tx1"/>
                </a:solidFill>
                <a:latin typeface="Arial" pitchFamily="-64" charset="0"/>
                <a:ea typeface="ＭＳ Ｐゴシック" pitchFamily="-64" charset="-128"/>
                <a:cs typeface="ＭＳ Ｐゴシック" pitchFamily="-64" charset="-128"/>
              </a:defRPr>
            </a:lvl7pPr>
            <a:lvl8pPr marL="3200400" algn="l" defTabSz="457200" rtl="0" eaLnBrk="1" latinLnBrk="0" hangingPunct="1">
              <a:defRPr kern="1200">
                <a:solidFill>
                  <a:schemeClr val="tx1"/>
                </a:solidFill>
                <a:latin typeface="Arial" pitchFamily="-64" charset="0"/>
                <a:ea typeface="ＭＳ Ｐゴシック" pitchFamily="-64" charset="-128"/>
                <a:cs typeface="ＭＳ Ｐゴシック" pitchFamily="-64" charset="-128"/>
              </a:defRPr>
            </a:lvl8pPr>
            <a:lvl9pPr marL="3657600" algn="l" defTabSz="457200" rtl="0" eaLnBrk="1" latinLnBrk="0" hangingPunct="1">
              <a:defRPr kern="1200">
                <a:solidFill>
                  <a:schemeClr val="tx1"/>
                </a:solidFill>
                <a:latin typeface="Arial" pitchFamily="-64" charset="0"/>
                <a:ea typeface="ＭＳ Ｐゴシック" pitchFamily="-64" charset="-128"/>
                <a:cs typeface="ＭＳ Ｐゴシック" pitchFamily="-64" charset="-128"/>
              </a:defRPr>
            </a:lvl9pPr>
          </a:lstStyle>
          <a:p>
            <a:r>
              <a:rPr lang="en-US" sz="1400" dirty="0"/>
              <a:t>#aicpa_gaac</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6" name="Rectangle 5"/>
          <p:cNvSpPr/>
          <p:nvPr userDrawn="1"/>
        </p:nvSpPr>
        <p:spPr>
          <a:xfrm>
            <a:off x="0" y="0"/>
            <a:ext cx="9144000" cy="133350"/>
          </a:xfrm>
          <a:prstGeom prst="rect">
            <a:avLst/>
          </a:prstGeom>
          <a:solidFill>
            <a:srgbClr val="CE7019"/>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64" charset="-128"/>
              <a:cs typeface="ＭＳ Ｐゴシック" pitchFamily="-64" charset="-128"/>
            </a:endParaRPr>
          </a:p>
        </p:txBody>
      </p:sp>
      <p:sp>
        <p:nvSpPr>
          <p:cNvPr id="8" name="Rectangle 6"/>
          <p:cNvSpPr txBox="1">
            <a:spLocks noChangeArrowheads="1"/>
          </p:cNvSpPr>
          <p:nvPr userDrawn="1"/>
        </p:nvSpPr>
        <p:spPr>
          <a:xfrm>
            <a:off x="0" y="6567489"/>
            <a:ext cx="9144000" cy="290512"/>
          </a:xfrm>
          <a:prstGeom prst="rect">
            <a:avLst/>
          </a:prstGeom>
          <a:solidFill>
            <a:srgbClr val="CE7019"/>
          </a:solidFill>
          <a:ln/>
        </p:spPr>
        <p:txBody>
          <a:bodyPr/>
          <a:lstStyle/>
          <a:p>
            <a:pPr marL="1187450" marR="0" indent="0" algn="l" defTabSz="457200" rtl="0" eaLnBrk="1" fontAlgn="base" latinLnBrk="0" hangingPunct="1">
              <a:lnSpc>
                <a:spcPct val="100000"/>
              </a:lnSpc>
              <a:spcBef>
                <a:spcPct val="0"/>
              </a:spcBef>
              <a:spcAft>
                <a:spcPct val="0"/>
              </a:spcAft>
              <a:buClrTx/>
              <a:buSzTx/>
              <a:buFontTx/>
              <a:buNone/>
              <a:tabLst/>
              <a:defRPr/>
            </a:pPr>
            <a:r>
              <a:rPr lang="en-US" sz="1100" kern="0" spc="70" dirty="0">
                <a:solidFill>
                  <a:schemeClr val="bg1"/>
                </a:solidFill>
              </a:rPr>
              <a:t>American Institute of CPAs</a:t>
            </a:r>
            <a:r>
              <a:rPr lang="en-US" sz="1100" baseline="30000" dirty="0">
                <a:solidFill>
                  <a:schemeClr val="bg1"/>
                </a:solidFill>
                <a:latin typeface="Arial" pitchFamily="-64" charset="0"/>
                <a:ea typeface="ＭＳ Ｐゴシック" pitchFamily="-64" charset="-128"/>
                <a:cs typeface="ＭＳ Ｐゴシック" pitchFamily="-64" charset="-128"/>
              </a:rPr>
              <a:t>®</a:t>
            </a:r>
          </a:p>
        </p:txBody>
      </p:sp>
      <p:pic>
        <p:nvPicPr>
          <p:cNvPr id="9" name="Picture 8" descr="AICPA We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758" y="6599238"/>
            <a:ext cx="660849" cy="222250"/>
          </a:xfrm>
          <a:prstGeom prst="rect">
            <a:avLst/>
          </a:prstGeom>
        </p:spPr>
      </p:pic>
      <p:sp>
        <p:nvSpPr>
          <p:cNvPr id="10" name="Slide Number Placeholder 7"/>
          <p:cNvSpPr>
            <a:spLocks noGrp="1"/>
          </p:cNvSpPr>
          <p:nvPr>
            <p:ph type="sldNum" sz="quarter" idx="10"/>
          </p:nvPr>
        </p:nvSpPr>
        <p:spPr>
          <a:xfrm>
            <a:off x="6553200" y="6519153"/>
            <a:ext cx="2133600" cy="365125"/>
          </a:xfrm>
        </p:spPr>
        <p:txBody>
          <a:bodyPr/>
          <a:lstStyle/>
          <a:p>
            <a:fld id="{B678A430-2B5E-9C4F-A94E-0139B75F11B5}" type="slidenum">
              <a:rPr lang="en-US" smtClean="0"/>
              <a:pPr/>
              <a:t>‹#›</a:t>
            </a:fld>
            <a:endParaRPr lang="en-US" dirty="0"/>
          </a:p>
        </p:txBody>
      </p:sp>
      <p:sp>
        <p:nvSpPr>
          <p:cNvPr id="7" name="Slide Number Placeholder 7"/>
          <p:cNvSpPr txBox="1">
            <a:spLocks/>
          </p:cNvSpPr>
          <p:nvPr userDrawn="1"/>
        </p:nvSpPr>
        <p:spPr>
          <a:xfrm>
            <a:off x="5854139" y="6509289"/>
            <a:ext cx="21336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rgbClr val="FFFFFF"/>
                </a:solidFill>
                <a:latin typeface="Arial" pitchFamily="-64" charset="0"/>
                <a:ea typeface="ＭＳ Ｐゴシック" pitchFamily="-64" charset="-128"/>
                <a:cs typeface="ＭＳ Ｐゴシック" pitchFamily="-64" charset="-128"/>
              </a:defRPr>
            </a:lvl1pPr>
            <a:lvl2pPr marL="457200" algn="l" defTabSz="457200" rtl="0" fontAlgn="base">
              <a:spcBef>
                <a:spcPct val="0"/>
              </a:spcBef>
              <a:spcAft>
                <a:spcPct val="0"/>
              </a:spcAft>
              <a:defRPr kern="1200">
                <a:solidFill>
                  <a:schemeClr val="tx1"/>
                </a:solidFill>
                <a:latin typeface="Arial" pitchFamily="-64" charset="0"/>
                <a:ea typeface="ＭＳ Ｐゴシック" pitchFamily="-64" charset="-128"/>
                <a:cs typeface="ＭＳ Ｐゴシック" pitchFamily="-64" charset="-128"/>
              </a:defRPr>
            </a:lvl2pPr>
            <a:lvl3pPr marL="914400" algn="l" defTabSz="457200" rtl="0" fontAlgn="base">
              <a:spcBef>
                <a:spcPct val="0"/>
              </a:spcBef>
              <a:spcAft>
                <a:spcPct val="0"/>
              </a:spcAft>
              <a:defRPr kern="1200">
                <a:solidFill>
                  <a:schemeClr val="tx1"/>
                </a:solidFill>
                <a:latin typeface="Arial" pitchFamily="-64" charset="0"/>
                <a:ea typeface="ＭＳ Ｐゴシック" pitchFamily="-64" charset="-128"/>
                <a:cs typeface="ＭＳ Ｐゴシック" pitchFamily="-64" charset="-128"/>
              </a:defRPr>
            </a:lvl3pPr>
            <a:lvl4pPr marL="1371600" algn="l" defTabSz="457200" rtl="0" fontAlgn="base">
              <a:spcBef>
                <a:spcPct val="0"/>
              </a:spcBef>
              <a:spcAft>
                <a:spcPct val="0"/>
              </a:spcAft>
              <a:defRPr kern="1200">
                <a:solidFill>
                  <a:schemeClr val="tx1"/>
                </a:solidFill>
                <a:latin typeface="Arial" pitchFamily="-64" charset="0"/>
                <a:ea typeface="ＭＳ Ｐゴシック" pitchFamily="-64" charset="-128"/>
                <a:cs typeface="ＭＳ Ｐゴシック" pitchFamily="-64" charset="-128"/>
              </a:defRPr>
            </a:lvl4pPr>
            <a:lvl5pPr marL="1828800" algn="l" defTabSz="457200" rtl="0" fontAlgn="base">
              <a:spcBef>
                <a:spcPct val="0"/>
              </a:spcBef>
              <a:spcAft>
                <a:spcPct val="0"/>
              </a:spcAft>
              <a:defRPr kern="1200">
                <a:solidFill>
                  <a:schemeClr val="tx1"/>
                </a:solidFill>
                <a:latin typeface="Arial" pitchFamily="-64" charset="0"/>
                <a:ea typeface="ＭＳ Ｐゴシック" pitchFamily="-64" charset="-128"/>
                <a:cs typeface="ＭＳ Ｐゴシック" pitchFamily="-64" charset="-128"/>
              </a:defRPr>
            </a:lvl5pPr>
            <a:lvl6pPr marL="2286000" algn="l" defTabSz="457200" rtl="0" eaLnBrk="1" latinLnBrk="0" hangingPunct="1">
              <a:defRPr kern="1200">
                <a:solidFill>
                  <a:schemeClr val="tx1"/>
                </a:solidFill>
                <a:latin typeface="Arial" pitchFamily="-64" charset="0"/>
                <a:ea typeface="ＭＳ Ｐゴシック" pitchFamily="-64" charset="-128"/>
                <a:cs typeface="ＭＳ Ｐゴシック" pitchFamily="-64" charset="-128"/>
              </a:defRPr>
            </a:lvl6pPr>
            <a:lvl7pPr marL="2743200" algn="l" defTabSz="457200" rtl="0" eaLnBrk="1" latinLnBrk="0" hangingPunct="1">
              <a:defRPr kern="1200">
                <a:solidFill>
                  <a:schemeClr val="tx1"/>
                </a:solidFill>
                <a:latin typeface="Arial" pitchFamily="-64" charset="0"/>
                <a:ea typeface="ＭＳ Ｐゴシック" pitchFamily="-64" charset="-128"/>
                <a:cs typeface="ＭＳ Ｐゴシック" pitchFamily="-64" charset="-128"/>
              </a:defRPr>
            </a:lvl7pPr>
            <a:lvl8pPr marL="3200400" algn="l" defTabSz="457200" rtl="0" eaLnBrk="1" latinLnBrk="0" hangingPunct="1">
              <a:defRPr kern="1200">
                <a:solidFill>
                  <a:schemeClr val="tx1"/>
                </a:solidFill>
                <a:latin typeface="Arial" pitchFamily="-64" charset="0"/>
                <a:ea typeface="ＭＳ Ｐゴシック" pitchFamily="-64" charset="-128"/>
                <a:cs typeface="ＭＳ Ｐゴシック" pitchFamily="-64" charset="-128"/>
              </a:defRPr>
            </a:lvl8pPr>
            <a:lvl9pPr marL="3657600" algn="l" defTabSz="457200" rtl="0" eaLnBrk="1" latinLnBrk="0" hangingPunct="1">
              <a:defRPr kern="1200">
                <a:solidFill>
                  <a:schemeClr val="tx1"/>
                </a:solidFill>
                <a:latin typeface="Arial" pitchFamily="-64" charset="0"/>
                <a:ea typeface="ＭＳ Ｐゴシック" pitchFamily="-64" charset="-128"/>
                <a:cs typeface="ＭＳ Ｐゴシック" pitchFamily="-64" charset="-128"/>
              </a:defRPr>
            </a:lvl9pPr>
          </a:lstStyle>
          <a:p>
            <a:r>
              <a:rPr lang="en-US" sz="1400" dirty="0"/>
              <a:t>#aicpa_gaac</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A77C33DD-7E85-42F8-B678-39A2382EF233}" type="datetime1">
              <a:rPr lang="en-US" smtClean="0"/>
              <a:pPr/>
              <a:t>1/11/2017</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dirty="0"/>
              <a:t>‹#›</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EDCA077-5C9A-4A07-B9E9-EBBA73557DE7}" type="slidenum">
              <a:rPr lang="en-US" smtClean="0"/>
              <a:pPr/>
              <a:t>‹#›</a:t>
            </a:fld>
            <a:endParaRPr lang="en-US" dirty="0"/>
          </a:p>
        </p:txBody>
      </p:sp>
    </p:spTree>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buClr>
                <a:srgbClr val="00B0F0"/>
              </a:buClr>
              <a:defRPr/>
            </a:lvl1pPr>
            <a:lvl2pPr>
              <a:buClr>
                <a:srgbClr val="0070C0"/>
              </a:buClr>
              <a:defRPr/>
            </a:lvl2pPr>
            <a:lvl3pPr>
              <a:buClr>
                <a:schemeClr val="accent5"/>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77C33DD-7E85-42F8-B678-39A2382EF233}" type="datetime1">
              <a:rPr lang="en-US" smtClean="0"/>
              <a:pPr/>
              <a:t>1/11/2017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dirty="0"/>
              <a:t>‹#›</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DCA077-5C9A-4A07-B9E9-EBBA73557DE7}" type="slidenum">
              <a:rPr lang="en-US" smtClean="0"/>
              <a:pPr/>
              <a:t>‹#›</a:t>
            </a:fld>
            <a:endParaRPr lang="en-US" dirty="0"/>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77C33DD-7E85-42F8-B678-39A2382EF233}" type="datetime1">
              <a:rPr lang="en-US" smtClean="0"/>
              <a:pPr/>
              <a:t>1/11/2017</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dirty="0"/>
              <a:t>‹#›</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EDCA077-5C9A-4A07-B9E9-EBBA73557DE7}" type="slidenum">
              <a:rPr lang="en-US" smtClean="0"/>
              <a:pPr/>
              <a:t>‹#›</a:t>
            </a:fld>
            <a:endParaRPr lang="en-US" dirty="0"/>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77C33DD-7E85-42F8-B678-39A2382EF233}" type="datetime1">
              <a:rPr lang="en-US" smtClean="0"/>
              <a:pPr/>
              <a:t>1/11/2017</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dirty="0"/>
              <a:t>‹#›</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EDCA077-5C9A-4A07-B9E9-EBBA73557DE7}" type="slidenum">
              <a:rPr lang="en-US" smtClean="0"/>
              <a:pPr/>
              <a:t>‹#›</a:t>
            </a:fld>
            <a:endParaRPr lang="en-US" dirty="0"/>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9" Type="http://schemas.openxmlformats.org/officeDocument/2006/relationships/slideLayout" Target="../slideLayouts/slideLayout43.xml"/><Relationship Id="rId21" Type="http://schemas.openxmlformats.org/officeDocument/2006/relationships/slideLayout" Target="../slideLayouts/slideLayout25.xml"/><Relationship Id="rId34" Type="http://schemas.openxmlformats.org/officeDocument/2006/relationships/slideLayout" Target="../slideLayouts/slideLayout38.xml"/><Relationship Id="rId42" Type="http://schemas.openxmlformats.org/officeDocument/2006/relationships/slideLayout" Target="../slideLayouts/slideLayout46.xml"/><Relationship Id="rId47" Type="http://schemas.openxmlformats.org/officeDocument/2006/relationships/slideLayout" Target="../slideLayouts/slideLayout51.xml"/><Relationship Id="rId50" Type="http://schemas.openxmlformats.org/officeDocument/2006/relationships/slideLayout" Target="../slideLayouts/slideLayout54.xml"/><Relationship Id="rId55" Type="http://schemas.openxmlformats.org/officeDocument/2006/relationships/theme" Target="../theme/theme2.xml"/><Relationship Id="rId7" Type="http://schemas.openxmlformats.org/officeDocument/2006/relationships/slideLayout" Target="../slideLayouts/slideLayout1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9" Type="http://schemas.openxmlformats.org/officeDocument/2006/relationships/slideLayout" Target="../slideLayouts/slideLayout33.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slideLayout" Target="../slideLayouts/slideLayout36.xml"/><Relationship Id="rId37" Type="http://schemas.openxmlformats.org/officeDocument/2006/relationships/slideLayout" Target="../slideLayouts/slideLayout41.xml"/><Relationship Id="rId40" Type="http://schemas.openxmlformats.org/officeDocument/2006/relationships/slideLayout" Target="../slideLayouts/slideLayout44.xml"/><Relationship Id="rId45" Type="http://schemas.openxmlformats.org/officeDocument/2006/relationships/slideLayout" Target="../slideLayouts/slideLayout49.xml"/><Relationship Id="rId53" Type="http://schemas.openxmlformats.org/officeDocument/2006/relationships/slideLayout" Target="../slideLayouts/slideLayout57.xml"/><Relationship Id="rId5" Type="http://schemas.openxmlformats.org/officeDocument/2006/relationships/slideLayout" Target="../slideLayouts/slideLayout9.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slideLayout" Target="../slideLayouts/slideLayout35.xml"/><Relationship Id="rId44" Type="http://schemas.openxmlformats.org/officeDocument/2006/relationships/slideLayout" Target="../slideLayouts/slideLayout48.xml"/><Relationship Id="rId52" Type="http://schemas.openxmlformats.org/officeDocument/2006/relationships/slideLayout" Target="../slideLayouts/slideLayout56.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slideLayout" Target="../slideLayouts/slideLayout39.xml"/><Relationship Id="rId43" Type="http://schemas.openxmlformats.org/officeDocument/2006/relationships/slideLayout" Target="../slideLayouts/slideLayout47.xml"/><Relationship Id="rId48" Type="http://schemas.openxmlformats.org/officeDocument/2006/relationships/slideLayout" Target="../slideLayouts/slideLayout52.xml"/><Relationship Id="rId56" Type="http://schemas.openxmlformats.org/officeDocument/2006/relationships/image" Target="../media/image4.png"/><Relationship Id="rId8" Type="http://schemas.openxmlformats.org/officeDocument/2006/relationships/slideLayout" Target="../slideLayouts/slideLayout12.xml"/><Relationship Id="rId51" Type="http://schemas.openxmlformats.org/officeDocument/2006/relationships/slideLayout" Target="../slideLayouts/slideLayout55.xml"/><Relationship Id="rId3" Type="http://schemas.openxmlformats.org/officeDocument/2006/relationships/slideLayout" Target="../slideLayouts/slideLayout7.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38" Type="http://schemas.openxmlformats.org/officeDocument/2006/relationships/slideLayout" Target="../slideLayouts/slideLayout42.xml"/><Relationship Id="rId46" Type="http://schemas.openxmlformats.org/officeDocument/2006/relationships/slideLayout" Target="../slideLayouts/slideLayout50.xml"/><Relationship Id="rId20" Type="http://schemas.openxmlformats.org/officeDocument/2006/relationships/slideLayout" Target="../slideLayouts/slideLayout24.xml"/><Relationship Id="rId41" Type="http://schemas.openxmlformats.org/officeDocument/2006/relationships/slideLayout" Target="../slideLayouts/slideLayout45.xml"/><Relationship Id="rId54" Type="http://schemas.openxmlformats.org/officeDocument/2006/relationships/slideLayout" Target="../slideLayouts/slideLayout58.xml"/><Relationship Id="rId1" Type="http://schemas.openxmlformats.org/officeDocument/2006/relationships/slideLayout" Target="../slideLayouts/slideLayout5.xml"/><Relationship Id="rId6" Type="http://schemas.openxmlformats.org/officeDocument/2006/relationships/slideLayout" Target="../slideLayouts/slideLayout10.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slideLayout" Target="../slideLayouts/slideLayout40.xml"/><Relationship Id="rId49"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image" Target="../media/image4.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theme" Target="../theme/theme3.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C33DD-7E85-42F8-B678-39A2382EF233}" type="datetime1">
              <a:rPr lang="en-US" smtClean="0"/>
              <a:pPr/>
              <a:t>1/11/2017</a:t>
            </a:fld>
            <a:endParaRPr lang="en-US" dirty="0"/>
          </a:p>
        </p:txBody>
      </p:sp>
      <p:sp>
        <p:nvSpPr>
          <p:cNvPr id="5" name="Footer Placeholder 4"/>
          <p:cNvSpPr>
            <a:spLocks noGrp="1"/>
          </p:cNvSpPr>
          <p:nvPr>
            <p:ph type="ftr" sz="quarter" idx="3"/>
          </p:nvPr>
        </p:nvSpPr>
        <p:spPr>
          <a:xfrm>
            <a:off x="5867400" y="6324600"/>
            <a:ext cx="2895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pic>
        <p:nvPicPr>
          <p:cNvPr id="7" name="Picture 6" descr="MSL_logo.png"/>
          <p:cNvPicPr>
            <a:picLocks noChangeAspect="1"/>
          </p:cNvPicPr>
          <p:nvPr/>
        </p:nvPicPr>
        <p:blipFill>
          <a:blip r:embed="rId56" cstate="print"/>
          <a:srcRect t="17500" b="17500"/>
          <a:stretch>
            <a:fillRect/>
          </a:stretch>
        </p:blipFill>
        <p:spPr>
          <a:xfrm>
            <a:off x="228600" y="138430"/>
            <a:ext cx="8153400" cy="1766570"/>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697" r:id="rId41"/>
    <p:sldLayoutId id="2147483698" r:id="rId42"/>
    <p:sldLayoutId id="2147483699" r:id="rId43"/>
    <p:sldLayoutId id="2147483700" r:id="rId44"/>
    <p:sldLayoutId id="2147483701" r:id="rId45"/>
    <p:sldLayoutId id="2147483702" r:id="rId46"/>
    <p:sldLayoutId id="2147483703" r:id="rId47"/>
    <p:sldLayoutId id="2147483704" r:id="rId48"/>
    <p:sldLayoutId id="2147483705" r:id="rId49"/>
    <p:sldLayoutId id="2147483706" r:id="rId50"/>
    <p:sldLayoutId id="2147483707" r:id="rId51"/>
    <p:sldLayoutId id="2147483708" r:id="rId52"/>
    <p:sldLayoutId id="2147483709" r:id="rId53"/>
    <p:sldLayoutId id="2147483710" r:id="rId5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15" name="Rectangle 14"/>
          <p:cNvSpPr/>
          <p:nvPr/>
        </p:nvSpPr>
        <p:spPr>
          <a:xfrm>
            <a:off x="0" y="250371"/>
            <a:ext cx="9144000" cy="43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0" y="163286"/>
            <a:ext cx="9144000" cy="4354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0" y="337457"/>
            <a:ext cx="9144000" cy="43543"/>
          </a:xfrm>
          <a:prstGeom prst="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76200"/>
            <a:ext cx="9144000" cy="435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17"/>
          <p:cNvSpPr>
            <a:spLocks noGrp="1"/>
          </p:cNvSpPr>
          <p:nvPr>
            <p:ph type="sldNum" sz="quarter" idx="4"/>
          </p:nvPr>
        </p:nvSpPr>
        <p:spPr>
          <a:xfrm>
            <a:off x="7924800"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CA9D842-30C3-4FE7-828B-1A287EA0FF9C}" type="slidenum">
              <a:rPr lang="en-US" smtClean="0"/>
              <a:pPr/>
              <a:t>‹#›</a:t>
            </a:fld>
            <a:endParaRPr lang="en-US" dirty="0"/>
          </a:p>
        </p:txBody>
      </p:sp>
      <p:grpSp>
        <p:nvGrpSpPr>
          <p:cNvPr id="2" name="Group 19"/>
          <p:cNvGrpSpPr/>
          <p:nvPr/>
        </p:nvGrpSpPr>
        <p:grpSpPr>
          <a:xfrm>
            <a:off x="0" y="6019800"/>
            <a:ext cx="9144000" cy="1066801"/>
            <a:chOff x="0" y="3300668"/>
            <a:chExt cx="9144000" cy="1804740"/>
          </a:xfrm>
        </p:grpSpPr>
        <p:grpSp>
          <p:nvGrpSpPr>
            <p:cNvPr id="3" name="Group 13"/>
            <p:cNvGrpSpPr/>
            <p:nvPr/>
          </p:nvGrpSpPr>
          <p:grpSpPr>
            <a:xfrm>
              <a:off x="0" y="3300668"/>
              <a:ext cx="9144000" cy="1804740"/>
              <a:chOff x="0" y="2708256"/>
              <a:chExt cx="9144000" cy="659122"/>
            </a:xfrm>
          </p:grpSpPr>
          <p:sp>
            <p:nvSpPr>
              <p:cNvPr id="24" name="Rectangle 23"/>
              <p:cNvSpPr/>
              <p:nvPr/>
            </p:nvSpPr>
            <p:spPr>
              <a:xfrm>
                <a:off x="0" y="2708256"/>
                <a:ext cx="9144000" cy="627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2755129"/>
                <a:ext cx="9144000" cy="99600"/>
              </a:xfrm>
              <a:prstGeom prst="rect">
                <a:avLst/>
              </a:prstGeom>
              <a:solidFill>
                <a:srgbClr val="145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0" y="2755128"/>
                <a:ext cx="9144000" cy="5565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0" y="2854729"/>
                <a:ext cx="9144000" cy="51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Picture 2" descr="F:\LOGOS\2013\04-2013 Concepts\MSL Generic Blk on Wht Cyan.png"/>
            <p:cNvPicPr>
              <a:picLocks noChangeAspect="1" noChangeArrowheads="1"/>
            </p:cNvPicPr>
            <p:nvPr userDrawn="1"/>
          </p:nvPicPr>
          <p:blipFill>
            <a:blip r:embed="rId20" cstate="print"/>
            <a:srcRect t="14915" b="10511"/>
            <a:stretch>
              <a:fillRect/>
            </a:stretch>
          </p:blipFill>
          <p:spPr bwMode="auto">
            <a:xfrm>
              <a:off x="152400" y="3687397"/>
              <a:ext cx="3065393" cy="1289099"/>
            </a:xfrm>
            <a:prstGeom prst="rect">
              <a:avLst/>
            </a:prstGeom>
            <a:noFill/>
          </p:spPr>
        </p:pic>
      </p:gr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2" r:id="rId9"/>
    <p:sldLayoutId id="2147483723"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Lst>
  <p:txStyles>
    <p:titleStyle>
      <a:lvl1pPr algn="l" rtl="0" eaLnBrk="1" latinLnBrk="0" hangingPunct="1">
        <a:spcBef>
          <a:spcPct val="0"/>
        </a:spcBef>
        <a:buNone/>
        <a:defRPr kumimoji="0" sz="4400" b="0" kern="1200" cap="small" baseline="0">
          <a:ln>
            <a:noFill/>
          </a:ln>
          <a:solidFill>
            <a:schemeClr val="tx1">
              <a:lumMod val="50000"/>
              <a:lumOff val="50000"/>
            </a:schemeClr>
          </a:solidFill>
          <a:effectLst/>
          <a:latin typeface="MSTEPHENS" pitchFamily="2" charset="0"/>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cap="small" baseline="0">
          <a:solidFill>
            <a:schemeClr val="tx1"/>
          </a:solidFill>
          <a:latin typeface="+mj-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cap="small" baseline="0">
          <a:solidFill>
            <a:schemeClr val="tx1"/>
          </a:solidFill>
          <a:latin typeface="+mj-lt"/>
          <a:ea typeface="+mn-ea"/>
          <a:cs typeface="+mn-cs"/>
        </a:defRPr>
      </a:lvl2pPr>
      <a:lvl3pPr marL="914400" indent="-246888" algn="l" rtl="0" eaLnBrk="1" latinLnBrk="0" hangingPunct="1">
        <a:spcBef>
          <a:spcPct val="20000"/>
        </a:spcBef>
        <a:buClr>
          <a:srgbClr val="B4E11E"/>
        </a:buClr>
        <a:buSzPct val="70000"/>
        <a:buFont typeface="Wingdings 2"/>
        <a:buChar char=""/>
        <a:defRPr kumimoji="0" sz="2100" kern="1200" cap="small" baseline="0">
          <a:solidFill>
            <a:schemeClr val="tx1"/>
          </a:solidFill>
          <a:latin typeface="+mj-lt"/>
          <a:ea typeface="+mn-ea"/>
          <a:cs typeface="+mn-cs"/>
        </a:defRPr>
      </a:lvl3pPr>
      <a:lvl4pPr marL="1188720" indent="-210312" algn="l" rtl="0" eaLnBrk="1" latinLnBrk="0" hangingPunct="1">
        <a:spcBef>
          <a:spcPct val="20000"/>
        </a:spcBef>
        <a:buClr>
          <a:schemeClr val="bg1">
            <a:lumMod val="50000"/>
          </a:schemeClr>
        </a:buClr>
        <a:buSzPct val="65000"/>
        <a:buFont typeface="Wingdings 2"/>
        <a:buChar char=""/>
        <a:defRPr kumimoji="0" sz="2000" kern="1200" cap="small" baseline="0">
          <a:solidFill>
            <a:schemeClr val="tx1"/>
          </a:solidFill>
          <a:latin typeface="+mj-lt"/>
          <a:ea typeface="+mn-ea"/>
          <a:cs typeface="+mn-cs"/>
        </a:defRPr>
      </a:lvl4pPr>
      <a:lvl5pPr marL="1463040" indent="-210312" algn="l" rtl="0" eaLnBrk="1" latinLnBrk="0" hangingPunct="1">
        <a:spcBef>
          <a:spcPct val="20000"/>
        </a:spcBef>
        <a:buClr>
          <a:srgbClr val="00B0F0"/>
        </a:buClr>
        <a:buSzPct val="65000"/>
        <a:buFont typeface="Wingdings 2"/>
        <a:buChar char=""/>
        <a:defRPr kumimoji="0" sz="2000" kern="1200" cap="small" baseline="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0.xml"/></Relationships>
</file>

<file path=ppt/slides/_rels/slide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61.xml"/><Relationship Id="rId4" Type="http://schemas.openxmlformats.org/officeDocument/2006/relationships/image" Target="../media/image19.png"/></Relationships>
</file>

<file path=ppt/slides/_rels/slide1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6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0.xml"/></Relationships>
</file>

<file path=ppt/slides/_rels/slide1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6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0.xml"/></Relationships>
</file>

<file path=ppt/slides/_rels/slide10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1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60.xml"/></Relationships>
</file>

<file path=ppt/slides/_rels/slide1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66.xml"/></Relationships>
</file>

<file path=ppt/slides/_rels/slide1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66.xml"/></Relationships>
</file>

<file path=ppt/slides/_rels/slide1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66.xml"/><Relationship Id="rId4" Type="http://schemas.openxmlformats.org/officeDocument/2006/relationships/image" Target="../media/image2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0.xml"/></Relationships>
</file>

<file path=ppt/slides/_rels/slide127.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60.xml"/></Relationships>
</file>

<file path=ppt/slides/_rels/slide1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6.xml"/></Relationships>
</file>

<file path=ppt/slides/_rels/slide1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1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2.xml"/><Relationship Id="rId1" Type="http://schemas.openxmlformats.org/officeDocument/2006/relationships/slideLayout" Target="../slideLayouts/slideLayout66.xml"/></Relationships>
</file>

<file path=ppt/slides/_rels/slide1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6.xml"/></Relationships>
</file>

<file path=ppt/slides/_rels/slide1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3.xml"/><Relationship Id="rId1" Type="http://schemas.openxmlformats.org/officeDocument/2006/relationships/slideLayout" Target="../slideLayouts/slideLayout66.xml"/></Relationships>
</file>

<file path=ppt/slides/_rels/slide1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6.xml"/></Relationships>
</file>

<file path=ppt/slides/_rels/slide1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6.xml"/></Relationships>
</file>

<file path=ppt/slides/_rels/slide1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6.xml"/></Relationships>
</file>

<file path=ppt/slides/_rels/slide1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4.xml"/><Relationship Id="rId1" Type="http://schemas.openxmlformats.org/officeDocument/2006/relationships/slideLayout" Target="../slideLayouts/slideLayout66.xml"/></Relationships>
</file>

<file path=ppt/slides/_rels/slide1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5.xml"/><Relationship Id="rId1" Type="http://schemas.openxmlformats.org/officeDocument/2006/relationships/slideLayout" Target="../slideLayouts/slideLayout66.xml"/></Relationships>
</file>

<file path=ppt/slides/_rels/slide1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6.xml"/><Relationship Id="rId1" Type="http://schemas.openxmlformats.org/officeDocument/2006/relationships/slideLayout" Target="../slideLayouts/slideLayout66.xml"/></Relationships>
</file>

<file path=ppt/slides/_rels/slide1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7.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0.xml"/></Relationships>
</file>

<file path=ppt/slides/_rels/slide1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0.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60.xml"/></Relationships>
</file>

<file path=ppt/slides/_rels/slide1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0.xml"/></Relationships>
</file>

<file path=ppt/slides/_rels/slide1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0.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hyperlink" Target="http://www.usaspending.gov/" TargetMode="Externa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6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6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0.xml"/></Relationships>
</file>

<file path=ppt/slides/_rels/slide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0.xml"/></Relationships>
</file>

<file path=ppt/slides/_rels/slide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0.xml"/></Relationships>
</file>

<file path=ppt/slides/_rels/slide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0.xml"/></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0.xml"/><Relationship Id="rId4" Type="http://schemas.openxmlformats.org/officeDocument/2006/relationships/image" Target="../media/image16.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0.xml"/></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6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905000"/>
            <a:ext cx="8229600" cy="2057400"/>
          </a:xfrm>
          <a:prstGeom prst="rect">
            <a:avLst/>
          </a:prstGeom>
        </p:spPr>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small" spc="0" normalizeH="0" baseline="0" noProof="0" dirty="0">
                <a:ln>
                  <a:noFill/>
                </a:ln>
                <a:solidFill>
                  <a:srgbClr val="0070C0"/>
                </a:solidFill>
                <a:effectLst>
                  <a:outerShdw blurRad="38100" dist="38100" dir="2700000" algn="tl">
                    <a:srgbClr val="000000">
                      <a:alpha val="43137"/>
                    </a:srgbClr>
                  </a:outerShdw>
                </a:effectLst>
                <a:uLnTx/>
                <a:uFillTx/>
                <a:latin typeface="+mj-lt"/>
                <a:ea typeface="+mj-ea"/>
                <a:cs typeface="+mj-cs"/>
              </a:rPr>
              <a:t>Governmental Auditing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small" spc="0" normalizeH="0" baseline="0" noProof="0" dirty="0">
                <a:ln>
                  <a:noFill/>
                </a:ln>
                <a:solidFill>
                  <a:srgbClr val="0070C0"/>
                </a:solidFill>
                <a:effectLst>
                  <a:outerShdw blurRad="38100" dist="38100" dir="2700000" algn="tl">
                    <a:srgbClr val="000000">
                      <a:alpha val="43137"/>
                    </a:srgbClr>
                  </a:outerShdw>
                </a:effectLst>
                <a:uLnTx/>
                <a:uFillTx/>
                <a:latin typeface="+mj-lt"/>
                <a:ea typeface="+mj-ea"/>
                <a:cs typeface="+mj-cs"/>
              </a:rPr>
              <a:t>Update and Issues</a:t>
            </a:r>
          </a:p>
        </p:txBody>
      </p:sp>
      <p:sp>
        <p:nvSpPr>
          <p:cNvPr id="4" name="Title 1"/>
          <p:cNvSpPr txBox="1">
            <a:spLocks/>
          </p:cNvSpPr>
          <p:nvPr/>
        </p:nvSpPr>
        <p:spPr>
          <a:xfrm>
            <a:off x="685800" y="3962400"/>
            <a:ext cx="8001000" cy="2286000"/>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j-lt"/>
                <a:ea typeface="+mj-ea"/>
                <a:cs typeface="+mj-cs"/>
              </a:rPr>
              <a:t>Presented By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0070C0"/>
                </a:solidFill>
                <a:effectLst>
                  <a:outerShdw blurRad="38100" dist="38100" dir="2700000" algn="tl">
                    <a:srgbClr val="000000">
                      <a:alpha val="43137"/>
                    </a:srgbClr>
                  </a:outerShdw>
                </a:effectLst>
                <a:latin typeface="+mj-lt"/>
                <a:ea typeface="+mj-ea"/>
                <a:cs typeface="+mj-cs"/>
              </a:rPr>
              <a:t>Bill Blend, CPA, CFE</a:t>
            </a:r>
            <a:br>
              <a:rPr kumimoji="0" lang="en-US"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j-lt"/>
                <a:ea typeface="+mj-ea"/>
                <a:cs typeface="+mj-cs"/>
              </a:rPr>
            </a:br>
            <a:r>
              <a:rPr kumimoji="0" lang="en-US"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j-lt"/>
                <a:ea typeface="+mj-ea"/>
                <a:cs typeface="+mj-cs"/>
              </a:rPr>
              <a:t>Daniel J. O’Keefe, CPA, MBA, CFE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620000" cy="1143000"/>
          </a:xfrm>
        </p:spPr>
        <p:txBody>
          <a:bodyPr>
            <a:normAutofit/>
          </a:bodyPr>
          <a:lstStyle/>
          <a:p>
            <a:pPr algn="l"/>
            <a:r>
              <a:rPr lang="en-US" dirty="0"/>
              <a:t>Nine Points of Reform</a:t>
            </a:r>
          </a:p>
        </p:txBody>
      </p:sp>
      <p:sp>
        <p:nvSpPr>
          <p:cNvPr id="3" name="Content Placeholder 2"/>
          <p:cNvSpPr>
            <a:spLocks noGrp="1"/>
          </p:cNvSpPr>
          <p:nvPr>
            <p:ph idx="4294967295"/>
          </p:nvPr>
        </p:nvSpPr>
        <p:spPr>
          <a:xfrm>
            <a:off x="457200" y="1219200"/>
            <a:ext cx="8229600" cy="4419600"/>
          </a:xfrm>
          <a:prstGeom prst="rect">
            <a:avLst/>
          </a:prstGeom>
        </p:spPr>
        <p:txBody>
          <a:bodyPr>
            <a:normAutofit/>
          </a:bodyPr>
          <a:lstStyle/>
          <a:p>
            <a:pPr marL="514350" indent="-514350">
              <a:buClr>
                <a:srgbClr val="00B0F0"/>
              </a:buClr>
              <a:buSzPct val="100000"/>
              <a:buFont typeface="+mj-lt"/>
              <a:buAutoNum type="arabicPeriod" startAt="3"/>
            </a:pPr>
            <a:r>
              <a:rPr lang="en-US" b="1" cap="none" dirty="0">
                <a:latin typeface="Calibri" pitchFamily="34" charset="0"/>
              </a:rPr>
              <a:t>Encourage Efficient Use of IT and Shared Services</a:t>
            </a:r>
          </a:p>
          <a:p>
            <a:pPr marL="514350" indent="-514350">
              <a:buClr>
                <a:srgbClr val="00B0F0"/>
              </a:buClr>
              <a:buSzPct val="100000"/>
              <a:buFont typeface="+mj-lt"/>
              <a:buAutoNum type="arabicPeriod" startAt="3"/>
            </a:pPr>
            <a:endParaRPr lang="en-US" cap="none" dirty="0">
              <a:latin typeface="Calibri" pitchFamily="34" charset="0"/>
            </a:endParaRPr>
          </a:p>
          <a:p>
            <a:pPr marL="457200" lvl="1" indent="-514350" algn="just">
              <a:buClr>
                <a:srgbClr val="00B0F0"/>
              </a:buClr>
              <a:buSzPct val="100000"/>
              <a:buNone/>
            </a:pPr>
            <a:r>
              <a:rPr lang="en-US" cap="none" dirty="0">
                <a:latin typeface="Calibri" pitchFamily="34" charset="0"/>
              </a:rPr>
              <a:t>	Updates provisions throughout the guidance to account for efficient use of electronic information as well as the acquisition and use of IT systems and services. </a:t>
            </a:r>
          </a:p>
          <a:p>
            <a:pPr marL="514350" indent="-514350">
              <a:buClr>
                <a:srgbClr val="00B0F0"/>
              </a:buClr>
              <a:buSzPct val="100000"/>
              <a:buNone/>
            </a:pPr>
            <a:endParaRPr lang="en-US" cap="none" dirty="0">
              <a:latin typeface="Calibri" pitchFamily="34" charset="0"/>
            </a:endParaRPr>
          </a:p>
          <a:p>
            <a:pPr marL="514350" indent="-514350">
              <a:buClr>
                <a:srgbClr val="00B0F0"/>
              </a:buClr>
              <a:buNone/>
            </a:pPr>
            <a:endParaRPr lang="en-US" cap="none" dirty="0">
              <a:latin typeface="Calibri" pitchFamily="34" charset="0"/>
            </a:endParaRPr>
          </a:p>
          <a:p>
            <a:pPr>
              <a:buClr>
                <a:srgbClr val="00B0F0"/>
              </a:buClr>
            </a:pPr>
            <a:endParaRPr lang="en-US" cap="none" dirty="0">
              <a:latin typeface="Calibri" pitchFamily="34" charset="0"/>
            </a:endParaRPr>
          </a:p>
          <a:p>
            <a:pPr marL="514350" indent="-514350">
              <a:buNone/>
            </a:pP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Continuing disclosure requirements</a:t>
            </a:r>
          </a:p>
        </p:txBody>
      </p:sp>
      <p:sp>
        <p:nvSpPr>
          <p:cNvPr id="3" name="Content Placeholder 2"/>
          <p:cNvSpPr>
            <a:spLocks noGrp="1"/>
          </p:cNvSpPr>
          <p:nvPr>
            <p:ph idx="1"/>
          </p:nvPr>
        </p:nvSpPr>
        <p:spPr>
          <a:xfrm>
            <a:off x="457200" y="1066799"/>
            <a:ext cx="8229600" cy="4876801"/>
          </a:xfrm>
        </p:spPr>
        <p:txBody>
          <a:bodyPr/>
          <a:lstStyle/>
          <a:p>
            <a:r>
              <a:rPr lang="en-US" dirty="0">
                <a:latin typeface="Calibri" pitchFamily="34" charset="0"/>
              </a:rPr>
              <a:t>SEC Rule 15c2-12 </a:t>
            </a:r>
          </a:p>
          <a:p>
            <a:pPr lvl="1">
              <a:buFont typeface="Wingdings" pitchFamily="2" charset="2"/>
              <a:buChar char="§"/>
            </a:pPr>
            <a:r>
              <a:rPr lang="en-US" sz="2000" dirty="0">
                <a:latin typeface="Calibri" pitchFamily="34" charset="0"/>
              </a:rPr>
              <a:t>Issuer/obligor must agree to implement a system of continuing disclosure that remains in effect as long as the bonds are outstanding.</a:t>
            </a:r>
          </a:p>
          <a:p>
            <a:pPr lvl="1">
              <a:buFont typeface="Wingdings" pitchFamily="2" charset="2"/>
              <a:buChar char="§"/>
            </a:pPr>
            <a:r>
              <a:rPr lang="en-US" sz="2000" dirty="0">
                <a:latin typeface="Calibri" pitchFamily="34" charset="0"/>
              </a:rPr>
              <a:t> The core of this system is the continuing disclosure agreement</a:t>
            </a:r>
          </a:p>
          <a:p>
            <a:r>
              <a:rPr lang="en-US" dirty="0">
                <a:latin typeface="Calibri" pitchFamily="34" charset="0"/>
              </a:rPr>
              <a:t>Continuing disclosure agreement</a:t>
            </a:r>
          </a:p>
          <a:p>
            <a:pPr lvl="1">
              <a:buFont typeface="Wingdings" pitchFamily="2" charset="2"/>
              <a:buChar char="§"/>
            </a:pPr>
            <a:r>
              <a:rPr lang="en-US" sz="2000" dirty="0">
                <a:latin typeface="Calibri" pitchFamily="34" charset="0"/>
              </a:rPr>
              <a:t>Issuer/obligor covenants to provide certain specified information to bondholders throughout life of bond issue </a:t>
            </a:r>
          </a:p>
          <a:p>
            <a:pPr lvl="1">
              <a:buFont typeface="Wingdings" pitchFamily="2" charset="2"/>
              <a:buChar char="§"/>
            </a:pPr>
            <a:r>
              <a:rPr lang="en-US" sz="2000" dirty="0">
                <a:latin typeface="Calibri" pitchFamily="34" charset="0"/>
              </a:rPr>
              <a:t>Required elements</a:t>
            </a:r>
          </a:p>
          <a:p>
            <a:pPr lvl="2">
              <a:buClr>
                <a:schemeClr val="accent3"/>
              </a:buClr>
            </a:pPr>
            <a:r>
              <a:rPr lang="en-US" sz="2000" dirty="0">
                <a:latin typeface="Calibri" pitchFamily="34" charset="0"/>
              </a:rPr>
              <a:t>Annual reporting of financial and operating information </a:t>
            </a:r>
          </a:p>
          <a:p>
            <a:pPr lvl="2">
              <a:buClr>
                <a:schemeClr val="accent3"/>
              </a:buClr>
            </a:pPr>
            <a:r>
              <a:rPr lang="en-US" sz="2000" dirty="0">
                <a:latin typeface="Calibri" pitchFamily="34" charset="0"/>
              </a:rPr>
              <a:t>Reporting of significant events</a:t>
            </a:r>
          </a:p>
          <a:p>
            <a:pPr lvl="1">
              <a:buFont typeface="Wingdings" pitchFamily="2" charset="2"/>
              <a:buChar char="§"/>
            </a:pPr>
            <a:r>
              <a:rPr lang="en-US" sz="2000" dirty="0">
                <a:latin typeface="Calibri" pitchFamily="34" charset="0"/>
              </a:rPr>
              <a:t>Quarterly reporting requirement may also be established as part of the covenant (but is not mandatory under Rule 15c2-12)</a:t>
            </a:r>
          </a:p>
          <a:p>
            <a:endParaRPr lang="en-US" dirty="0"/>
          </a:p>
        </p:txBody>
      </p:sp>
      <p:sp>
        <p:nvSpPr>
          <p:cNvPr id="4" name="Rectangle 3"/>
          <p:cNvSpPr/>
          <p:nvPr/>
        </p:nvSpPr>
        <p:spPr>
          <a:xfrm>
            <a:off x="7772400" y="6488668"/>
            <a:ext cx="411651" cy="276999"/>
          </a:xfrm>
          <a:prstGeom prst="rect">
            <a:avLst/>
          </a:prstGeom>
        </p:spPr>
        <p:txBody>
          <a:bodyPr wrap="none">
            <a:spAutoFit/>
          </a:bodyPr>
          <a:lstStyle/>
          <a:p>
            <a:fld id="{01E16EBA-0216-4FA1-BFEC-225E79399361}" type="slidenum">
              <a:rPr lang="en-US" sz="1200" smtClean="0">
                <a:solidFill>
                  <a:srgbClr val="0070C0"/>
                </a:solidFill>
              </a:rPr>
              <a:pPr/>
              <a:t>100</a:t>
            </a:fld>
            <a:endParaRPr lang="en-US" sz="12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Comparison:</a:t>
            </a:r>
            <a:br>
              <a:rPr lang="en-US" dirty="0"/>
            </a:br>
            <a:r>
              <a:rPr lang="en-US" sz="3600" dirty="0"/>
              <a:t>’34 Act requirements vs. </a:t>
            </a:r>
            <a:r>
              <a:rPr lang="en-US" sz="3600" dirty="0" err="1"/>
              <a:t>muni</a:t>
            </a:r>
            <a:r>
              <a:rPr lang="en-US" sz="3600" dirty="0"/>
              <a:t> requirements </a:t>
            </a:r>
            <a:endParaRPr lang="en-US" sz="3100" dirty="0"/>
          </a:p>
        </p:txBody>
      </p:sp>
      <p:sp>
        <p:nvSpPr>
          <p:cNvPr id="6" name="Content Placeholder 5"/>
          <p:cNvSpPr>
            <a:spLocks noGrp="1"/>
          </p:cNvSpPr>
          <p:nvPr>
            <p:ph idx="1"/>
          </p:nvPr>
        </p:nvSpPr>
        <p:spPr>
          <a:xfrm>
            <a:off x="457200" y="1752601"/>
            <a:ext cx="8229600" cy="4191000"/>
          </a:xfrm>
        </p:spPr>
        <p:txBody>
          <a:bodyPr/>
          <a:lstStyle/>
          <a:p>
            <a:r>
              <a:rPr lang="en-US" sz="2800" dirty="0">
                <a:latin typeface="Calibri" pitchFamily="34" charset="0"/>
                <a:ea typeface="ＭＳ Ｐゴシック" pitchFamily="-64" charset="-128"/>
              </a:rPr>
              <a:t>Disclosure filings required subsequent to initial issuance of securities</a:t>
            </a:r>
          </a:p>
          <a:p>
            <a:endParaRPr lang="en-US" dirty="0"/>
          </a:p>
        </p:txBody>
      </p:sp>
      <p:graphicFrame>
        <p:nvGraphicFramePr>
          <p:cNvPr id="8" name="Content Placeholder 3"/>
          <p:cNvGraphicFramePr>
            <a:graphicFrameLocks/>
          </p:cNvGraphicFramePr>
          <p:nvPr/>
        </p:nvGraphicFramePr>
        <p:xfrm>
          <a:off x="762001" y="2971799"/>
          <a:ext cx="7924800" cy="2550285"/>
        </p:xfrm>
        <a:graphic>
          <a:graphicData uri="http://schemas.openxmlformats.org/drawingml/2006/table">
            <a:tbl>
              <a:tblPr firstRow="1">
                <a:tableStyleId>{5C22544A-7EE6-4342-B048-85BDC9FD1C3A}</a:tableStyleId>
              </a:tblPr>
              <a:tblGrid>
                <a:gridCol w="1223662">
                  <a:extLst>
                    <a:ext uri="{9D8B030D-6E8A-4147-A177-3AD203B41FA5}">
                      <a16:colId xmlns:a16="http://schemas.microsoft.com/office/drawing/2014/main" val="20000"/>
                    </a:ext>
                  </a:extLst>
                </a:gridCol>
                <a:gridCol w="3274147">
                  <a:extLst>
                    <a:ext uri="{9D8B030D-6E8A-4147-A177-3AD203B41FA5}">
                      <a16:colId xmlns:a16="http://schemas.microsoft.com/office/drawing/2014/main" val="20001"/>
                    </a:ext>
                  </a:extLst>
                </a:gridCol>
                <a:gridCol w="3426991">
                  <a:extLst>
                    <a:ext uri="{9D8B030D-6E8A-4147-A177-3AD203B41FA5}">
                      <a16:colId xmlns:a16="http://schemas.microsoft.com/office/drawing/2014/main" val="20002"/>
                    </a:ext>
                  </a:extLst>
                </a:gridCol>
              </a:tblGrid>
              <a:tr h="426979">
                <a:tc>
                  <a:txBody>
                    <a:bodyPr/>
                    <a:lstStyle/>
                    <a:p>
                      <a:pPr algn="ctr"/>
                      <a:endParaRPr lang="en-US" sz="1800" dirty="0">
                        <a:solidFill>
                          <a:schemeClr val="bg1"/>
                        </a:solidFill>
                        <a:latin typeface="Calibri" pitchFamily="34" charset="0"/>
                        <a:cs typeface="Arial" pitchFamily="34" charset="0"/>
                      </a:endParaRPr>
                    </a:p>
                  </a:txBody>
                  <a:tcPr marL="58905" marR="58905" marT="29453" marB="29453"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Calibri" pitchFamily="34" charset="0"/>
                          <a:cs typeface="Arial" pitchFamily="34" charset="0"/>
                        </a:rPr>
                        <a:t>Registrants</a:t>
                      </a:r>
                      <a:endParaRPr lang="en-US" sz="1800" dirty="0">
                        <a:latin typeface="Calibri" pitchFamily="34" charset="0"/>
                      </a:endParaRPr>
                    </a:p>
                  </a:txBody>
                  <a:tcPr marL="58905" marR="58905" marT="29453" marB="29453"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Calibri" pitchFamily="34" charset="0"/>
                          <a:cs typeface="Arial" pitchFamily="34" charset="0"/>
                        </a:rPr>
                        <a:t>Muni</a:t>
                      </a:r>
                      <a:r>
                        <a:rPr lang="en-US" sz="1800" baseline="0" dirty="0">
                          <a:solidFill>
                            <a:schemeClr val="bg1"/>
                          </a:solidFill>
                          <a:latin typeface="Calibri" pitchFamily="34" charset="0"/>
                          <a:cs typeface="Arial" pitchFamily="34" charset="0"/>
                        </a:rPr>
                        <a:t> issuer/obligors</a:t>
                      </a:r>
                      <a:endParaRPr lang="en-US" sz="1800" dirty="0">
                        <a:latin typeface="Calibri" pitchFamily="34" charset="0"/>
                      </a:endParaRPr>
                    </a:p>
                  </a:txBody>
                  <a:tcPr marL="58905" marR="58905" marT="29453" marB="29453" anchor="ctr"/>
                </a:tc>
                <a:extLst>
                  <a:ext uri="{0D108BD9-81ED-4DB2-BD59-A6C34878D82A}">
                    <a16:rowId xmlns:a16="http://schemas.microsoft.com/office/drawing/2014/main" val="10000"/>
                  </a:ext>
                </a:extLst>
              </a:tr>
              <a:tr h="522556">
                <a:tc rowSpan="3">
                  <a:txBody>
                    <a:bodyPr/>
                    <a:lstStyle/>
                    <a:p>
                      <a:pPr algn="ctr"/>
                      <a:endParaRPr lang="en-US" sz="2000" b="1" dirty="0">
                        <a:solidFill>
                          <a:schemeClr val="tx1"/>
                        </a:solidFill>
                        <a:latin typeface="Calibri" pitchFamily="34" charset="0"/>
                        <a:cs typeface="Arial" pitchFamily="34" charset="0"/>
                      </a:endParaRPr>
                    </a:p>
                    <a:p>
                      <a:pPr algn="ctr"/>
                      <a:r>
                        <a:rPr lang="en-US" sz="2000" b="1" dirty="0">
                          <a:solidFill>
                            <a:schemeClr val="tx1"/>
                          </a:solidFill>
                          <a:latin typeface="Calibri" pitchFamily="34" charset="0"/>
                          <a:cs typeface="Arial" pitchFamily="34" charset="0"/>
                        </a:rPr>
                        <a:t>Periodic filings</a:t>
                      </a:r>
                    </a:p>
                  </a:txBody>
                  <a:tcPr marL="58905" marR="58905" marT="29453" marB="29453"/>
                </a:tc>
                <a:tc>
                  <a:txBody>
                    <a:bodyPr/>
                    <a:lstStyle/>
                    <a:p>
                      <a:pPr algn="ctr"/>
                      <a:r>
                        <a:rPr lang="en-US" sz="1800" dirty="0">
                          <a:solidFill>
                            <a:schemeClr val="tx1"/>
                          </a:solidFill>
                          <a:latin typeface="Calibri" pitchFamily="34" charset="0"/>
                          <a:cs typeface="Arial" pitchFamily="34" charset="0"/>
                        </a:rPr>
                        <a:t>10-K</a:t>
                      </a:r>
                    </a:p>
                  </a:txBody>
                  <a:tcPr marL="58905" marR="58905" marT="29453" marB="29453" anchor="ctr"/>
                </a:tc>
                <a:tc>
                  <a:txBody>
                    <a:bodyPr/>
                    <a:lstStyle/>
                    <a:p>
                      <a:pPr algn="ctr"/>
                      <a:r>
                        <a:rPr lang="en-US" sz="1800" dirty="0">
                          <a:latin typeface="Calibri" pitchFamily="34" charset="0"/>
                          <a:cs typeface="Arial" pitchFamily="34" charset="0"/>
                        </a:rPr>
                        <a:t>Annual</a:t>
                      </a:r>
                      <a:r>
                        <a:rPr lang="en-US" sz="1800" baseline="0" dirty="0">
                          <a:latin typeface="Calibri" pitchFamily="34" charset="0"/>
                          <a:cs typeface="Arial" pitchFamily="34" charset="0"/>
                        </a:rPr>
                        <a:t> financial/operating info</a:t>
                      </a:r>
                      <a:endParaRPr lang="en-US" sz="1800" dirty="0">
                        <a:latin typeface="Calibri" pitchFamily="34" charset="0"/>
                        <a:cs typeface="Arial" pitchFamily="34" charset="0"/>
                      </a:endParaRPr>
                    </a:p>
                    <a:p>
                      <a:pPr algn="ctr"/>
                      <a:endParaRPr lang="en-US" sz="1800" dirty="0">
                        <a:solidFill>
                          <a:schemeClr val="tx1"/>
                        </a:solidFill>
                        <a:latin typeface="Calibri" pitchFamily="34" charset="0"/>
                        <a:cs typeface="Arial" pitchFamily="34" charset="0"/>
                      </a:endParaRPr>
                    </a:p>
                  </a:txBody>
                  <a:tcPr marL="58905" marR="58905" marT="29453" marB="29453" anchor="ctr"/>
                </a:tc>
                <a:extLst>
                  <a:ext uri="{0D108BD9-81ED-4DB2-BD59-A6C34878D82A}">
                    <a16:rowId xmlns:a16="http://schemas.microsoft.com/office/drawing/2014/main" val="10001"/>
                  </a:ext>
                </a:extLst>
              </a:tr>
              <a:tr h="522556">
                <a:tc vMerge="1">
                  <a:txBody>
                    <a:bodyPr/>
                    <a:lstStyle/>
                    <a:p>
                      <a:pPr algn="ctr"/>
                      <a:endParaRPr lang="en-US" sz="2000" dirty="0">
                        <a:solidFill>
                          <a:srgbClr val="0A52A1"/>
                        </a:solidFill>
                        <a:latin typeface="Arial" pitchFamily="34" charset="0"/>
                        <a:cs typeface="Arial" pitchFamily="34" charset="0"/>
                      </a:endParaRPr>
                    </a:p>
                  </a:txBody>
                  <a:tcPr marL="58905" marR="58905" marT="29453" marB="29453"/>
                </a:tc>
                <a:tc>
                  <a:txBody>
                    <a:bodyPr/>
                    <a:lstStyle/>
                    <a:p>
                      <a:pPr algn="ctr"/>
                      <a:r>
                        <a:rPr lang="en-US" sz="1800" dirty="0">
                          <a:latin typeface="Calibri" pitchFamily="34" charset="0"/>
                          <a:cs typeface="Arial" pitchFamily="34" charset="0"/>
                        </a:rPr>
                        <a:t>10-Q</a:t>
                      </a:r>
                    </a:p>
                  </a:txBody>
                  <a:tcPr marL="58905" marR="58905" marT="29453" marB="29453" anchor="ctr"/>
                </a:tc>
                <a:tc>
                  <a:txBody>
                    <a:bodyPr/>
                    <a:lstStyle/>
                    <a:p>
                      <a:pPr algn="ctr"/>
                      <a:r>
                        <a:rPr lang="en-US" sz="1800" dirty="0">
                          <a:latin typeface="Calibri" pitchFamily="34" charset="0"/>
                          <a:cs typeface="Arial" pitchFamily="34" charset="0"/>
                        </a:rPr>
                        <a:t>Quarterly filings (if required by covenant)</a:t>
                      </a:r>
                    </a:p>
                  </a:txBody>
                  <a:tcPr marL="58905" marR="58905" marT="29453" marB="29453" anchor="ctr"/>
                </a:tc>
                <a:extLst>
                  <a:ext uri="{0D108BD9-81ED-4DB2-BD59-A6C34878D82A}">
                    <a16:rowId xmlns:a16="http://schemas.microsoft.com/office/drawing/2014/main" val="10002"/>
                  </a:ext>
                </a:extLst>
              </a:tr>
              <a:tr h="286611">
                <a:tc vMerge="1">
                  <a:txBody>
                    <a:bodyPr/>
                    <a:lstStyle/>
                    <a:p>
                      <a:pPr algn="ctr"/>
                      <a:endParaRPr lang="en-US" sz="2000" dirty="0">
                        <a:solidFill>
                          <a:srgbClr val="0A52A1"/>
                        </a:solidFill>
                        <a:latin typeface="Arial" pitchFamily="34" charset="0"/>
                        <a:cs typeface="Arial" pitchFamily="34" charset="0"/>
                      </a:endParaRPr>
                    </a:p>
                  </a:txBody>
                  <a:tcPr marL="58905" marR="58905" marT="29453" marB="29453"/>
                </a:tc>
                <a:tc>
                  <a:txBody>
                    <a:bodyPr/>
                    <a:lstStyle/>
                    <a:p>
                      <a:pPr algn="ctr"/>
                      <a:r>
                        <a:rPr lang="en-US" sz="1800" dirty="0">
                          <a:latin typeface="Calibri" pitchFamily="34" charset="0"/>
                          <a:cs typeface="Arial" pitchFamily="34" charset="0"/>
                        </a:rPr>
                        <a:t>8-K</a:t>
                      </a:r>
                    </a:p>
                  </a:txBody>
                  <a:tcPr marL="58905" marR="58905" marT="29453" marB="29453" anchor="ctr"/>
                </a:tc>
                <a:tc>
                  <a:txBody>
                    <a:bodyPr/>
                    <a:lstStyle/>
                    <a:p>
                      <a:pPr algn="ctr"/>
                      <a:r>
                        <a:rPr lang="en-US" sz="1800" dirty="0">
                          <a:latin typeface="Calibri" pitchFamily="34" charset="0"/>
                          <a:cs typeface="Arial" pitchFamily="34" charset="0"/>
                        </a:rPr>
                        <a:t>Event notices</a:t>
                      </a:r>
                    </a:p>
                  </a:txBody>
                  <a:tcPr marL="58905" marR="58905" marT="29453" marB="29453" anchor="ctr"/>
                </a:tc>
                <a:extLst>
                  <a:ext uri="{0D108BD9-81ED-4DB2-BD59-A6C34878D82A}">
                    <a16:rowId xmlns:a16="http://schemas.microsoft.com/office/drawing/2014/main" val="10003"/>
                  </a:ext>
                </a:extLst>
              </a:tr>
              <a:tr h="574988">
                <a:tc>
                  <a:txBody>
                    <a:bodyPr/>
                    <a:lstStyle/>
                    <a:p>
                      <a:pPr algn="ctr"/>
                      <a:r>
                        <a:rPr lang="en-US" sz="2000" b="1" dirty="0">
                          <a:solidFill>
                            <a:schemeClr val="tx1"/>
                          </a:solidFill>
                          <a:latin typeface="Calibri" pitchFamily="34" charset="0"/>
                          <a:cs typeface="Arial" pitchFamily="34" charset="0"/>
                        </a:rPr>
                        <a:t>Filing site</a:t>
                      </a:r>
                    </a:p>
                  </a:txBody>
                  <a:tcPr marL="58905" marR="58905" marT="29453" marB="29453"/>
                </a:tc>
                <a:tc>
                  <a:txBody>
                    <a:bodyPr/>
                    <a:lstStyle/>
                    <a:p>
                      <a:pPr algn="ctr"/>
                      <a:r>
                        <a:rPr lang="en-US" sz="2000" dirty="0">
                          <a:solidFill>
                            <a:schemeClr val="tx1"/>
                          </a:solidFill>
                          <a:latin typeface="Calibri" pitchFamily="34" charset="0"/>
                          <a:cs typeface="Arial" pitchFamily="34" charset="0"/>
                        </a:rPr>
                        <a:t>EDGAR</a:t>
                      </a:r>
                    </a:p>
                  </a:txBody>
                  <a:tcPr marL="58905" marR="58905" marT="29453" marB="29453" anchor="ctr"/>
                </a:tc>
                <a:tc>
                  <a:txBody>
                    <a:bodyPr/>
                    <a:lstStyle/>
                    <a:p>
                      <a:pPr algn="ctr"/>
                      <a:r>
                        <a:rPr lang="en-US" sz="1800" dirty="0">
                          <a:latin typeface="Calibri" pitchFamily="34" charset="0"/>
                          <a:cs typeface="Arial" pitchFamily="34" charset="0"/>
                        </a:rPr>
                        <a:t>EMMA</a:t>
                      </a:r>
                    </a:p>
                  </a:txBody>
                  <a:tcPr marL="58905" marR="58905" marT="29453" marB="29453" anchor="ctr"/>
                </a:tc>
                <a:extLst>
                  <a:ext uri="{0D108BD9-81ED-4DB2-BD59-A6C34878D82A}">
                    <a16:rowId xmlns:a16="http://schemas.microsoft.com/office/drawing/2014/main" val="10004"/>
                  </a:ext>
                </a:extLst>
              </a:tr>
            </a:tbl>
          </a:graphicData>
        </a:graphic>
      </p:graphicFrame>
      <p:sp>
        <p:nvSpPr>
          <p:cNvPr id="5" name="Rectangle 4"/>
          <p:cNvSpPr/>
          <p:nvPr/>
        </p:nvSpPr>
        <p:spPr>
          <a:xfrm>
            <a:off x="7772400" y="6488668"/>
            <a:ext cx="400559" cy="276999"/>
          </a:xfrm>
          <a:prstGeom prst="rect">
            <a:avLst/>
          </a:prstGeom>
        </p:spPr>
        <p:txBody>
          <a:bodyPr wrap="none">
            <a:spAutoFit/>
          </a:bodyPr>
          <a:lstStyle/>
          <a:p>
            <a:fld id="{01E16EBA-0216-4FA1-BFEC-225E79399361}" type="slidenum">
              <a:rPr lang="en-US" sz="1200" smtClean="0">
                <a:solidFill>
                  <a:srgbClr val="0070C0"/>
                </a:solidFill>
              </a:rPr>
              <a:pPr/>
              <a:t>101</a:t>
            </a:fld>
            <a:endParaRPr lang="en-US" sz="12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Auditor association – continuing disclosure filings (AAG-SLV 16.10)</a:t>
            </a:r>
          </a:p>
        </p:txBody>
      </p:sp>
      <p:sp>
        <p:nvSpPr>
          <p:cNvPr id="4" name="Content Placeholder 3"/>
          <p:cNvSpPr>
            <a:spLocks noGrp="1"/>
          </p:cNvSpPr>
          <p:nvPr>
            <p:ph idx="1"/>
          </p:nvPr>
        </p:nvSpPr>
        <p:spPr/>
        <p:txBody>
          <a:bodyPr/>
          <a:lstStyle/>
          <a:p>
            <a:r>
              <a:rPr lang="en-US" dirty="0">
                <a:latin typeface="Calibri" pitchFamily="34" charset="0"/>
              </a:rPr>
              <a:t>AU 550 does not apply to continuing disclosure documents that contain audited financial statements (e.g., combined filing that includes both annual operating information and audited financial statements) </a:t>
            </a:r>
          </a:p>
          <a:p>
            <a:endParaRPr lang="en-US" dirty="0">
              <a:latin typeface="Calibri" pitchFamily="34" charset="0"/>
            </a:endParaRPr>
          </a:p>
          <a:p>
            <a:r>
              <a:rPr lang="en-US" dirty="0">
                <a:latin typeface="Calibri" pitchFamily="34" charset="0"/>
              </a:rPr>
              <a:t>Auditor is not required to undertake any procedures with respect to a client's continuing disclosure documents, even if those documents include audited financial statements</a:t>
            </a:r>
          </a:p>
          <a:p>
            <a:endParaRPr lang="en-US" dirty="0"/>
          </a:p>
          <a:p>
            <a:endParaRPr lang="en-US" dirty="0"/>
          </a:p>
        </p:txBody>
      </p:sp>
      <p:sp>
        <p:nvSpPr>
          <p:cNvPr id="5" name="Rectangle 4"/>
          <p:cNvSpPr/>
          <p:nvPr/>
        </p:nvSpPr>
        <p:spPr>
          <a:xfrm>
            <a:off x="7696200" y="6488668"/>
            <a:ext cx="411651" cy="276999"/>
          </a:xfrm>
          <a:prstGeom prst="rect">
            <a:avLst/>
          </a:prstGeom>
        </p:spPr>
        <p:txBody>
          <a:bodyPr wrap="none">
            <a:spAutoFit/>
          </a:bodyPr>
          <a:lstStyle/>
          <a:p>
            <a:fld id="{01E16EBA-0216-4FA1-BFEC-225E79399361}" type="slidenum">
              <a:rPr lang="en-US" sz="1200" smtClean="0">
                <a:solidFill>
                  <a:srgbClr val="0070C0"/>
                </a:solidFill>
              </a:rPr>
              <a:pPr/>
              <a:t>102</a:t>
            </a:fld>
            <a:endParaRPr lang="en-US" sz="120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Overview of municipal securities regulatory framework today</a:t>
            </a:r>
          </a:p>
        </p:txBody>
      </p:sp>
      <p:sp>
        <p:nvSpPr>
          <p:cNvPr id="4" name="Content Placeholder 3"/>
          <p:cNvSpPr>
            <a:spLocks noGrp="1"/>
          </p:cNvSpPr>
          <p:nvPr>
            <p:ph idx="1"/>
          </p:nvPr>
        </p:nvSpPr>
        <p:spPr>
          <a:xfrm>
            <a:off x="457200" y="1600201"/>
            <a:ext cx="8458200" cy="4343400"/>
          </a:xfrm>
        </p:spPr>
        <p:txBody>
          <a:bodyPr/>
          <a:lstStyle/>
          <a:p>
            <a:r>
              <a:rPr lang="en-US" dirty="0"/>
              <a:t>Existing exemptions</a:t>
            </a:r>
          </a:p>
          <a:p>
            <a:pPr marL="933450" lvl="1" indent="-533400">
              <a:lnSpc>
                <a:spcPct val="80000"/>
              </a:lnSpc>
              <a:buFont typeface="Arial" pitchFamily="34" charset="0"/>
              <a:buChar char="•"/>
            </a:pPr>
            <a:r>
              <a:rPr lang="en-US" sz="2000" dirty="0"/>
              <a:t>Muni securities generally exempt from  Securities Act of 1933 registration requirements</a:t>
            </a:r>
          </a:p>
          <a:p>
            <a:pPr marL="933450" lvl="1" indent="-533400">
              <a:lnSpc>
                <a:spcPct val="80000"/>
              </a:lnSpc>
              <a:buFont typeface="Arial" pitchFamily="34" charset="0"/>
              <a:buChar char="•"/>
            </a:pPr>
            <a:r>
              <a:rPr lang="en-US" sz="2000" dirty="0"/>
              <a:t>State and local governments generally exempted from Securities Exchange Act of 1934 reporting requirements</a:t>
            </a:r>
          </a:p>
          <a:p>
            <a:pPr marL="933450" lvl="1" indent="-533400">
              <a:lnSpc>
                <a:spcPct val="80000"/>
              </a:lnSpc>
              <a:buFont typeface="Arial" pitchFamily="34" charset="0"/>
              <a:buChar char="•"/>
            </a:pPr>
            <a:r>
              <a:rPr lang="en-US" sz="2000" dirty="0"/>
              <a:t>However, no exemptions provided from the anti-fraud provisions of either the ’33 or ‘34 Acts</a:t>
            </a:r>
          </a:p>
          <a:p>
            <a:r>
              <a:rPr lang="en-US" dirty="0"/>
              <a:t>SEC’s limited authority over municipal market is derived from</a:t>
            </a:r>
          </a:p>
          <a:p>
            <a:pPr marL="933450" lvl="1" indent="-533400">
              <a:lnSpc>
                <a:spcPct val="80000"/>
              </a:lnSpc>
              <a:buFont typeface="Arial" pitchFamily="34" charset="0"/>
              <a:buChar char="•"/>
            </a:pPr>
            <a:r>
              <a:rPr lang="en-US" sz="2000" dirty="0"/>
              <a:t>Ability to prohibit underwriters from purchasing </a:t>
            </a:r>
            <a:r>
              <a:rPr lang="en-US" sz="2000" dirty="0" err="1"/>
              <a:t>muni</a:t>
            </a:r>
            <a:r>
              <a:rPr lang="en-US" sz="2000" dirty="0"/>
              <a:t> bonds unless issuer covenants to provide certain information to investors at initial issuance and throughout life of the bonds (SEC Rule 15c2-12)</a:t>
            </a:r>
          </a:p>
          <a:p>
            <a:pPr marL="933450" lvl="1" indent="-533400">
              <a:lnSpc>
                <a:spcPct val="80000"/>
              </a:lnSpc>
              <a:buFont typeface="Arial" pitchFamily="34" charset="0"/>
              <a:buChar char="•"/>
            </a:pPr>
            <a:r>
              <a:rPr lang="en-US" sz="2000" dirty="0"/>
              <a:t>Enforcement authority over anti-fraud provisions </a:t>
            </a:r>
          </a:p>
          <a:p>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effectLst/>
                <a:cs typeface="Arial" pitchFamily="34" charset="0"/>
              </a:rPr>
              <a:t>Reports to Congress on </a:t>
            </a:r>
            <a:r>
              <a:rPr lang="en-US" b="1" dirty="0" err="1">
                <a:effectLst/>
                <a:cs typeface="Arial" pitchFamily="34" charset="0"/>
              </a:rPr>
              <a:t>muni</a:t>
            </a:r>
            <a:r>
              <a:rPr lang="en-US" b="1" dirty="0">
                <a:effectLst/>
                <a:cs typeface="Arial" pitchFamily="34" charset="0"/>
              </a:rPr>
              <a:t> market regulation – July 2012</a:t>
            </a:r>
          </a:p>
        </p:txBody>
      </p:sp>
      <p:pic>
        <p:nvPicPr>
          <p:cNvPr id="9" name="Content Placeholder 8"/>
          <p:cNvPicPr>
            <a:picLocks noGrp="1"/>
          </p:cNvPicPr>
          <p:nvPr>
            <p:ph sz="half" idx="2"/>
          </p:nvPr>
        </p:nvPicPr>
        <p:blipFill>
          <a:blip r:embed="rId3" cstate="print"/>
          <a:srcRect l="36281" t="27823" r="34608" b="12156"/>
          <a:stretch>
            <a:fillRect/>
          </a:stretch>
        </p:blipFill>
        <p:spPr bwMode="auto">
          <a:xfrm>
            <a:off x="4851619" y="1645611"/>
            <a:ext cx="2996982" cy="4221789"/>
          </a:xfrm>
          <a:prstGeom prst="rect">
            <a:avLst/>
          </a:prstGeom>
          <a:solidFill>
            <a:srgbClr val="000000">
              <a:shade val="95000"/>
            </a:srgbClr>
          </a:solidFill>
          <a:ln w="9525" cap="sq">
            <a:solidFill>
              <a:srgbClr val="000000"/>
            </a:solidFill>
            <a:miter lim="800000"/>
          </a:ln>
          <a:effectLst>
            <a:outerShdw blurRad="254000" dist="190500" dir="2700000" sy="90000" algn="bl" rotWithShape="0">
              <a:srgbClr val="000000">
                <a:alpha val="40000"/>
              </a:srgbClr>
            </a:outerShdw>
          </a:effectLst>
        </p:spPr>
      </p:pic>
      <p:pic>
        <p:nvPicPr>
          <p:cNvPr id="11" name="Picture 10"/>
          <p:cNvPicPr/>
          <p:nvPr/>
        </p:nvPicPr>
        <p:blipFill>
          <a:blip r:embed="rId4" cstate="print"/>
          <a:srcRect l="31836" t="11239" r="29302" b="8486"/>
          <a:stretch>
            <a:fillRect/>
          </a:stretch>
        </p:blipFill>
        <p:spPr bwMode="auto">
          <a:xfrm>
            <a:off x="914399" y="1676400"/>
            <a:ext cx="3048001" cy="4191000"/>
          </a:xfrm>
          <a:prstGeom prst="rect">
            <a:avLst/>
          </a:prstGeom>
          <a:solidFill>
            <a:srgbClr val="000000">
              <a:shade val="95000"/>
            </a:srgbClr>
          </a:solidFill>
          <a:ln w="28575" cap="sq">
            <a:solidFill>
              <a:srgbClr val="333333"/>
            </a:solidFill>
            <a:miter lim="800000"/>
          </a:ln>
          <a:effectLst>
            <a:outerShdw blurRad="254000" dist="190500" dir="2700000" sy="90000" algn="bl" rotWithShape="0">
              <a:srgbClr val="000000">
                <a:alpha val="40000"/>
              </a:srgbClr>
            </a:outerShdw>
          </a:effectLst>
        </p:spPr>
      </p:pic>
      <p:sp>
        <p:nvSpPr>
          <p:cNvPr id="5" name="Rectangle 4"/>
          <p:cNvSpPr/>
          <p:nvPr/>
        </p:nvSpPr>
        <p:spPr>
          <a:xfrm>
            <a:off x="7696200" y="6488668"/>
            <a:ext cx="425116" cy="276999"/>
          </a:xfrm>
          <a:prstGeom prst="rect">
            <a:avLst/>
          </a:prstGeom>
        </p:spPr>
        <p:txBody>
          <a:bodyPr wrap="none">
            <a:spAutoFit/>
          </a:bodyPr>
          <a:lstStyle/>
          <a:p>
            <a:fld id="{01E16EBA-0216-4FA1-BFEC-225E79399361}" type="slidenum">
              <a:rPr lang="en-US" sz="1200" smtClean="0">
                <a:solidFill>
                  <a:srgbClr val="0070C0"/>
                </a:solidFill>
              </a:rPr>
              <a:pPr/>
              <a:t>104</a:t>
            </a:fld>
            <a:endParaRPr lang="en-US" sz="120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5105400" y="1600200"/>
            <a:ext cx="4038600" cy="4038600"/>
          </a:xfrm>
          <a:prstGeom prst="rect">
            <a:avLst/>
          </a:prstGeom>
        </p:spPr>
        <p:txBody>
          <a:bodyPr/>
          <a:lstStyle/>
          <a:p>
            <a:r>
              <a:rPr lang="en-US" sz="2000" b="1" cap="none" dirty="0">
                <a:solidFill>
                  <a:schemeClr val="accent1"/>
                </a:solidFill>
                <a:latin typeface="Calibri" pitchFamily="34" charset="0"/>
                <a:cs typeface="Arial" pitchFamily="34" charset="0"/>
              </a:rPr>
              <a:t>Issued July 31</a:t>
            </a:r>
          </a:p>
          <a:p>
            <a:r>
              <a:rPr lang="en-US" sz="2000" b="1" cap="none" dirty="0">
                <a:solidFill>
                  <a:schemeClr val="accent1"/>
                </a:solidFill>
                <a:latin typeface="Calibri" pitchFamily="34" charset="0"/>
                <a:cs typeface="Arial" pitchFamily="34" charset="0"/>
              </a:rPr>
              <a:t>Based on public hearings held during 2010 -  2011</a:t>
            </a:r>
          </a:p>
          <a:p>
            <a:r>
              <a:rPr lang="en-US" sz="2000" b="1" cap="none" dirty="0">
                <a:solidFill>
                  <a:schemeClr val="accent1"/>
                </a:solidFill>
                <a:latin typeface="Calibri" pitchFamily="34" charset="0"/>
              </a:rPr>
              <a:t>Goal: ensure that municipal investors have offering documents and periodic reports similar to those for corporate securities.</a:t>
            </a:r>
            <a:endParaRPr lang="en-US" sz="2000" b="1" cap="none" dirty="0">
              <a:solidFill>
                <a:schemeClr val="accent1"/>
              </a:solidFill>
              <a:latin typeface="Calibri" pitchFamily="34" charset="0"/>
              <a:cs typeface="Arial" pitchFamily="34" charset="0"/>
            </a:endParaRPr>
          </a:p>
          <a:p>
            <a:r>
              <a:rPr lang="en-US" sz="2000" b="1" cap="none" dirty="0">
                <a:solidFill>
                  <a:schemeClr val="accent1"/>
                </a:solidFill>
                <a:latin typeface="Calibri" pitchFamily="34" charset="0"/>
                <a:cs typeface="Arial" pitchFamily="34" charset="0"/>
              </a:rPr>
              <a:t>Expected to lead to a formal request to Congress for authority to regulate municipal securities issuers and conduit obligors</a:t>
            </a:r>
          </a:p>
        </p:txBody>
      </p:sp>
      <p:sp>
        <p:nvSpPr>
          <p:cNvPr id="4" name="Title 3"/>
          <p:cNvSpPr>
            <a:spLocks noGrp="1"/>
          </p:cNvSpPr>
          <p:nvPr>
            <p:ph type="title" idx="4294967295"/>
          </p:nvPr>
        </p:nvSpPr>
        <p:spPr>
          <a:xfrm>
            <a:off x="381000" y="381000"/>
            <a:ext cx="8229600" cy="1143000"/>
          </a:xfrm>
          <a:prstGeom prst="rect">
            <a:avLst/>
          </a:prstGeom>
        </p:spPr>
        <p:txBody>
          <a:bodyPr/>
          <a:lstStyle/>
          <a:p>
            <a:r>
              <a:rPr lang="en-US" b="1" cap="none" dirty="0">
                <a:solidFill>
                  <a:srgbClr val="0070C0"/>
                </a:solidFill>
                <a:effectLst>
                  <a:outerShdw blurRad="38100" dist="38100" dir="2700000" algn="tl">
                    <a:srgbClr val="000000">
                      <a:alpha val="43137"/>
                    </a:srgbClr>
                  </a:outerShdw>
                </a:effectLst>
                <a:latin typeface="+mj-lt"/>
              </a:rPr>
              <a:t>SEC report</a:t>
            </a:r>
          </a:p>
        </p:txBody>
      </p:sp>
      <p:pic>
        <p:nvPicPr>
          <p:cNvPr id="5" name="Content Placeholder 4"/>
          <p:cNvPicPr>
            <a:picLocks noGrp="1"/>
          </p:cNvPicPr>
          <p:nvPr>
            <p:ph sz="half" idx="4294967295"/>
          </p:nvPr>
        </p:nvPicPr>
        <p:blipFill>
          <a:blip r:embed="rId3" cstate="print"/>
          <a:srcRect l="31836" t="11239" r="29302" b="8486"/>
          <a:stretch>
            <a:fillRect/>
          </a:stretch>
        </p:blipFill>
        <p:spPr bwMode="auto">
          <a:xfrm>
            <a:off x="1219200" y="1295400"/>
            <a:ext cx="3365500" cy="4595812"/>
          </a:xfrm>
          <a:prstGeom prst="rect">
            <a:avLst/>
          </a:prstGeom>
          <a:solidFill>
            <a:srgbClr val="000000">
              <a:shade val="95000"/>
            </a:srgbClr>
          </a:solidFill>
          <a:ln w="9525" cap="sq">
            <a:solidFill>
              <a:srgbClr val="000000"/>
            </a:solidFill>
            <a:miter lim="800000"/>
          </a:ln>
          <a:effectLst>
            <a:outerShdw blurRad="254000" dist="190500" dir="2700000" sy="90000" algn="bl" rotWithShape="0">
              <a:srgbClr val="000000">
                <a:alpha val="40000"/>
              </a:srgbClr>
            </a:outerShdw>
          </a:effectLst>
        </p:spPr>
      </p:pic>
      <p:sp>
        <p:nvSpPr>
          <p:cNvPr id="6" name="TextBox 5"/>
          <p:cNvSpPr txBox="1"/>
          <p:nvPr/>
        </p:nvSpPr>
        <p:spPr>
          <a:xfrm>
            <a:off x="668438" y="6270242"/>
            <a:ext cx="5948491" cy="322730"/>
          </a:xfrm>
          <a:prstGeom prst="rect">
            <a:avLst/>
          </a:prstGeom>
          <a:noFill/>
        </p:spPr>
        <p:txBody>
          <a:bodyPr wrap="square" lIns="0" tIns="0" rIns="0" bIns="0" rtlCol="0">
            <a:noAutofit/>
          </a:bodyPr>
          <a:lstStyle/>
          <a:p>
            <a:pPr indent="-274320" defTabSz="914400" fontAlgn="auto">
              <a:spcBef>
                <a:spcPts val="0"/>
              </a:spcBef>
              <a:spcAft>
                <a:spcPts val="900"/>
              </a:spcAft>
            </a:pPr>
            <a:r>
              <a:rPr lang="en-US" sz="1600" dirty="0">
                <a:solidFill>
                  <a:srgbClr val="000000"/>
                </a:solidFill>
                <a:latin typeface="Arial" pitchFamily="34" charset="0"/>
                <a:ea typeface="+mn-ea"/>
                <a:cs typeface="Arial" pitchFamily="34" charset="0"/>
              </a:rPr>
              <a:t>www.sec.gov/news/studies/2012/munireport073112.pdf</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eaLnBrk="1" hangingPunct="1"/>
            <a:r>
              <a:rPr lang="en-US" dirty="0"/>
              <a:t>Key disclosure recommendations</a:t>
            </a:r>
          </a:p>
        </p:txBody>
      </p:sp>
      <p:sp>
        <p:nvSpPr>
          <p:cNvPr id="18435" name="Rectangle 3"/>
          <p:cNvSpPr>
            <a:spLocks noGrp="1" noChangeArrowheads="1"/>
          </p:cNvSpPr>
          <p:nvPr>
            <p:ph type="body" idx="1"/>
          </p:nvPr>
        </p:nvSpPr>
        <p:spPr>
          <a:xfrm>
            <a:off x="847725" y="1381300"/>
            <a:ext cx="8229600" cy="4530725"/>
          </a:xfrm>
        </p:spPr>
        <p:txBody>
          <a:bodyPr/>
          <a:lstStyle/>
          <a:p>
            <a:r>
              <a:rPr lang="en-US" dirty="0">
                <a:latin typeface="Calibri" pitchFamily="34" charset="0"/>
              </a:rPr>
              <a:t>Allow SEC to establish baseline disclosure standards for offering documents and periodic reporting</a:t>
            </a:r>
          </a:p>
          <a:p>
            <a:endParaRPr lang="en-US" sz="1400" dirty="0">
              <a:latin typeface="Calibri" pitchFamily="34" charset="0"/>
            </a:endParaRPr>
          </a:p>
          <a:p>
            <a:r>
              <a:rPr lang="en-US" dirty="0">
                <a:latin typeface="Calibri" pitchFamily="34" charset="0"/>
              </a:rPr>
              <a:t>Government financial statements prepared for use by investing public should comply with GASB standards</a:t>
            </a:r>
          </a:p>
          <a:p>
            <a:endParaRPr lang="en-US" sz="1400" dirty="0">
              <a:latin typeface="Calibri" pitchFamily="34" charset="0"/>
            </a:endParaRPr>
          </a:p>
          <a:p>
            <a:r>
              <a:rPr lang="en-US" dirty="0">
                <a:latin typeface="Calibri" pitchFamily="34" charset="0"/>
              </a:rPr>
              <a:t>Audited financial statements required where appropriate</a:t>
            </a:r>
          </a:p>
          <a:p>
            <a:endParaRPr lang="en-US" sz="1400" dirty="0">
              <a:latin typeface="Calibri" pitchFamily="34" charset="0"/>
            </a:endParaRPr>
          </a:p>
          <a:p>
            <a:r>
              <a:rPr lang="en-US" dirty="0">
                <a:latin typeface="Calibri" pitchFamily="34" charset="0"/>
              </a:rPr>
              <a:t>Eliminate exemption for non-municipal conduit bonds</a:t>
            </a:r>
          </a:p>
          <a:p>
            <a:endParaRPr lang="en-US" sz="1400" dirty="0">
              <a:latin typeface="Calibri" pitchFamily="34" charset="0"/>
            </a:endParaRPr>
          </a:p>
          <a:p>
            <a:r>
              <a:rPr lang="en-US" dirty="0">
                <a:latin typeface="Calibri" pitchFamily="34" charset="0"/>
              </a:rPr>
              <a:t>Municipal issuers should establish disclosure controls (policies and procedures)</a:t>
            </a:r>
          </a:p>
          <a:p>
            <a:pPr marL="533400" indent="-533400">
              <a:lnSpc>
                <a:spcPct val="90000"/>
              </a:lnSpc>
              <a:buFont typeface="Wingdings" pitchFamily="2" charset="2"/>
              <a:buAutoNum type="arabicPeriod"/>
            </a:pPr>
            <a:endParaRPr lang="en-US" dirty="0"/>
          </a:p>
          <a:p>
            <a:pPr marL="533400" indent="-533400">
              <a:buFont typeface="Wingdings" pitchFamily="2" charset="2"/>
              <a:buAutoNum type="arabicPeriod"/>
            </a:pPr>
            <a:endParaRPr lang="en-US" dirty="0"/>
          </a:p>
          <a:p>
            <a:pPr marL="533400" indent="-533400" eaLnBrk="1" hangingPunct="1">
              <a:buFont typeface="Wingdings" pitchFamily="2" charset="2"/>
              <a:buAutoNum type="arabicPeriod"/>
            </a:pPr>
            <a:endParaRPr lang="en-US" sz="2400" dirty="0"/>
          </a:p>
        </p:txBody>
      </p:sp>
      <p:sp>
        <p:nvSpPr>
          <p:cNvPr id="4" name="Rectangle 3"/>
          <p:cNvSpPr/>
          <p:nvPr/>
        </p:nvSpPr>
        <p:spPr>
          <a:xfrm>
            <a:off x="7696200" y="6488668"/>
            <a:ext cx="417102" cy="276999"/>
          </a:xfrm>
          <a:prstGeom prst="rect">
            <a:avLst/>
          </a:prstGeom>
        </p:spPr>
        <p:txBody>
          <a:bodyPr wrap="none">
            <a:spAutoFit/>
          </a:bodyPr>
          <a:lstStyle/>
          <a:p>
            <a:fld id="{01E16EBA-0216-4FA1-BFEC-225E79399361}" type="slidenum">
              <a:rPr lang="en-US" sz="1200" smtClean="0">
                <a:solidFill>
                  <a:srgbClr val="0070C0"/>
                </a:solidFill>
              </a:rPr>
              <a:pPr/>
              <a:t>106</a:t>
            </a:fld>
            <a:endParaRPr lang="en-US" sz="1200" dirty="0"/>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4800600" y="1219200"/>
            <a:ext cx="4064000" cy="4854575"/>
          </a:xfrm>
          <a:prstGeom prst="rect">
            <a:avLst/>
          </a:prstGeom>
        </p:spPr>
        <p:txBody>
          <a:bodyPr/>
          <a:lstStyle/>
          <a:p>
            <a:r>
              <a:rPr lang="en-US" sz="2000" cap="none" dirty="0">
                <a:solidFill>
                  <a:schemeClr val="accent1"/>
                </a:solidFill>
                <a:latin typeface="Calibri" pitchFamily="34" charset="0"/>
                <a:ea typeface="+mn-ea"/>
                <a:cs typeface="Arial" pitchFamily="34" charset="0"/>
              </a:rPr>
              <a:t>Issued mid-July</a:t>
            </a:r>
          </a:p>
          <a:p>
            <a:r>
              <a:rPr lang="en-US" sz="2000" cap="none" dirty="0">
                <a:solidFill>
                  <a:schemeClr val="accent1"/>
                </a:solidFill>
                <a:latin typeface="Calibri" pitchFamily="34" charset="0"/>
                <a:ea typeface="+mn-ea"/>
                <a:cs typeface="Arial" pitchFamily="34" charset="0"/>
              </a:rPr>
              <a:t>Required by Dodd-Frank Act</a:t>
            </a:r>
          </a:p>
          <a:p>
            <a:r>
              <a:rPr lang="en-US" sz="2000" cap="none" dirty="0">
                <a:solidFill>
                  <a:schemeClr val="accent1"/>
                </a:solidFill>
                <a:latin typeface="Calibri" pitchFamily="34" charset="0"/>
                <a:ea typeface="+mn-ea"/>
                <a:cs typeface="Arial" pitchFamily="34" charset="0"/>
              </a:rPr>
              <a:t>Compares amount, frequency, and quality of </a:t>
            </a:r>
            <a:r>
              <a:rPr lang="en-US" sz="2000" cap="none" dirty="0" err="1">
                <a:solidFill>
                  <a:schemeClr val="accent1"/>
                </a:solidFill>
                <a:latin typeface="Calibri" pitchFamily="34" charset="0"/>
                <a:ea typeface="+mn-ea"/>
                <a:cs typeface="Arial" pitchFamily="34" charset="0"/>
              </a:rPr>
              <a:t>muni</a:t>
            </a:r>
            <a:r>
              <a:rPr lang="en-US" sz="2000" cap="none" dirty="0">
                <a:solidFill>
                  <a:schemeClr val="accent1"/>
                </a:solidFill>
                <a:latin typeface="Calibri" pitchFamily="34" charset="0"/>
                <a:ea typeface="+mn-ea"/>
                <a:cs typeface="Arial" pitchFamily="34" charset="0"/>
              </a:rPr>
              <a:t> secondary market disclosures with those of SEC registrants</a:t>
            </a:r>
          </a:p>
          <a:p>
            <a:r>
              <a:rPr lang="en-US" sz="2000" cap="none" dirty="0">
                <a:solidFill>
                  <a:schemeClr val="accent1"/>
                </a:solidFill>
                <a:latin typeface="Calibri" pitchFamily="34" charset="0"/>
                <a:ea typeface="+mn-ea"/>
                <a:cs typeface="Arial" pitchFamily="34" charset="0"/>
              </a:rPr>
              <a:t>Evaluate costs and benefits of requiring </a:t>
            </a:r>
            <a:r>
              <a:rPr lang="en-US" sz="2000" cap="none" dirty="0" err="1">
                <a:solidFill>
                  <a:schemeClr val="accent1"/>
                </a:solidFill>
                <a:latin typeface="Calibri" pitchFamily="34" charset="0"/>
                <a:ea typeface="+mn-ea"/>
                <a:cs typeface="Arial" pitchFamily="34" charset="0"/>
              </a:rPr>
              <a:t>muni</a:t>
            </a:r>
            <a:r>
              <a:rPr lang="en-US" sz="2000" cap="none" dirty="0">
                <a:solidFill>
                  <a:schemeClr val="accent1"/>
                </a:solidFill>
                <a:latin typeface="Calibri" pitchFamily="34" charset="0"/>
                <a:ea typeface="+mn-ea"/>
                <a:cs typeface="Arial" pitchFamily="34" charset="0"/>
              </a:rPr>
              <a:t> issuers to provide additional disclosures for benefit of investors</a:t>
            </a:r>
          </a:p>
          <a:p>
            <a:r>
              <a:rPr lang="en-US" sz="2000" cap="none" dirty="0">
                <a:solidFill>
                  <a:schemeClr val="accent1"/>
                </a:solidFill>
                <a:latin typeface="Calibri" pitchFamily="34" charset="0"/>
                <a:ea typeface="+mn-ea"/>
                <a:cs typeface="Arial" pitchFamily="34" charset="0"/>
              </a:rPr>
              <a:t>Make recommendations relating to disclosure requirements for </a:t>
            </a:r>
            <a:r>
              <a:rPr lang="en-US" sz="2000" cap="none" dirty="0" err="1">
                <a:solidFill>
                  <a:schemeClr val="accent1"/>
                </a:solidFill>
                <a:latin typeface="Calibri" pitchFamily="34" charset="0"/>
                <a:ea typeface="+mn-ea"/>
                <a:cs typeface="Arial" pitchFamily="34" charset="0"/>
              </a:rPr>
              <a:t>muni</a:t>
            </a:r>
            <a:r>
              <a:rPr lang="en-US" sz="2000" cap="none" dirty="0">
                <a:solidFill>
                  <a:schemeClr val="accent1"/>
                </a:solidFill>
                <a:latin typeface="Calibri" pitchFamily="34" charset="0"/>
                <a:ea typeface="+mn-ea"/>
                <a:cs typeface="Arial" pitchFamily="34" charset="0"/>
              </a:rPr>
              <a:t> issuers</a:t>
            </a:r>
          </a:p>
          <a:p>
            <a:pPr lvl="1"/>
            <a:endParaRPr lang="en-US" dirty="0">
              <a:solidFill>
                <a:schemeClr val="tx1"/>
              </a:solidFill>
              <a:latin typeface="Arial" pitchFamily="34" charset="0"/>
              <a:cs typeface="Arial" pitchFamily="34" charset="0"/>
            </a:endParaRPr>
          </a:p>
        </p:txBody>
      </p:sp>
      <p:sp>
        <p:nvSpPr>
          <p:cNvPr id="4" name="Title 3"/>
          <p:cNvSpPr>
            <a:spLocks noGrp="1"/>
          </p:cNvSpPr>
          <p:nvPr>
            <p:ph type="title" idx="4294967295"/>
          </p:nvPr>
        </p:nvSpPr>
        <p:spPr>
          <a:xfrm>
            <a:off x="304800" y="304800"/>
            <a:ext cx="8229600" cy="1143000"/>
          </a:xfrm>
          <a:prstGeom prst="rect">
            <a:avLst/>
          </a:prstGeom>
        </p:spPr>
        <p:txBody>
          <a:bodyPr/>
          <a:lstStyle/>
          <a:p>
            <a:r>
              <a:rPr lang="en-US" b="1" dirty="0">
                <a:solidFill>
                  <a:srgbClr val="0070C0"/>
                </a:solidFill>
                <a:effectLst>
                  <a:outerShdw blurRad="38100" dist="38100" dir="2700000" algn="tl">
                    <a:srgbClr val="000000">
                      <a:alpha val="43137"/>
                    </a:srgbClr>
                  </a:outerShdw>
                </a:effectLst>
                <a:latin typeface="+mj-lt"/>
              </a:rPr>
              <a:t>GAO report</a:t>
            </a:r>
          </a:p>
        </p:txBody>
      </p:sp>
      <p:pic>
        <p:nvPicPr>
          <p:cNvPr id="8" name="Picture 7"/>
          <p:cNvPicPr/>
          <p:nvPr/>
        </p:nvPicPr>
        <p:blipFill>
          <a:blip r:embed="rId3" cstate="print"/>
          <a:srcRect l="36281" t="27752" r="34608" b="12156"/>
          <a:stretch>
            <a:fillRect/>
          </a:stretch>
        </p:blipFill>
        <p:spPr bwMode="auto">
          <a:xfrm>
            <a:off x="501936" y="1290919"/>
            <a:ext cx="3384264" cy="4576481"/>
          </a:xfrm>
          <a:prstGeom prst="rect">
            <a:avLst/>
          </a:prstGeom>
          <a:solidFill>
            <a:srgbClr val="000000">
              <a:shade val="95000"/>
            </a:srgbClr>
          </a:solidFill>
          <a:ln w="9525" cap="sq">
            <a:solidFill>
              <a:srgbClr val="000000"/>
            </a:solidFill>
            <a:miter lim="800000"/>
          </a:ln>
          <a:effectLst>
            <a:outerShdw blurRad="254000" dist="190500" dir="2700000" sy="90000" algn="bl" rotWithShape="0">
              <a:srgbClr val="000000">
                <a:alpha val="40000"/>
              </a:srgbClr>
            </a:outerShdw>
          </a:effectLst>
        </p:spPr>
      </p:pic>
      <p:sp>
        <p:nvSpPr>
          <p:cNvPr id="10" name="TextBox 9"/>
          <p:cNvSpPr txBox="1"/>
          <p:nvPr/>
        </p:nvSpPr>
        <p:spPr>
          <a:xfrm>
            <a:off x="618564" y="6320117"/>
            <a:ext cx="3684494" cy="322730"/>
          </a:xfrm>
          <a:prstGeom prst="rect">
            <a:avLst/>
          </a:prstGeom>
          <a:noFill/>
        </p:spPr>
        <p:txBody>
          <a:bodyPr wrap="square" lIns="0" tIns="0" rIns="0" bIns="0" rtlCol="0">
            <a:noAutofit/>
          </a:bodyPr>
          <a:lstStyle/>
          <a:p>
            <a:pPr indent="-274320" defTabSz="914400" fontAlgn="auto">
              <a:spcBef>
                <a:spcPts val="0"/>
              </a:spcBef>
              <a:spcAft>
                <a:spcPts val="900"/>
              </a:spcAft>
            </a:pPr>
            <a:r>
              <a:rPr lang="en-US" sz="1600" dirty="0">
                <a:solidFill>
                  <a:srgbClr val="000000"/>
                </a:solidFill>
                <a:latin typeface="Arial" pitchFamily="34" charset="0"/>
                <a:ea typeface="+mn-ea"/>
                <a:cs typeface="Arial" pitchFamily="34" charset="0"/>
              </a:rPr>
              <a:t>www.gao.gov/products/GAO-12-698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eaLnBrk="1" hangingPunct="1"/>
            <a:r>
              <a:rPr lang="en-US" dirty="0"/>
              <a:t>For more information</a:t>
            </a:r>
          </a:p>
        </p:txBody>
      </p:sp>
      <p:sp>
        <p:nvSpPr>
          <p:cNvPr id="13315" name="Rectangle 3"/>
          <p:cNvSpPr>
            <a:spLocks noGrp="1" noChangeArrowheads="1"/>
          </p:cNvSpPr>
          <p:nvPr>
            <p:ph type="body" idx="1"/>
          </p:nvPr>
        </p:nvSpPr>
        <p:spPr>
          <a:xfrm>
            <a:off x="457200" y="1371600"/>
            <a:ext cx="8229600" cy="4530725"/>
          </a:xfrm>
        </p:spPr>
        <p:txBody>
          <a:bodyPr/>
          <a:lstStyle/>
          <a:p>
            <a:pPr>
              <a:lnSpc>
                <a:spcPct val="90000"/>
              </a:lnSpc>
              <a:buFont typeface="Wingdings 2" pitchFamily="18" charset="2"/>
              <a:buChar char=""/>
            </a:pPr>
            <a:r>
              <a:rPr lang="en-US" sz="2400" b="0" dirty="0">
                <a:latin typeface="Calibri" pitchFamily="34" charset="0"/>
              </a:rPr>
              <a:t>Remarks on News Conference Call About the SEC’s Report on the Municipal Securities Market (</a:t>
            </a:r>
            <a:r>
              <a:rPr lang="en-US" sz="2400" b="0" dirty="0" err="1">
                <a:latin typeface="Calibri" pitchFamily="34" charset="0"/>
              </a:rPr>
              <a:t>Elisse</a:t>
            </a:r>
            <a:r>
              <a:rPr lang="en-US" sz="2400" b="0" dirty="0">
                <a:latin typeface="Calibri" pitchFamily="34" charset="0"/>
              </a:rPr>
              <a:t> Walter)</a:t>
            </a:r>
          </a:p>
          <a:p>
            <a:pPr>
              <a:lnSpc>
                <a:spcPct val="90000"/>
              </a:lnSpc>
              <a:buNone/>
            </a:pPr>
            <a:r>
              <a:rPr lang="en-US" sz="2400" b="0" dirty="0">
                <a:latin typeface="Calibri" pitchFamily="34" charset="0"/>
              </a:rPr>
              <a:t>     </a:t>
            </a:r>
            <a:r>
              <a:rPr lang="en-US" sz="2400" b="0" dirty="0">
                <a:solidFill>
                  <a:srgbClr val="0070C0"/>
                </a:solidFill>
                <a:latin typeface="Calibri" pitchFamily="34" charset="0"/>
              </a:rPr>
              <a:t>www.sec.gov/news/speech/2012/spch073112ebw.htm</a:t>
            </a:r>
          </a:p>
          <a:p>
            <a:pPr>
              <a:lnSpc>
                <a:spcPct val="90000"/>
              </a:lnSpc>
              <a:buFont typeface="Wingdings 2" pitchFamily="18" charset="2"/>
              <a:buChar char=""/>
            </a:pPr>
            <a:endParaRPr lang="en-US" sz="2400" b="0" dirty="0">
              <a:latin typeface="Calibri" pitchFamily="34" charset="0"/>
            </a:endParaRPr>
          </a:p>
          <a:p>
            <a:pPr>
              <a:lnSpc>
                <a:spcPct val="90000"/>
              </a:lnSpc>
              <a:buFont typeface="Wingdings 2" pitchFamily="18" charset="2"/>
              <a:buChar char=""/>
            </a:pPr>
            <a:r>
              <a:rPr lang="en-US" sz="2400" b="0" dirty="0">
                <a:latin typeface="Calibri" pitchFamily="34" charset="0"/>
              </a:rPr>
              <a:t>SEC speech: “Regulation of the Municipal Securities Market:</a:t>
            </a:r>
            <a:br>
              <a:rPr lang="en-US" sz="2400" b="0" dirty="0">
                <a:latin typeface="Calibri" pitchFamily="34" charset="0"/>
              </a:rPr>
            </a:br>
            <a:r>
              <a:rPr lang="en-US" sz="2400" b="0" dirty="0">
                <a:latin typeface="Calibri" pitchFamily="34" charset="0"/>
              </a:rPr>
              <a:t>Investors Are Not Second-Class Citizens” (</a:t>
            </a:r>
            <a:r>
              <a:rPr lang="en-US" sz="2400" b="0" dirty="0" err="1">
                <a:latin typeface="Calibri" pitchFamily="34" charset="0"/>
              </a:rPr>
              <a:t>Elisse</a:t>
            </a:r>
            <a:r>
              <a:rPr lang="en-US" sz="2400" b="0" dirty="0">
                <a:latin typeface="Calibri" pitchFamily="34" charset="0"/>
              </a:rPr>
              <a:t> Walter) </a:t>
            </a:r>
          </a:p>
          <a:p>
            <a:pPr>
              <a:lnSpc>
                <a:spcPct val="90000"/>
              </a:lnSpc>
              <a:buNone/>
            </a:pPr>
            <a:r>
              <a:rPr lang="en-US" sz="2400" b="0" dirty="0">
                <a:solidFill>
                  <a:srgbClr val="0070C0"/>
                </a:solidFill>
                <a:latin typeface="Calibri" pitchFamily="34" charset="0"/>
              </a:rPr>
              <a:t>     www.sec.gov/news/speech/2009/spch102809e</a:t>
            </a:r>
            <a:r>
              <a:rPr lang="en-US" sz="2400" b="0" dirty="0">
                <a:latin typeface="Calibri" pitchFamily="34" charset="0"/>
              </a:rPr>
              <a:t>bw.htm</a:t>
            </a:r>
          </a:p>
          <a:p>
            <a:pPr>
              <a:lnSpc>
                <a:spcPct val="90000"/>
              </a:lnSpc>
              <a:buFont typeface="Wingdings 2" pitchFamily="18" charset="2"/>
              <a:buChar char=""/>
            </a:pPr>
            <a:endParaRPr lang="en-US" sz="2400" b="0" dirty="0">
              <a:latin typeface="Calibri" pitchFamily="34" charset="0"/>
            </a:endParaRPr>
          </a:p>
          <a:p>
            <a:pPr>
              <a:lnSpc>
                <a:spcPct val="90000"/>
              </a:lnSpc>
              <a:buFont typeface="Wingdings 2" pitchFamily="18" charset="2"/>
              <a:buChar char=""/>
            </a:pPr>
            <a:r>
              <a:rPr lang="en-US" sz="2400" b="0" dirty="0">
                <a:latin typeface="Calibri" pitchFamily="34" charset="0"/>
              </a:rPr>
              <a:t>SEC speech:  “Lessons Learned from San Diego” (Linda Chatman Thomsen)  [Disclosure controls] </a:t>
            </a:r>
            <a:r>
              <a:rPr lang="en-US" sz="2400" b="0" dirty="0">
                <a:solidFill>
                  <a:srgbClr val="0070C0"/>
                </a:solidFill>
                <a:latin typeface="Calibri" pitchFamily="34" charset="0"/>
              </a:rPr>
              <a:t>www.sec.gov/news/speech/2007/spch121107lct.htm</a:t>
            </a:r>
          </a:p>
        </p:txBody>
      </p:sp>
      <p:sp>
        <p:nvSpPr>
          <p:cNvPr id="4" name="Rectangle 3"/>
          <p:cNvSpPr/>
          <p:nvPr/>
        </p:nvSpPr>
        <p:spPr>
          <a:xfrm>
            <a:off x="7696200" y="6488668"/>
            <a:ext cx="423514" cy="276999"/>
          </a:xfrm>
          <a:prstGeom prst="rect">
            <a:avLst/>
          </a:prstGeom>
        </p:spPr>
        <p:txBody>
          <a:bodyPr wrap="none">
            <a:spAutoFit/>
          </a:bodyPr>
          <a:lstStyle/>
          <a:p>
            <a:fld id="{01E16EBA-0216-4FA1-BFEC-225E79399361}" type="slidenum">
              <a:rPr lang="en-US" sz="1200" smtClean="0">
                <a:solidFill>
                  <a:srgbClr val="0070C0"/>
                </a:solidFill>
              </a:rPr>
              <a:pPr/>
              <a:t>108</a:t>
            </a:fld>
            <a:endParaRPr lang="en-US" sz="1200" dirty="0"/>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eaLnBrk="1" hangingPunct="1"/>
            <a:r>
              <a:rPr lang="en-US" dirty="0"/>
              <a:t>For more information </a:t>
            </a:r>
            <a:r>
              <a:rPr lang="en-US" sz="2800" i="1" dirty="0"/>
              <a:t>(Continued)</a:t>
            </a:r>
            <a:endParaRPr lang="en-US" sz="2800" dirty="0"/>
          </a:p>
        </p:txBody>
      </p:sp>
      <p:pic>
        <p:nvPicPr>
          <p:cNvPr id="4" name="Picture 3"/>
          <p:cNvPicPr/>
          <p:nvPr/>
        </p:nvPicPr>
        <p:blipFill>
          <a:blip r:embed="rId3" cstate="print"/>
          <a:srcRect r="1625" b="2716"/>
          <a:stretch>
            <a:fillRect/>
          </a:stretch>
        </p:blipFill>
        <p:spPr bwMode="auto">
          <a:xfrm>
            <a:off x="332512" y="1263547"/>
            <a:ext cx="7973288" cy="4680053"/>
          </a:xfrm>
          <a:prstGeom prst="rect">
            <a:avLst/>
          </a:prstGeom>
          <a:noFill/>
          <a:ln w="9525">
            <a:solidFill>
              <a:schemeClr val="accent1"/>
            </a:solidFill>
            <a:miter lim="800000"/>
            <a:headEnd/>
            <a:tailEnd/>
          </a:ln>
        </p:spPr>
      </p:pic>
      <p:sp>
        <p:nvSpPr>
          <p:cNvPr id="5" name="TextBox 4"/>
          <p:cNvSpPr txBox="1"/>
          <p:nvPr/>
        </p:nvSpPr>
        <p:spPr>
          <a:xfrm>
            <a:off x="4871261" y="3042552"/>
            <a:ext cx="4172989" cy="400110"/>
          </a:xfrm>
          <a:prstGeom prst="rect">
            <a:avLst/>
          </a:prstGeom>
          <a:noFill/>
        </p:spPr>
        <p:txBody>
          <a:bodyPr wrap="square" rtlCol="0">
            <a:spAutoFit/>
          </a:bodyPr>
          <a:lstStyle/>
          <a:p>
            <a:r>
              <a:rPr lang="en-US" sz="2000" b="1" dirty="0">
                <a:latin typeface="Calibri" pitchFamily="34" charset="0"/>
              </a:rPr>
              <a:t>www.sec.gov/info/municipal.shtml</a:t>
            </a:r>
          </a:p>
        </p:txBody>
      </p:sp>
      <p:sp>
        <p:nvSpPr>
          <p:cNvPr id="6" name="Rectangle 5"/>
          <p:cNvSpPr/>
          <p:nvPr/>
        </p:nvSpPr>
        <p:spPr>
          <a:xfrm>
            <a:off x="7696200" y="6488668"/>
            <a:ext cx="411716" cy="276999"/>
          </a:xfrm>
          <a:prstGeom prst="rect">
            <a:avLst/>
          </a:prstGeom>
        </p:spPr>
        <p:txBody>
          <a:bodyPr wrap="none">
            <a:spAutoFit/>
          </a:bodyPr>
          <a:lstStyle/>
          <a:p>
            <a:fld id="{01E16EBA-0216-4FA1-BFEC-225E79399361}" type="slidenum">
              <a:rPr lang="en-US" sz="1200" smtClean="0">
                <a:solidFill>
                  <a:srgbClr val="0070C0"/>
                </a:solidFill>
              </a:rPr>
              <a:pPr/>
              <a:t>109</a:t>
            </a:fld>
            <a:endParaRPr lang="en-US" sz="1200"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620000" cy="1143000"/>
          </a:xfrm>
        </p:spPr>
        <p:txBody>
          <a:bodyPr>
            <a:normAutofit/>
          </a:bodyPr>
          <a:lstStyle/>
          <a:p>
            <a:pPr algn="l"/>
            <a:r>
              <a:rPr lang="en-US" dirty="0"/>
              <a:t>Nine Points of Reform</a:t>
            </a:r>
          </a:p>
        </p:txBody>
      </p:sp>
      <p:sp>
        <p:nvSpPr>
          <p:cNvPr id="3" name="Content Placeholder 2"/>
          <p:cNvSpPr>
            <a:spLocks noGrp="1"/>
          </p:cNvSpPr>
          <p:nvPr>
            <p:ph idx="4294967295"/>
          </p:nvPr>
        </p:nvSpPr>
        <p:spPr>
          <a:xfrm>
            <a:off x="457200" y="1219200"/>
            <a:ext cx="8229600" cy="4419600"/>
          </a:xfrm>
          <a:prstGeom prst="rect">
            <a:avLst/>
          </a:prstGeom>
        </p:spPr>
        <p:txBody>
          <a:bodyPr>
            <a:normAutofit/>
          </a:bodyPr>
          <a:lstStyle/>
          <a:p>
            <a:pPr marL="514350" indent="-514350">
              <a:buClr>
                <a:srgbClr val="00B0F0"/>
              </a:buClr>
              <a:buSzPct val="100000"/>
              <a:buFont typeface="+mj-lt"/>
              <a:buAutoNum type="arabicPeriod" startAt="4"/>
            </a:pPr>
            <a:r>
              <a:rPr lang="en-US" b="1" cap="none" dirty="0">
                <a:latin typeface="Calibri" pitchFamily="34" charset="0"/>
              </a:rPr>
              <a:t>Provide for Consistent and Transparent Treatment of Costs</a:t>
            </a:r>
          </a:p>
          <a:p>
            <a:pPr marL="514350" indent="-514350">
              <a:buClr>
                <a:srgbClr val="00B0F0"/>
              </a:buClr>
              <a:buSzPct val="100000"/>
              <a:buFont typeface="+mj-lt"/>
              <a:buAutoNum type="arabicPeriod" startAt="4"/>
            </a:pPr>
            <a:endParaRPr lang="en-US" cap="none" dirty="0">
              <a:latin typeface="Calibri" pitchFamily="34" charset="0"/>
            </a:endParaRPr>
          </a:p>
          <a:p>
            <a:pPr marL="457200" lvl="1" indent="-514350" algn="just">
              <a:buClr>
                <a:srgbClr val="00B0F0"/>
              </a:buClr>
              <a:buSzPct val="100000"/>
              <a:buNone/>
            </a:pPr>
            <a:r>
              <a:rPr lang="en-US" cap="none" dirty="0">
                <a:latin typeface="Calibri" pitchFamily="34" charset="0"/>
              </a:rPr>
              <a:t>	Guidance updates policies on direct and indirect cost to reduce administrative burden by providing more consistent and transparent treatment government wide.</a:t>
            </a:r>
          </a:p>
          <a:p>
            <a:pPr marL="514350" indent="-514350">
              <a:buClr>
                <a:srgbClr val="00B0F0"/>
              </a:buClr>
              <a:buSzPct val="100000"/>
              <a:buNone/>
            </a:pPr>
            <a:endParaRPr lang="en-US" cap="none" dirty="0">
              <a:latin typeface="Calibri" pitchFamily="34" charset="0"/>
            </a:endParaRPr>
          </a:p>
          <a:p>
            <a:pPr marL="514350" indent="-514350">
              <a:buClr>
                <a:srgbClr val="00B0F0"/>
              </a:buClr>
              <a:buNone/>
            </a:pPr>
            <a:endParaRPr lang="en-US" cap="none" dirty="0">
              <a:latin typeface="Calibri" pitchFamily="34" charset="0"/>
            </a:endParaRPr>
          </a:p>
          <a:p>
            <a:pPr>
              <a:buClr>
                <a:srgbClr val="00B0F0"/>
              </a:buClr>
            </a:pPr>
            <a:endParaRPr lang="en-US" cap="none" dirty="0">
              <a:latin typeface="Calibri" pitchFamily="34" charset="0"/>
            </a:endParaRPr>
          </a:p>
          <a:p>
            <a:pPr marL="514350" indent="-514350">
              <a:buNone/>
            </a:pPr>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457200" y="1752600"/>
            <a:ext cx="8229600" cy="4530725"/>
          </a:xfrm>
        </p:spPr>
        <p:txBody>
          <a:bodyPr/>
          <a:lstStyle/>
          <a:p>
            <a:r>
              <a:rPr lang="en-US" dirty="0">
                <a:latin typeface="Calibri" pitchFamily="34" charset="0"/>
              </a:rPr>
              <a:t>EMMA allows "one-stop shopping" for municipal bond offering documents, periodic disclosure documents, and real-time pricing information </a:t>
            </a:r>
          </a:p>
          <a:p>
            <a:endParaRPr lang="en-US" dirty="0">
              <a:latin typeface="Calibri" pitchFamily="34" charset="0"/>
            </a:endParaRPr>
          </a:p>
          <a:p>
            <a:r>
              <a:rPr lang="en-US" sz="2400" b="1" dirty="0">
                <a:solidFill>
                  <a:schemeClr val="accent1"/>
                </a:solidFill>
                <a:latin typeface="Calibri" pitchFamily="34" charset="0"/>
              </a:rPr>
              <a:t>Through EMMA, the investing public can obtain information virtually real-time, free of charge (similar to the level of information available through EDGAR for SEC-registered securities) </a:t>
            </a:r>
          </a:p>
          <a:p>
            <a:endParaRPr lang="en-US" sz="2400" b="1" dirty="0">
              <a:solidFill>
                <a:schemeClr val="accent1"/>
              </a:solidFill>
            </a:endParaRPr>
          </a:p>
          <a:p>
            <a:r>
              <a:rPr lang="en-US" dirty="0"/>
              <a:t>www.emma.msrb.org</a:t>
            </a:r>
            <a:endParaRPr lang="en-US" sz="2400" b="1" dirty="0">
              <a:solidFill>
                <a:schemeClr val="accent1"/>
              </a:solidFill>
            </a:endParaRPr>
          </a:p>
          <a:p>
            <a:endParaRPr lang="en-US" dirty="0"/>
          </a:p>
          <a:p>
            <a:pPr marL="533400" indent="-533400">
              <a:buFont typeface="Wingdings" pitchFamily="2" charset="2"/>
              <a:buAutoNum type="arabicPeriod"/>
            </a:pPr>
            <a:endParaRPr lang="en-US" dirty="0"/>
          </a:p>
          <a:p>
            <a:pPr marL="533400" indent="-533400" eaLnBrk="1" hangingPunct="1">
              <a:buFont typeface="Wingdings" pitchFamily="2" charset="2"/>
              <a:buAutoNum type="arabicPeriod"/>
            </a:pPr>
            <a:endParaRPr lang="en-US" sz="2400" dirty="0"/>
          </a:p>
        </p:txBody>
      </p:sp>
      <p:pic>
        <p:nvPicPr>
          <p:cNvPr id="4" name="Title 3"/>
          <p:cNvPicPr>
            <a:picLocks noGrp="1" noChangeAspect="1" noChangeArrowheads="1"/>
          </p:cNvPicPr>
          <p:nvPr>
            <p:ph type="title"/>
          </p:nvPr>
        </p:nvPicPr>
        <p:blipFill>
          <a:blip r:embed="rId3" cstate="print"/>
          <a:srcRect l="10924" t="14720" r="35594" b="72318"/>
          <a:stretch>
            <a:fillRect/>
          </a:stretch>
        </p:blipFill>
        <p:spPr bwMode="auto">
          <a:xfrm>
            <a:off x="160338" y="352425"/>
            <a:ext cx="8462962" cy="1011238"/>
          </a:xfrm>
          <a:noFill/>
        </p:spPr>
      </p:pic>
      <p:sp>
        <p:nvSpPr>
          <p:cNvPr id="5" name="Rectangle 4"/>
          <p:cNvSpPr/>
          <p:nvPr/>
        </p:nvSpPr>
        <p:spPr>
          <a:xfrm>
            <a:off x="7696200" y="6488668"/>
            <a:ext cx="425116" cy="276999"/>
          </a:xfrm>
          <a:prstGeom prst="rect">
            <a:avLst/>
          </a:prstGeom>
        </p:spPr>
        <p:txBody>
          <a:bodyPr wrap="none">
            <a:spAutoFit/>
          </a:bodyPr>
          <a:lstStyle/>
          <a:p>
            <a:fld id="{01E16EBA-0216-4FA1-BFEC-225E79399361}" type="slidenum">
              <a:rPr lang="en-US" sz="1200" smtClean="0">
                <a:solidFill>
                  <a:srgbClr val="0070C0"/>
                </a:solidFill>
              </a:rPr>
              <a:pPr/>
              <a:t>110</a:t>
            </a:fld>
            <a:endParaRPr lang="en-US" sz="1200" dirty="0"/>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2"/>
          <p:cNvPicPr>
            <a:picLocks noChangeAspect="1" noChangeArrowheads="1"/>
          </p:cNvPicPr>
          <p:nvPr/>
        </p:nvPicPr>
        <p:blipFill>
          <a:blip r:embed="rId3" cstate="print"/>
          <a:srcRect l="11003" t="14104" r="12500" b="7729"/>
          <a:stretch>
            <a:fillRect/>
          </a:stretch>
        </p:blipFill>
        <p:spPr bwMode="blackWhite">
          <a:xfrm>
            <a:off x="164730" y="533400"/>
            <a:ext cx="8979270" cy="5886723"/>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l="11185" t="1376" r="13241" b="71677"/>
          <a:stretch>
            <a:fillRect/>
          </a:stretch>
        </p:blipFill>
        <p:spPr bwMode="auto">
          <a:xfrm>
            <a:off x="381000" y="631758"/>
            <a:ext cx="8382990" cy="1745674"/>
          </a:xfrm>
          <a:prstGeom prst="rect">
            <a:avLst/>
          </a:prstGeom>
          <a:noFill/>
          <a:ln w="9525">
            <a:noFill/>
            <a:miter lim="800000"/>
            <a:headEnd/>
            <a:tailEnd/>
          </a:ln>
        </p:spPr>
      </p:pic>
      <p:pic>
        <p:nvPicPr>
          <p:cNvPr id="3" name="Picture 2"/>
          <p:cNvPicPr/>
          <p:nvPr/>
        </p:nvPicPr>
        <p:blipFill>
          <a:blip r:embed="rId3" cstate="print"/>
          <a:srcRect l="11185" t="36792" r="13241" b="2752"/>
          <a:stretch>
            <a:fillRect/>
          </a:stretch>
        </p:blipFill>
        <p:spPr bwMode="auto">
          <a:xfrm>
            <a:off x="381000" y="2438400"/>
            <a:ext cx="8382000" cy="4114800"/>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04800" y="228600"/>
            <a:ext cx="8178800" cy="900113"/>
          </a:xfrm>
          <a:prstGeom prst="rect">
            <a:avLst/>
          </a:prstGeom>
        </p:spPr>
        <p:txBody>
          <a:bodyPr>
            <a:noAutofit/>
          </a:bodyPr>
          <a:lstStyle/>
          <a:p>
            <a:r>
              <a:rPr lang="en-US" b="1" dirty="0">
                <a:solidFill>
                  <a:srgbClr val="0070C0"/>
                </a:solidFill>
                <a:effectLst>
                  <a:outerShdw blurRad="38100" dist="38100" dir="2700000" algn="tl">
                    <a:srgbClr val="000000">
                      <a:alpha val="43137"/>
                    </a:srgbClr>
                  </a:outerShdw>
                </a:effectLst>
                <a:latin typeface="+mj-lt"/>
                <a:cs typeface="Arial" pitchFamily="34" charset="0"/>
              </a:rPr>
              <a:t>Increased scrutiny of </a:t>
            </a:r>
            <a:r>
              <a:rPr lang="en-US" b="1" dirty="0" err="1">
                <a:solidFill>
                  <a:srgbClr val="0070C0"/>
                </a:solidFill>
                <a:effectLst>
                  <a:outerShdw blurRad="38100" dist="38100" dir="2700000" algn="tl">
                    <a:srgbClr val="000000">
                      <a:alpha val="43137"/>
                    </a:srgbClr>
                  </a:outerShdw>
                </a:effectLst>
                <a:latin typeface="+mj-lt"/>
                <a:cs typeface="Arial" pitchFamily="34" charset="0"/>
              </a:rPr>
              <a:t>muni</a:t>
            </a:r>
            <a:r>
              <a:rPr lang="en-US" b="1" dirty="0">
                <a:solidFill>
                  <a:srgbClr val="0070C0"/>
                </a:solidFill>
                <a:effectLst>
                  <a:outerShdw blurRad="38100" dist="38100" dir="2700000" algn="tl">
                    <a:srgbClr val="000000">
                      <a:alpha val="43137"/>
                    </a:srgbClr>
                  </a:outerShdw>
                </a:effectLst>
                <a:latin typeface="+mj-lt"/>
                <a:cs typeface="Arial" pitchFamily="34" charset="0"/>
              </a:rPr>
              <a:t> underwriter due diligence</a:t>
            </a:r>
          </a:p>
        </p:txBody>
      </p:sp>
      <p:pic>
        <p:nvPicPr>
          <p:cNvPr id="5" name="Picture 4"/>
          <p:cNvPicPr/>
          <p:nvPr/>
        </p:nvPicPr>
        <p:blipFill>
          <a:blip r:embed="rId3" cstate="print"/>
          <a:srcRect l="29398" t="13991" r="27151" b="4128"/>
          <a:stretch>
            <a:fillRect/>
          </a:stretch>
        </p:blipFill>
        <p:spPr bwMode="auto">
          <a:xfrm>
            <a:off x="990600" y="1600200"/>
            <a:ext cx="3272120" cy="4383742"/>
          </a:xfrm>
          <a:prstGeom prst="rect">
            <a:avLst/>
          </a:prstGeom>
          <a:solidFill>
            <a:srgbClr val="000000">
              <a:shade val="95000"/>
            </a:srgbClr>
          </a:solidFill>
          <a:ln w="9525" cap="sq">
            <a:solidFill>
              <a:srgbClr val="000000"/>
            </a:solidFill>
            <a:miter lim="800000"/>
          </a:ln>
          <a:effectLst>
            <a:outerShdw blurRad="254000" dist="190500" dir="2700000" sy="90000" algn="bl" rotWithShape="0">
              <a:srgbClr val="000000">
                <a:alpha val="40000"/>
              </a:srgbClr>
            </a:outerShdw>
          </a:effectLst>
        </p:spPr>
      </p:pic>
      <p:pic>
        <p:nvPicPr>
          <p:cNvPr id="7" name="Picture 6"/>
          <p:cNvPicPr/>
          <p:nvPr/>
        </p:nvPicPr>
        <p:blipFill>
          <a:blip r:embed="rId4" cstate="print"/>
          <a:srcRect l="31262" t="10780" r="29302" b="7339"/>
          <a:stretch>
            <a:fillRect/>
          </a:stretch>
        </p:blipFill>
        <p:spPr bwMode="auto">
          <a:xfrm>
            <a:off x="4639231" y="1600200"/>
            <a:ext cx="3437969" cy="4397190"/>
          </a:xfrm>
          <a:prstGeom prst="rect">
            <a:avLst/>
          </a:prstGeom>
          <a:solidFill>
            <a:srgbClr val="000000">
              <a:shade val="95000"/>
            </a:srgbClr>
          </a:solidFill>
          <a:ln w="9525" cap="sq">
            <a:solidFill>
              <a:srgbClr val="000000"/>
            </a:solidFill>
            <a:miter lim="800000"/>
          </a:ln>
          <a:effectLst>
            <a:outerShdw blurRad="254000" dist="190500" dir="2700000" sy="90000" algn="bl" rotWithShape="0">
              <a:srgbClr val="000000">
                <a:alpha val="40000"/>
              </a:srgbClr>
            </a:outerShdw>
          </a:effectLst>
        </p:spPr>
      </p:pic>
      <p:sp>
        <p:nvSpPr>
          <p:cNvPr id="8" name="TextBox 7"/>
          <p:cNvSpPr txBox="1"/>
          <p:nvPr/>
        </p:nvSpPr>
        <p:spPr>
          <a:xfrm>
            <a:off x="793374" y="6123796"/>
            <a:ext cx="4061012" cy="295835"/>
          </a:xfrm>
          <a:prstGeom prst="rect">
            <a:avLst/>
          </a:prstGeom>
          <a:noFill/>
        </p:spPr>
        <p:txBody>
          <a:bodyPr wrap="square" lIns="0" tIns="0" rIns="0" bIns="0" rtlCol="0">
            <a:noAutofit/>
          </a:bodyPr>
          <a:lstStyle/>
          <a:p>
            <a:pPr indent="-274320" defTabSz="914400" fontAlgn="auto">
              <a:spcBef>
                <a:spcPts val="0"/>
              </a:spcBef>
              <a:spcAft>
                <a:spcPts val="900"/>
              </a:spcAft>
            </a:pPr>
            <a:r>
              <a:rPr lang="en-US" sz="1400" dirty="0">
                <a:solidFill>
                  <a:srgbClr val="000000"/>
                </a:solidFill>
                <a:latin typeface="Calibri" pitchFamily="34" charset="0"/>
                <a:cs typeface="Arial" pitchFamily="34" charset="0"/>
              </a:rPr>
              <a:t>www.msrb.org/Rules-and-Interpretations/ Regulatory-Notices/2012/2012-25.asp</a:t>
            </a:r>
            <a:r>
              <a:rPr lang="en-US" sz="1400" dirty="0">
                <a:solidFill>
                  <a:srgbClr val="000000"/>
                </a:solidFill>
                <a:latin typeface="Arial" pitchFamily="34" charset="0"/>
                <a:ea typeface="+mn-ea"/>
                <a:cs typeface="Arial" pitchFamily="34" charset="0"/>
              </a:rPr>
              <a:t>x</a:t>
            </a:r>
          </a:p>
        </p:txBody>
      </p:sp>
      <p:sp>
        <p:nvSpPr>
          <p:cNvPr id="10" name="TextBox 9"/>
          <p:cNvSpPr txBox="1"/>
          <p:nvPr/>
        </p:nvSpPr>
        <p:spPr>
          <a:xfrm>
            <a:off x="4814047" y="6140421"/>
            <a:ext cx="3469341" cy="201706"/>
          </a:xfrm>
          <a:prstGeom prst="rect">
            <a:avLst/>
          </a:prstGeom>
          <a:noFill/>
        </p:spPr>
        <p:txBody>
          <a:bodyPr wrap="square" lIns="0" tIns="0" rIns="0" bIns="0" rtlCol="0">
            <a:noAutofit/>
          </a:bodyPr>
          <a:lstStyle/>
          <a:p>
            <a:pPr indent="-274320" defTabSz="914400" fontAlgn="auto">
              <a:spcBef>
                <a:spcPts val="0"/>
              </a:spcBef>
              <a:spcAft>
                <a:spcPts val="900"/>
              </a:spcAft>
            </a:pPr>
            <a:r>
              <a:rPr lang="en-US" sz="1400" dirty="0">
                <a:solidFill>
                  <a:srgbClr val="000000"/>
                </a:solidFill>
                <a:latin typeface="Calibri" pitchFamily="34" charset="0"/>
                <a:cs typeface="Arial" pitchFamily="34" charset="0"/>
              </a:rPr>
              <a:t>www.sec.gov/about/offices/ocie/riskalert-muniduediligence.pdf</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2895600"/>
            <a:ext cx="8229600" cy="1143000"/>
          </a:xfrm>
          <a:prstGeom prst="rect">
            <a:avLst/>
          </a:prstGeom>
        </p:spPr>
        <p:txBody>
          <a:bodyPr/>
          <a:lstStyle/>
          <a:p>
            <a:pPr algn="ctr"/>
            <a:r>
              <a:rPr lang="en-US" b="1" dirty="0">
                <a:solidFill>
                  <a:srgbClr val="0070C0"/>
                </a:solidFill>
                <a:effectLst>
                  <a:outerShdw blurRad="38100" dist="38100" dir="2700000" algn="tl">
                    <a:srgbClr val="000000">
                      <a:alpha val="43137"/>
                    </a:srgbClr>
                  </a:outerShdw>
                </a:effectLst>
              </a:rPr>
              <a:t>FRAUD RISK</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Types of Audits</a:t>
            </a:r>
          </a:p>
        </p:txBody>
      </p:sp>
      <p:sp>
        <p:nvSpPr>
          <p:cNvPr id="4" name="Content Placeholder 3"/>
          <p:cNvSpPr>
            <a:spLocks noGrp="1"/>
          </p:cNvSpPr>
          <p:nvPr>
            <p:ph idx="1"/>
          </p:nvPr>
        </p:nvSpPr>
        <p:spPr>
          <a:xfrm>
            <a:off x="457200" y="1143001"/>
            <a:ext cx="8229600" cy="4800600"/>
          </a:xfrm>
        </p:spPr>
        <p:txBody>
          <a:bodyPr/>
          <a:lstStyle/>
          <a:p>
            <a:r>
              <a:rPr lang="en-US" dirty="0">
                <a:latin typeface="Calibri" pitchFamily="34" charset="0"/>
              </a:rPr>
              <a:t>Financial statement audits – focuses on looking for misstatements in the financial statements. </a:t>
            </a:r>
            <a:br>
              <a:rPr lang="en-US" dirty="0">
                <a:latin typeface="Calibri" pitchFamily="34" charset="0"/>
              </a:rPr>
            </a:br>
            <a:endParaRPr lang="en-US" dirty="0">
              <a:latin typeface="Calibri" pitchFamily="34" charset="0"/>
            </a:endParaRPr>
          </a:p>
          <a:p>
            <a:r>
              <a:rPr lang="en-US" dirty="0">
                <a:latin typeface="Calibri" pitchFamily="34" charset="0"/>
              </a:rPr>
              <a:t>OMB Circular A-133 Compliance Audits (or Single Audits) – focuses on compliance with federal programs requirements and internal control over federal expenditures. </a:t>
            </a:r>
            <a:br>
              <a:rPr lang="en-US" dirty="0">
                <a:latin typeface="Calibri" pitchFamily="34" charset="0"/>
              </a:rPr>
            </a:br>
            <a:endParaRPr lang="en-US" dirty="0">
              <a:latin typeface="Calibri" pitchFamily="34" charset="0"/>
            </a:endParaRPr>
          </a:p>
          <a:p>
            <a:r>
              <a:rPr lang="en-US" dirty="0">
                <a:latin typeface="Calibri" pitchFamily="34" charset="0"/>
              </a:rPr>
              <a:t>Forensic (Fraud) Audits – Focused on identification of fraud.   Usually narrowly focuses to specific allegation or suspected fraudulent activity.  </a:t>
            </a:r>
            <a:br>
              <a:rPr lang="en-US" dirty="0">
                <a:latin typeface="Calibri" pitchFamily="34" charset="0"/>
              </a:rPr>
            </a:br>
            <a:endParaRPr lang="en-US" dirty="0">
              <a:latin typeface="Calibri" pitchFamily="34" charset="0"/>
            </a:endParaRPr>
          </a:p>
          <a:p>
            <a:endParaRPr lang="en-US" dirty="0"/>
          </a:p>
        </p:txBody>
      </p:sp>
      <p:sp>
        <p:nvSpPr>
          <p:cNvPr id="2" name="Slide Number Placeholder 1"/>
          <p:cNvSpPr>
            <a:spLocks noGrp="1"/>
          </p:cNvSpPr>
          <p:nvPr>
            <p:ph type="sldNum" sz="quarter" idx="12"/>
          </p:nvPr>
        </p:nvSpPr>
        <p:spPr>
          <a:xfrm>
            <a:off x="8506259" y="6519863"/>
            <a:ext cx="471685" cy="365125"/>
          </a:xfrm>
          <a:prstGeom prst="rect">
            <a:avLst/>
          </a:prstGeom>
        </p:spPr>
        <p:txBody>
          <a:bodyPr/>
          <a:lstStyle/>
          <a:p>
            <a:fld id="{B678A430-2B5E-9C4F-A94E-0139B75F11B5}" type="slidenum">
              <a:rPr lang="en-US" smtClean="0"/>
              <a:pPr/>
              <a:t>115</a:t>
            </a:fld>
            <a:endParaRPr lang="en-US" dirty="0"/>
          </a:p>
        </p:txBody>
      </p:sp>
    </p:spTree>
    <p:extLst>
      <p:ext uri="{BB962C8B-B14F-4D97-AF65-F5344CB8AC3E}">
        <p14:creationId xmlns:p14="http://schemas.microsoft.com/office/powerpoint/2010/main" val="15672943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1143000"/>
          </a:xfrm>
        </p:spPr>
        <p:txBody>
          <a:bodyPr/>
          <a:lstStyle/>
          <a:p>
            <a:r>
              <a:rPr lang="en-US" dirty="0"/>
              <a:t>Role of Financial Statement Audit</a:t>
            </a:r>
          </a:p>
        </p:txBody>
      </p:sp>
      <p:sp>
        <p:nvSpPr>
          <p:cNvPr id="5" name="Content Placeholder 4"/>
          <p:cNvSpPr>
            <a:spLocks noGrp="1"/>
          </p:cNvSpPr>
          <p:nvPr>
            <p:ph idx="1"/>
          </p:nvPr>
        </p:nvSpPr>
        <p:spPr>
          <a:xfrm>
            <a:off x="204717" y="1398580"/>
            <a:ext cx="8816454" cy="5120572"/>
          </a:xfrm>
        </p:spPr>
        <p:txBody>
          <a:bodyPr/>
          <a:lstStyle/>
          <a:p>
            <a:r>
              <a:rPr lang="en-US" dirty="0">
                <a:latin typeface="Calibri" pitchFamily="34" charset="0"/>
              </a:rPr>
              <a:t>Primarily for an opinion about the fair presentation of the financial statements.</a:t>
            </a:r>
          </a:p>
          <a:p>
            <a:endParaRPr lang="en-US" sz="1800" dirty="0">
              <a:latin typeface="Calibri" pitchFamily="34" charset="0"/>
            </a:endParaRPr>
          </a:p>
          <a:p>
            <a:r>
              <a:rPr lang="en-US" dirty="0">
                <a:latin typeface="Calibri" pitchFamily="34" charset="0"/>
              </a:rPr>
              <a:t>Provide only reasonable assurance that the financial statements are free of material misstatement, regardless of cause, but “reasonable” is defined as a “high” level of assurance.</a:t>
            </a:r>
          </a:p>
          <a:p>
            <a:endParaRPr lang="en-US" sz="2000" dirty="0">
              <a:latin typeface="Calibri" pitchFamily="34" charset="0"/>
            </a:endParaRPr>
          </a:p>
          <a:p>
            <a:r>
              <a:rPr lang="en-US" dirty="0">
                <a:latin typeface="Calibri" pitchFamily="34" charset="0"/>
              </a:rPr>
              <a:t>However, the role shouldn’t be taken for granted, as many analytical relationships among the financial statements, when performed by the auditor, can expose the potential issue. </a:t>
            </a:r>
          </a:p>
        </p:txBody>
      </p:sp>
      <p:sp>
        <p:nvSpPr>
          <p:cNvPr id="3" name="Slide Number Placeholder 2"/>
          <p:cNvSpPr>
            <a:spLocks noGrp="1"/>
          </p:cNvSpPr>
          <p:nvPr>
            <p:ph type="sldNum" sz="quarter" idx="12"/>
          </p:nvPr>
        </p:nvSpPr>
        <p:spPr>
          <a:xfrm>
            <a:off x="8506259" y="6519863"/>
            <a:ext cx="471685" cy="365125"/>
          </a:xfrm>
          <a:prstGeom prst="rect">
            <a:avLst/>
          </a:prstGeom>
        </p:spPr>
        <p:txBody>
          <a:bodyPr/>
          <a:lstStyle/>
          <a:p>
            <a:fld id="{B678A430-2B5E-9C4F-A94E-0139B75F11B5}" type="slidenum">
              <a:rPr lang="en-US" smtClean="0"/>
              <a:pPr/>
              <a:t>116</a:t>
            </a:fld>
            <a:endParaRPr lang="en-US" dirty="0"/>
          </a:p>
        </p:txBody>
      </p:sp>
    </p:spTree>
    <p:extLst>
      <p:ext uri="{BB962C8B-B14F-4D97-AF65-F5344CB8AC3E}">
        <p14:creationId xmlns:p14="http://schemas.microsoft.com/office/powerpoint/2010/main" val="10377774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Statement Audits</a:t>
            </a:r>
          </a:p>
        </p:txBody>
      </p:sp>
      <p:sp>
        <p:nvSpPr>
          <p:cNvPr id="3" name="Content Placeholder 2"/>
          <p:cNvSpPr>
            <a:spLocks noGrp="1"/>
          </p:cNvSpPr>
          <p:nvPr>
            <p:ph idx="1"/>
          </p:nvPr>
        </p:nvSpPr>
        <p:spPr>
          <a:xfrm>
            <a:off x="457200" y="1295401"/>
            <a:ext cx="8229600" cy="4648200"/>
          </a:xfrm>
        </p:spPr>
        <p:txBody>
          <a:bodyPr/>
          <a:lstStyle/>
          <a:p>
            <a:r>
              <a:rPr lang="en-US" dirty="0">
                <a:latin typeface="Calibri" pitchFamily="34" charset="0"/>
              </a:rPr>
              <a:t>Only a small percentage of fraud detected by financial statement audit.</a:t>
            </a:r>
          </a:p>
          <a:p>
            <a:r>
              <a:rPr lang="en-US" dirty="0">
                <a:latin typeface="Calibri" pitchFamily="34" charset="0"/>
              </a:rPr>
              <a:t>Financial statement audits are not fraud or forensic audits.</a:t>
            </a:r>
          </a:p>
          <a:p>
            <a:r>
              <a:rPr lang="en-US" dirty="0">
                <a:latin typeface="Calibri" pitchFamily="34" charset="0"/>
              </a:rPr>
              <a:t>Objective is issuing an opinion of financial statements.</a:t>
            </a:r>
          </a:p>
          <a:p>
            <a:r>
              <a:rPr lang="en-US" dirty="0">
                <a:latin typeface="Calibri" pitchFamily="34" charset="0"/>
              </a:rPr>
              <a:t>The auditor’s report only gives “reasonable assurance” that there are no material misstatements in the financial statements.</a:t>
            </a:r>
          </a:p>
          <a:p>
            <a:r>
              <a:rPr lang="en-US" dirty="0">
                <a:latin typeface="Calibri" pitchFamily="34" charset="0"/>
              </a:rPr>
              <a:t>Auditors are not required to detect fraud.</a:t>
            </a:r>
          </a:p>
        </p:txBody>
      </p:sp>
      <p:sp>
        <p:nvSpPr>
          <p:cNvPr id="4" name="Slide Number Placeholder 3"/>
          <p:cNvSpPr>
            <a:spLocks noGrp="1"/>
          </p:cNvSpPr>
          <p:nvPr>
            <p:ph type="sldNum" sz="quarter" idx="12"/>
          </p:nvPr>
        </p:nvSpPr>
        <p:spPr>
          <a:xfrm>
            <a:off x="8506259" y="6519863"/>
            <a:ext cx="471685" cy="365125"/>
          </a:xfrm>
          <a:prstGeom prst="rect">
            <a:avLst/>
          </a:prstGeom>
        </p:spPr>
        <p:txBody>
          <a:bodyPr/>
          <a:lstStyle/>
          <a:p>
            <a:fld id="{B678A430-2B5E-9C4F-A94E-0139B75F11B5}" type="slidenum">
              <a:rPr lang="en-US" smtClean="0"/>
              <a:pPr/>
              <a:t>117</a:t>
            </a:fld>
            <a:endParaRPr lang="en-US" dirty="0"/>
          </a:p>
        </p:txBody>
      </p:sp>
    </p:spTree>
    <p:extLst>
      <p:ext uri="{BB962C8B-B14F-4D97-AF65-F5344CB8AC3E}">
        <p14:creationId xmlns:p14="http://schemas.microsoft.com/office/powerpoint/2010/main" val="36963560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680" y="235033"/>
            <a:ext cx="8178120" cy="901011"/>
          </a:xfrm>
        </p:spPr>
        <p:txBody>
          <a:bodyPr/>
          <a:lstStyle/>
          <a:p>
            <a:r>
              <a:rPr lang="en-US" dirty="0"/>
              <a:t>Financial Statement Audits </a:t>
            </a:r>
            <a:r>
              <a:rPr lang="en-US" sz="2800" i="1" dirty="0"/>
              <a:t>(Cont.)</a:t>
            </a:r>
            <a:endParaRPr lang="en-US" sz="2800" dirty="0"/>
          </a:p>
        </p:txBody>
      </p:sp>
      <p:sp>
        <p:nvSpPr>
          <p:cNvPr id="3" name="Content Placeholder 2"/>
          <p:cNvSpPr>
            <a:spLocks noGrp="1"/>
          </p:cNvSpPr>
          <p:nvPr>
            <p:ph idx="1"/>
          </p:nvPr>
        </p:nvSpPr>
        <p:spPr>
          <a:xfrm>
            <a:off x="457200" y="914400"/>
            <a:ext cx="8178120" cy="5283807"/>
          </a:xfrm>
        </p:spPr>
        <p:txBody>
          <a:bodyPr/>
          <a:lstStyle/>
          <a:p>
            <a:r>
              <a:rPr lang="en-US" dirty="0">
                <a:latin typeface="Calibri" pitchFamily="34" charset="0"/>
              </a:rPr>
              <a:t>Auditor’s consideration of fraud risk is limited to material misstatements in the financial statements. </a:t>
            </a:r>
          </a:p>
          <a:p>
            <a:endParaRPr lang="en-US" sz="1200" dirty="0">
              <a:latin typeface="Calibri" pitchFamily="34" charset="0"/>
            </a:endParaRPr>
          </a:p>
          <a:p>
            <a:r>
              <a:rPr lang="en-US" dirty="0">
                <a:latin typeface="Calibri" pitchFamily="34" charset="0"/>
              </a:rPr>
              <a:t>Auditor’s obtain an understanding of internal control over financial reporting when planning the audit.</a:t>
            </a:r>
          </a:p>
          <a:p>
            <a:endParaRPr lang="en-US" sz="1200" dirty="0">
              <a:latin typeface="Calibri" pitchFamily="34" charset="0"/>
            </a:endParaRPr>
          </a:p>
          <a:p>
            <a:r>
              <a:rPr lang="en-US" dirty="0">
                <a:latin typeface="Calibri" pitchFamily="34" charset="0"/>
              </a:rPr>
              <a:t>A financial statement audit can provide valuable insight into adequacy of internal controls.</a:t>
            </a:r>
          </a:p>
          <a:p>
            <a:endParaRPr lang="en-US" sz="1200" dirty="0">
              <a:latin typeface="Calibri" pitchFamily="34" charset="0"/>
            </a:endParaRPr>
          </a:p>
          <a:p>
            <a:r>
              <a:rPr lang="en-US" dirty="0">
                <a:latin typeface="Calibri" pitchFamily="34" charset="0"/>
              </a:rPr>
              <a:t>Control weaknesses could be key indicator of a fraud opportunity. </a:t>
            </a:r>
          </a:p>
          <a:p>
            <a:endParaRPr lang="en-US" sz="1200" dirty="0">
              <a:latin typeface="Calibri" pitchFamily="34" charset="0"/>
            </a:endParaRPr>
          </a:p>
          <a:p>
            <a:r>
              <a:rPr lang="en-US" dirty="0">
                <a:latin typeface="Calibri" pitchFamily="34" charset="0"/>
              </a:rPr>
              <a:t>Auditors must exercise professional skepticism during the audit.  </a:t>
            </a:r>
          </a:p>
          <a:p>
            <a:endParaRPr lang="en-US" dirty="0"/>
          </a:p>
        </p:txBody>
      </p:sp>
      <p:sp>
        <p:nvSpPr>
          <p:cNvPr id="4" name="Slide Number Placeholder 3"/>
          <p:cNvSpPr>
            <a:spLocks noGrp="1"/>
          </p:cNvSpPr>
          <p:nvPr>
            <p:ph type="sldNum" sz="quarter" idx="12"/>
          </p:nvPr>
        </p:nvSpPr>
        <p:spPr>
          <a:xfrm>
            <a:off x="8506259" y="6519863"/>
            <a:ext cx="471685" cy="365125"/>
          </a:xfrm>
          <a:prstGeom prst="rect">
            <a:avLst/>
          </a:prstGeom>
        </p:spPr>
        <p:txBody>
          <a:bodyPr/>
          <a:lstStyle/>
          <a:p>
            <a:fld id="{B678A430-2B5E-9C4F-A94E-0139B75F11B5}" type="slidenum">
              <a:rPr lang="en-US" smtClean="0"/>
              <a:pPr/>
              <a:t>118</a:t>
            </a:fld>
            <a:endParaRPr lang="en-US" dirty="0"/>
          </a:p>
        </p:txBody>
      </p:sp>
    </p:spTree>
    <p:extLst>
      <p:ext uri="{BB962C8B-B14F-4D97-AF65-F5344CB8AC3E}">
        <p14:creationId xmlns:p14="http://schemas.microsoft.com/office/powerpoint/2010/main" val="12456236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AU-C Section 240 – Consideration of Fraud in a Financial Statement Audit</a:t>
            </a:r>
          </a:p>
        </p:txBody>
      </p:sp>
      <p:sp>
        <p:nvSpPr>
          <p:cNvPr id="3" name="Content Placeholder 2"/>
          <p:cNvSpPr>
            <a:spLocks noGrp="1"/>
          </p:cNvSpPr>
          <p:nvPr>
            <p:ph idx="1"/>
          </p:nvPr>
        </p:nvSpPr>
        <p:spPr>
          <a:xfrm>
            <a:off x="457200" y="1752601"/>
            <a:ext cx="8229600" cy="4191000"/>
          </a:xfrm>
        </p:spPr>
        <p:txBody>
          <a:bodyPr/>
          <a:lstStyle/>
          <a:p>
            <a:r>
              <a:rPr lang="en-US" sz="2000" dirty="0">
                <a:latin typeface="Calibri" pitchFamily="34" charset="0"/>
              </a:rPr>
              <a:t>The auditor has a responsibility to plan and perform the audit to obtain reasonable assurance about whether the financial statements are free of material misstatement, whether caused by error or fraud. </a:t>
            </a:r>
          </a:p>
          <a:p>
            <a:pPr lvl="1">
              <a:buFont typeface="Wingdings" pitchFamily="2" charset="2"/>
              <a:buChar char="§"/>
            </a:pPr>
            <a:r>
              <a:rPr lang="en-US" sz="2000" dirty="0">
                <a:latin typeface="Calibri" pitchFamily="34" charset="0"/>
              </a:rPr>
              <a:t>Professional skepticism</a:t>
            </a:r>
          </a:p>
          <a:p>
            <a:pPr lvl="1">
              <a:buFont typeface="Wingdings" pitchFamily="2" charset="2"/>
              <a:buChar char="§"/>
            </a:pPr>
            <a:r>
              <a:rPr lang="en-US" sz="2000" dirty="0">
                <a:latin typeface="Calibri" pitchFamily="34" charset="0"/>
              </a:rPr>
              <a:t>Discussion among engagement personnel </a:t>
            </a:r>
          </a:p>
          <a:p>
            <a:pPr lvl="1">
              <a:buFont typeface="Wingdings" pitchFamily="2" charset="2"/>
              <a:buChar char="§"/>
            </a:pPr>
            <a:r>
              <a:rPr lang="en-US" sz="2000" dirty="0">
                <a:latin typeface="Calibri" pitchFamily="34" charset="0"/>
              </a:rPr>
              <a:t>Identify risks of material misstatement</a:t>
            </a:r>
          </a:p>
          <a:p>
            <a:pPr lvl="1">
              <a:buFont typeface="Wingdings" pitchFamily="2" charset="2"/>
              <a:buChar char="§"/>
            </a:pPr>
            <a:r>
              <a:rPr lang="en-US" sz="2000" dirty="0">
                <a:latin typeface="Calibri" pitchFamily="34" charset="0"/>
              </a:rPr>
              <a:t>Assess the risk</a:t>
            </a:r>
          </a:p>
          <a:p>
            <a:pPr lvl="1">
              <a:buFont typeface="Wingdings" pitchFamily="2" charset="2"/>
              <a:buChar char="§"/>
            </a:pPr>
            <a:r>
              <a:rPr lang="en-US" sz="2000" dirty="0">
                <a:latin typeface="Calibri" pitchFamily="34" charset="0"/>
              </a:rPr>
              <a:t>Respond to the results </a:t>
            </a:r>
          </a:p>
          <a:p>
            <a:pPr lvl="1">
              <a:buFont typeface="Wingdings" pitchFamily="2" charset="2"/>
              <a:buChar char="§"/>
            </a:pPr>
            <a:r>
              <a:rPr lang="en-US" sz="2000" dirty="0">
                <a:latin typeface="Calibri" pitchFamily="34" charset="0"/>
              </a:rPr>
              <a:t>Evaluate audit evidence</a:t>
            </a:r>
          </a:p>
          <a:p>
            <a:pPr lvl="1">
              <a:buFont typeface="Wingdings" pitchFamily="2" charset="2"/>
              <a:buChar char="§"/>
            </a:pPr>
            <a:r>
              <a:rPr lang="en-US" sz="2000" dirty="0">
                <a:latin typeface="Calibri" pitchFamily="34" charset="0"/>
              </a:rPr>
              <a:t>Communicate with management – those charged with governance</a:t>
            </a:r>
          </a:p>
          <a:p>
            <a:pPr lvl="1">
              <a:buFont typeface="Wingdings" pitchFamily="2" charset="2"/>
              <a:buChar char="§"/>
            </a:pPr>
            <a:r>
              <a:rPr lang="en-US" sz="2000" dirty="0">
                <a:latin typeface="Calibri" pitchFamily="34" charset="0"/>
              </a:rPr>
              <a:t>Document consideration of fraud </a:t>
            </a:r>
          </a:p>
        </p:txBody>
      </p:sp>
      <p:sp>
        <p:nvSpPr>
          <p:cNvPr id="4" name="Slide Number Placeholder 3"/>
          <p:cNvSpPr>
            <a:spLocks noGrp="1"/>
          </p:cNvSpPr>
          <p:nvPr>
            <p:ph type="sldNum" sz="quarter" idx="12"/>
          </p:nvPr>
        </p:nvSpPr>
        <p:spPr>
          <a:xfrm>
            <a:off x="8506259" y="6519863"/>
            <a:ext cx="471685" cy="365125"/>
          </a:xfrm>
          <a:prstGeom prst="rect">
            <a:avLst/>
          </a:prstGeom>
        </p:spPr>
        <p:txBody>
          <a:bodyPr/>
          <a:lstStyle/>
          <a:p>
            <a:fld id="{88A3E2CC-BA8F-834D-B8DA-579F14165F56}" type="slidenum">
              <a:rPr lang="en-US" smtClean="0"/>
              <a:pPr/>
              <a:t>119</a:t>
            </a:fld>
            <a:endParaRPr lang="en-US" dirty="0"/>
          </a:p>
        </p:txBody>
      </p:sp>
    </p:spTree>
    <p:extLst>
      <p:ext uri="{BB962C8B-B14F-4D97-AF65-F5344CB8AC3E}">
        <p14:creationId xmlns:p14="http://schemas.microsoft.com/office/powerpoint/2010/main" val="1627291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620000" cy="1143000"/>
          </a:xfrm>
        </p:spPr>
        <p:txBody>
          <a:bodyPr>
            <a:normAutofit/>
          </a:bodyPr>
          <a:lstStyle/>
          <a:p>
            <a:pPr algn="l"/>
            <a:r>
              <a:rPr lang="en-US" dirty="0"/>
              <a:t>Nine Points of Reform</a:t>
            </a:r>
          </a:p>
        </p:txBody>
      </p:sp>
      <p:sp>
        <p:nvSpPr>
          <p:cNvPr id="3" name="Content Placeholder 2"/>
          <p:cNvSpPr>
            <a:spLocks noGrp="1"/>
          </p:cNvSpPr>
          <p:nvPr>
            <p:ph idx="4294967295"/>
          </p:nvPr>
        </p:nvSpPr>
        <p:spPr>
          <a:xfrm>
            <a:off x="457200" y="990600"/>
            <a:ext cx="8229600" cy="4876800"/>
          </a:xfrm>
          <a:prstGeom prst="rect">
            <a:avLst/>
          </a:prstGeom>
        </p:spPr>
        <p:txBody>
          <a:bodyPr>
            <a:normAutofit lnSpcReduction="10000"/>
          </a:bodyPr>
          <a:lstStyle/>
          <a:p>
            <a:pPr marL="514350" indent="-514350">
              <a:buClr>
                <a:srgbClr val="00B0F0"/>
              </a:buClr>
              <a:buSzPct val="100000"/>
              <a:buFont typeface="+mj-lt"/>
              <a:buAutoNum type="arabicPeriod" startAt="5"/>
            </a:pPr>
            <a:r>
              <a:rPr lang="en-US" b="1" cap="none" dirty="0">
                <a:latin typeface="Calibri" pitchFamily="34" charset="0"/>
              </a:rPr>
              <a:t>Limiting Allowable Costs to Make the Best Use of Federal Resources</a:t>
            </a:r>
          </a:p>
          <a:p>
            <a:pPr marL="514350" indent="-514350">
              <a:buClr>
                <a:srgbClr val="00B0F0"/>
              </a:buClr>
              <a:buSzPct val="100000"/>
              <a:buNone/>
            </a:pPr>
            <a:endParaRPr lang="en-US" b="1" cap="none" dirty="0">
              <a:latin typeface="Calibri" pitchFamily="34" charset="0"/>
            </a:endParaRPr>
          </a:p>
          <a:p>
            <a:pPr marL="457200" lvl="1" indent="-514350" algn="just">
              <a:buClr>
                <a:srgbClr val="00B0F0"/>
              </a:buClr>
              <a:buSzPct val="100000"/>
              <a:buNone/>
            </a:pPr>
            <a:r>
              <a:rPr lang="en-US" cap="none" dirty="0">
                <a:latin typeface="Calibri" pitchFamily="34" charset="0"/>
              </a:rPr>
              <a:t>	Guidance strengthens language in certain items of cost to appropriately limit costs under federal awards.</a:t>
            </a:r>
          </a:p>
          <a:p>
            <a:pPr marL="457200" lvl="1" indent="-514350" algn="just">
              <a:buClr>
                <a:srgbClr val="00B0F0"/>
              </a:buClr>
              <a:buSzPct val="100000"/>
              <a:buNone/>
            </a:pPr>
            <a:r>
              <a:rPr lang="en-US" cap="none" dirty="0">
                <a:latin typeface="Calibri" pitchFamily="34" charset="0"/>
              </a:rPr>
              <a:t>	</a:t>
            </a:r>
            <a:r>
              <a:rPr lang="en-US" b="1" cap="none" dirty="0">
                <a:latin typeface="Calibri" pitchFamily="34" charset="0"/>
              </a:rPr>
              <a:t>Section 200.432</a:t>
            </a:r>
            <a:r>
              <a:rPr lang="en-US" cap="none" dirty="0">
                <a:latin typeface="Calibri" pitchFamily="34" charset="0"/>
              </a:rPr>
              <a:t> clarifies allowable conference spending.</a:t>
            </a:r>
          </a:p>
          <a:p>
            <a:pPr marL="457200" lvl="1" indent="-514350" algn="just">
              <a:buClr>
                <a:srgbClr val="00B0F0"/>
              </a:buClr>
              <a:buSzPct val="100000"/>
              <a:buNone/>
            </a:pPr>
            <a:r>
              <a:rPr lang="en-US" cap="none" dirty="0">
                <a:latin typeface="Calibri" pitchFamily="34" charset="0"/>
              </a:rPr>
              <a:t>	</a:t>
            </a:r>
            <a:r>
              <a:rPr lang="en-US" b="1" cap="none" dirty="0">
                <a:latin typeface="Calibri" pitchFamily="34" charset="0"/>
              </a:rPr>
              <a:t>Section 200.437 </a:t>
            </a:r>
            <a:r>
              <a:rPr lang="en-US" cap="none" dirty="0">
                <a:latin typeface="Calibri" pitchFamily="34" charset="0"/>
              </a:rPr>
              <a:t>eliminates “morale” costs for employee health and welfare.</a:t>
            </a:r>
          </a:p>
          <a:p>
            <a:pPr marL="457200" lvl="1" indent="-514350" algn="just">
              <a:buClr>
                <a:srgbClr val="00B0F0"/>
              </a:buClr>
              <a:buSzPct val="100000"/>
              <a:buNone/>
            </a:pPr>
            <a:r>
              <a:rPr lang="en-US" cap="none" dirty="0">
                <a:latin typeface="Calibri" pitchFamily="34" charset="0"/>
              </a:rPr>
              <a:t>	</a:t>
            </a:r>
            <a:r>
              <a:rPr lang="en-US" b="1" cap="none" dirty="0">
                <a:latin typeface="Calibri" pitchFamily="34" charset="0"/>
              </a:rPr>
              <a:t>Section 200.464 </a:t>
            </a:r>
            <a:r>
              <a:rPr lang="en-US" cap="none" dirty="0">
                <a:latin typeface="Calibri" pitchFamily="34" charset="0"/>
              </a:rPr>
              <a:t>limits previously unlimited amount for costs associated with employee’s vacant home for relocation costs.</a:t>
            </a:r>
          </a:p>
          <a:p>
            <a:pPr marL="457200" lvl="1" indent="-514350" algn="just">
              <a:buClr>
                <a:srgbClr val="00B0F0"/>
              </a:buClr>
              <a:buSzPct val="100000"/>
              <a:buNone/>
            </a:pPr>
            <a:r>
              <a:rPr lang="en-US" cap="none" dirty="0">
                <a:latin typeface="Calibri" pitchFamily="34" charset="0"/>
              </a:rPr>
              <a:t>	</a:t>
            </a:r>
            <a:r>
              <a:rPr lang="en-US" b="1" cap="none" dirty="0">
                <a:latin typeface="Calibri" pitchFamily="34" charset="0"/>
              </a:rPr>
              <a:t>Section 200.469 </a:t>
            </a:r>
            <a:r>
              <a:rPr lang="en-US" cap="none" dirty="0">
                <a:latin typeface="Calibri" pitchFamily="34" charset="0"/>
              </a:rPr>
              <a:t>expands the limitation on student activity costs previously applied to IHE’s. </a:t>
            </a:r>
          </a:p>
          <a:p>
            <a:pPr marL="514350" indent="-514350">
              <a:buClr>
                <a:srgbClr val="00B0F0"/>
              </a:buClr>
              <a:buSzPct val="100000"/>
              <a:buNone/>
            </a:pPr>
            <a:endParaRPr lang="en-US" cap="none" dirty="0">
              <a:latin typeface="Calibri" pitchFamily="34" charset="0"/>
            </a:endParaRPr>
          </a:p>
          <a:p>
            <a:pPr marL="514350" indent="-514350">
              <a:buClr>
                <a:srgbClr val="00B0F0"/>
              </a:buClr>
              <a:buNone/>
            </a:pPr>
            <a:endParaRPr lang="en-US" cap="none" dirty="0">
              <a:latin typeface="Calibri" pitchFamily="34" charset="0"/>
            </a:endParaRPr>
          </a:p>
          <a:p>
            <a:pPr>
              <a:buClr>
                <a:srgbClr val="00B0F0"/>
              </a:buClr>
            </a:pPr>
            <a:endParaRPr lang="en-US" cap="none" dirty="0">
              <a:latin typeface="Calibri" pitchFamily="34" charset="0"/>
            </a:endParaRPr>
          </a:p>
          <a:p>
            <a:pPr marL="514350" indent="-514350">
              <a:buNone/>
            </a:pPr>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Government Auditing Standards</a:t>
            </a:r>
            <a:r>
              <a:rPr lang="en-US" dirty="0"/>
              <a:t> – Reporting Fraud in a Financial Statement Audit</a:t>
            </a:r>
          </a:p>
        </p:txBody>
      </p:sp>
      <p:sp>
        <p:nvSpPr>
          <p:cNvPr id="3" name="Content Placeholder 2"/>
          <p:cNvSpPr>
            <a:spLocks noGrp="1"/>
          </p:cNvSpPr>
          <p:nvPr>
            <p:ph idx="1"/>
          </p:nvPr>
        </p:nvSpPr>
        <p:spPr>
          <a:xfrm>
            <a:off x="457200" y="2133600"/>
            <a:ext cx="8229600" cy="3810000"/>
          </a:xfrm>
        </p:spPr>
        <p:txBody>
          <a:bodyPr/>
          <a:lstStyle/>
          <a:p>
            <a:r>
              <a:rPr lang="en-US" sz="1800" dirty="0">
                <a:latin typeface="Calibri" pitchFamily="34" charset="0"/>
              </a:rPr>
              <a:t>In an audit performed in accordance with </a:t>
            </a:r>
            <a:r>
              <a:rPr lang="en-US" sz="1800" i="1" dirty="0">
                <a:latin typeface="Calibri" pitchFamily="34" charset="0"/>
              </a:rPr>
              <a:t>Government Auditing Standards</a:t>
            </a:r>
            <a:r>
              <a:rPr lang="en-US" sz="1800" dirty="0">
                <a:latin typeface="Calibri" pitchFamily="34" charset="0"/>
              </a:rPr>
              <a:t> the auditor has additional responsibilities related to reporting fraud above what is required in AU-C 240. </a:t>
            </a:r>
          </a:p>
          <a:p>
            <a:r>
              <a:rPr lang="en-US" sz="1800" dirty="0">
                <a:latin typeface="Calibri" pitchFamily="34" charset="0"/>
              </a:rPr>
              <a:t>If the auditor concludes that fraud has occurred or is likely to have occurred, </a:t>
            </a:r>
          </a:p>
          <a:p>
            <a:pPr lvl="1">
              <a:buFont typeface="Wingdings" pitchFamily="2" charset="2"/>
              <a:buChar char="§"/>
            </a:pPr>
            <a:r>
              <a:rPr lang="en-US" sz="1800" dirty="0">
                <a:latin typeface="Calibri" pitchFamily="34" charset="0"/>
              </a:rPr>
              <a:t>Include in the report on internal control over financial reporting and on compliance and other matters. </a:t>
            </a:r>
          </a:p>
          <a:p>
            <a:pPr lvl="1">
              <a:buFont typeface="Wingdings" pitchFamily="2" charset="2"/>
              <a:buChar char="§"/>
            </a:pPr>
            <a:r>
              <a:rPr lang="en-US" sz="1800" dirty="0">
                <a:latin typeface="Calibri" pitchFamily="34" charset="0"/>
              </a:rPr>
              <a:t>Information about fraud with material effect on the financial statements that warrant the attention of those charged with governance. </a:t>
            </a:r>
          </a:p>
          <a:p>
            <a:pPr lvl="1">
              <a:buFont typeface="Wingdings" pitchFamily="2" charset="2"/>
              <a:buChar char="§"/>
            </a:pPr>
            <a:r>
              <a:rPr lang="en-US" sz="1800" dirty="0">
                <a:latin typeface="Calibri" pitchFamily="34" charset="0"/>
              </a:rPr>
              <a:t>Information that does not warrant the attention of those charged with governance, the auditor’s determination of whether and how to communicate such instances to auditee officials is a matter of professional judgment. </a:t>
            </a:r>
          </a:p>
        </p:txBody>
      </p:sp>
      <p:sp>
        <p:nvSpPr>
          <p:cNvPr id="4" name="Slide Number Placeholder 3"/>
          <p:cNvSpPr>
            <a:spLocks noGrp="1"/>
          </p:cNvSpPr>
          <p:nvPr>
            <p:ph type="sldNum" sz="quarter" idx="12"/>
          </p:nvPr>
        </p:nvSpPr>
        <p:spPr>
          <a:xfrm>
            <a:off x="8506259" y="6519863"/>
            <a:ext cx="471685" cy="365125"/>
          </a:xfrm>
          <a:prstGeom prst="rect">
            <a:avLst/>
          </a:prstGeom>
        </p:spPr>
        <p:txBody>
          <a:bodyPr/>
          <a:lstStyle/>
          <a:p>
            <a:fld id="{88A3E2CC-BA8F-834D-B8DA-579F14165F56}" type="slidenum">
              <a:rPr lang="en-US" smtClean="0"/>
              <a:pPr/>
              <a:t>120</a:t>
            </a:fld>
            <a:endParaRPr lang="en-US" dirty="0"/>
          </a:p>
        </p:txBody>
      </p:sp>
    </p:spTree>
    <p:extLst>
      <p:ext uri="{BB962C8B-B14F-4D97-AF65-F5344CB8AC3E}">
        <p14:creationId xmlns:p14="http://schemas.microsoft.com/office/powerpoint/2010/main" val="5064343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OMB A-133, Single Audit – Assessing Risk of Material Non-Compliance Due to Fraud</a:t>
            </a:r>
          </a:p>
        </p:txBody>
      </p:sp>
      <p:sp>
        <p:nvSpPr>
          <p:cNvPr id="3" name="Content Placeholder 2"/>
          <p:cNvSpPr>
            <a:spLocks noGrp="1"/>
          </p:cNvSpPr>
          <p:nvPr>
            <p:ph idx="1"/>
          </p:nvPr>
        </p:nvSpPr>
        <p:spPr/>
        <p:txBody>
          <a:bodyPr/>
          <a:lstStyle/>
          <a:p>
            <a:r>
              <a:rPr lang="en-US" dirty="0">
                <a:latin typeface="Calibri" pitchFamily="34" charset="0"/>
              </a:rPr>
              <a:t>AU-C 240 also applies to a compliance audit</a:t>
            </a:r>
          </a:p>
          <a:p>
            <a:pPr>
              <a:buNone/>
            </a:pPr>
            <a:endParaRPr lang="en-US" dirty="0">
              <a:latin typeface="Calibri" pitchFamily="34" charset="0"/>
            </a:endParaRPr>
          </a:p>
          <a:p>
            <a:r>
              <a:rPr lang="en-US" dirty="0">
                <a:latin typeface="Calibri" pitchFamily="34" charset="0"/>
              </a:rPr>
              <a:t>In a Circular A-133 audit , the assessment of fraud risk relates to fraudulent acts that may result in a material noncompliance with a major federal program’s compliance requirements or the misappropriation of  federal funds</a:t>
            </a:r>
          </a:p>
        </p:txBody>
      </p:sp>
      <p:sp>
        <p:nvSpPr>
          <p:cNvPr id="4" name="Slide Number Placeholder 3"/>
          <p:cNvSpPr>
            <a:spLocks noGrp="1"/>
          </p:cNvSpPr>
          <p:nvPr>
            <p:ph type="sldNum" sz="quarter" idx="12"/>
          </p:nvPr>
        </p:nvSpPr>
        <p:spPr>
          <a:xfrm>
            <a:off x="8506259" y="6519863"/>
            <a:ext cx="471685" cy="365125"/>
          </a:xfrm>
          <a:prstGeom prst="rect">
            <a:avLst/>
          </a:prstGeom>
        </p:spPr>
        <p:txBody>
          <a:bodyPr/>
          <a:lstStyle/>
          <a:p>
            <a:fld id="{88A3E2CC-BA8F-834D-B8DA-579F14165F56}" type="slidenum">
              <a:rPr lang="en-US" smtClean="0"/>
              <a:pPr/>
              <a:t>121</a:t>
            </a:fld>
            <a:endParaRPr lang="en-US" dirty="0"/>
          </a:p>
        </p:txBody>
      </p:sp>
    </p:spTree>
    <p:extLst>
      <p:ext uri="{BB962C8B-B14F-4D97-AF65-F5344CB8AC3E}">
        <p14:creationId xmlns:p14="http://schemas.microsoft.com/office/powerpoint/2010/main" val="42325237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OMB A-133, Single Audit – Assessing Risk of Material Noncompliance Due to Fraud </a:t>
            </a:r>
            <a:br>
              <a:rPr lang="en-US" dirty="0"/>
            </a:br>
            <a:r>
              <a:rPr lang="en-US" sz="2700" i="1" dirty="0"/>
              <a:t>(Continued)</a:t>
            </a:r>
            <a:endParaRPr lang="en-US" dirty="0"/>
          </a:p>
        </p:txBody>
      </p:sp>
      <p:sp>
        <p:nvSpPr>
          <p:cNvPr id="3" name="Content Placeholder 2"/>
          <p:cNvSpPr>
            <a:spLocks noGrp="1"/>
          </p:cNvSpPr>
          <p:nvPr>
            <p:ph idx="1"/>
          </p:nvPr>
        </p:nvSpPr>
        <p:spPr>
          <a:xfrm>
            <a:off x="381000" y="1905000"/>
            <a:ext cx="8229600" cy="4343400"/>
          </a:xfrm>
        </p:spPr>
        <p:txBody>
          <a:bodyPr/>
          <a:lstStyle/>
          <a:p>
            <a:r>
              <a:rPr lang="en-US" sz="2300" dirty="0">
                <a:latin typeface="Calibri" pitchFamily="34" charset="0"/>
              </a:rPr>
              <a:t>As part of the risk assessment process in a single audit, the auditor should:</a:t>
            </a:r>
          </a:p>
          <a:p>
            <a:pPr lvl="1">
              <a:buFont typeface="Wingdings" pitchFamily="2" charset="2"/>
              <a:buChar char="§"/>
            </a:pPr>
            <a:r>
              <a:rPr lang="en-US" sz="2300" dirty="0">
                <a:latin typeface="Calibri" pitchFamily="34" charset="0"/>
              </a:rPr>
              <a:t>Specifically assess the risks of material noncompliance with a major program's compliance requirements occurring due to fraud (fraud risk). </a:t>
            </a:r>
          </a:p>
          <a:p>
            <a:pPr lvl="1">
              <a:buFont typeface="Wingdings" pitchFamily="2" charset="2"/>
              <a:buChar char="§"/>
            </a:pPr>
            <a:r>
              <a:rPr lang="en-US" sz="2300" dirty="0">
                <a:latin typeface="Calibri" pitchFamily="34" charset="0"/>
              </a:rPr>
              <a:t>Consider that assessment in designing the audit procedures to be performed. </a:t>
            </a:r>
          </a:p>
          <a:p>
            <a:pPr lvl="1">
              <a:buFont typeface="Wingdings" pitchFamily="2" charset="2"/>
              <a:buChar char="§"/>
            </a:pPr>
            <a:r>
              <a:rPr lang="en-US" sz="2300" dirty="0">
                <a:latin typeface="Calibri" pitchFamily="34" charset="0"/>
              </a:rPr>
              <a:t>The assessment of fraud risk should be ongoing throughout the audit.</a:t>
            </a:r>
          </a:p>
          <a:p>
            <a:pPr lvl="1">
              <a:buFont typeface="Wingdings" pitchFamily="2" charset="2"/>
              <a:buChar char="§"/>
            </a:pPr>
            <a:r>
              <a:rPr lang="en-US" sz="2300" dirty="0">
                <a:latin typeface="Calibri" pitchFamily="34" charset="0"/>
              </a:rPr>
              <a:t>Use Professional Judgment in adapting AU-C 240 to the objectives of a single audit.</a:t>
            </a:r>
          </a:p>
        </p:txBody>
      </p:sp>
      <p:sp>
        <p:nvSpPr>
          <p:cNvPr id="4" name="Slide Number Placeholder 3"/>
          <p:cNvSpPr>
            <a:spLocks noGrp="1"/>
          </p:cNvSpPr>
          <p:nvPr>
            <p:ph type="sldNum" sz="quarter" idx="12"/>
          </p:nvPr>
        </p:nvSpPr>
        <p:spPr>
          <a:xfrm>
            <a:off x="8506259" y="6519863"/>
            <a:ext cx="471685" cy="365125"/>
          </a:xfrm>
          <a:prstGeom prst="rect">
            <a:avLst/>
          </a:prstGeom>
        </p:spPr>
        <p:txBody>
          <a:bodyPr/>
          <a:lstStyle/>
          <a:p>
            <a:fld id="{88A3E2CC-BA8F-834D-B8DA-579F14165F56}" type="slidenum">
              <a:rPr lang="en-US" smtClean="0"/>
              <a:pPr/>
              <a:t>122</a:t>
            </a:fld>
            <a:endParaRPr lang="en-US" dirty="0"/>
          </a:p>
        </p:txBody>
      </p:sp>
    </p:spTree>
    <p:extLst>
      <p:ext uri="{BB962C8B-B14F-4D97-AF65-F5344CB8AC3E}">
        <p14:creationId xmlns:p14="http://schemas.microsoft.com/office/powerpoint/2010/main" val="62095026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OMB A-133, Single Audit – Assessing Risk of Material Noncompliance Due to Fraud </a:t>
            </a:r>
            <a:br>
              <a:rPr lang="en-US" dirty="0"/>
            </a:br>
            <a:r>
              <a:rPr lang="en-US" sz="2700" i="1" dirty="0"/>
              <a:t>(Continued)</a:t>
            </a:r>
            <a:endParaRPr lang="en-US" dirty="0"/>
          </a:p>
        </p:txBody>
      </p:sp>
      <p:sp>
        <p:nvSpPr>
          <p:cNvPr id="3" name="Content Placeholder 2"/>
          <p:cNvSpPr>
            <a:spLocks noGrp="1"/>
          </p:cNvSpPr>
          <p:nvPr>
            <p:ph idx="1"/>
          </p:nvPr>
        </p:nvSpPr>
        <p:spPr>
          <a:xfrm>
            <a:off x="457200" y="1828800"/>
            <a:ext cx="8229600" cy="4343400"/>
          </a:xfrm>
        </p:spPr>
        <p:txBody>
          <a:bodyPr/>
          <a:lstStyle/>
          <a:p>
            <a:r>
              <a:rPr lang="en-US" sz="2800" dirty="0">
                <a:latin typeface="Calibri" pitchFamily="34" charset="0"/>
              </a:rPr>
              <a:t>Suggested single audit risk assessment fraud procedures:</a:t>
            </a:r>
          </a:p>
          <a:p>
            <a:pPr lvl="1">
              <a:buFont typeface="Wingdings" pitchFamily="2" charset="2"/>
              <a:buChar char="§"/>
            </a:pPr>
            <a:r>
              <a:rPr lang="en-US" sz="2200" dirty="0">
                <a:latin typeface="Calibri" pitchFamily="34" charset="0"/>
              </a:rPr>
              <a:t>Conducting a meeting of audit team members to discuss the risks of material noncompliance due to fraud</a:t>
            </a:r>
          </a:p>
          <a:p>
            <a:pPr lvl="1">
              <a:buFont typeface="Wingdings" pitchFamily="2" charset="2"/>
              <a:buChar char="§"/>
            </a:pPr>
            <a:r>
              <a:rPr lang="en-US" sz="2200" dirty="0">
                <a:latin typeface="Calibri" pitchFamily="34" charset="0"/>
              </a:rPr>
              <a:t>Gathering information necessary to assess fraud risk factors for major programs</a:t>
            </a:r>
          </a:p>
          <a:p>
            <a:pPr lvl="1">
              <a:buFont typeface="Wingdings" pitchFamily="2" charset="2"/>
              <a:buChar char="§"/>
            </a:pPr>
            <a:r>
              <a:rPr lang="en-US" sz="2200" dirty="0">
                <a:latin typeface="Calibri" pitchFamily="34" charset="0"/>
              </a:rPr>
              <a:t>Documenting entity-wide programs and controls in place to prevent, detect, and deter fraud</a:t>
            </a:r>
          </a:p>
          <a:p>
            <a:pPr lvl="1">
              <a:buFont typeface="Wingdings" pitchFamily="2" charset="2"/>
              <a:buChar char="§"/>
            </a:pPr>
            <a:r>
              <a:rPr lang="en-US" sz="2200" dirty="0">
                <a:latin typeface="Calibri" pitchFamily="34" charset="0"/>
              </a:rPr>
              <a:t>Inquiring of management, those charged with governance, internal audit, and others about the risks of fraud related to major programs</a:t>
            </a:r>
          </a:p>
        </p:txBody>
      </p:sp>
      <p:sp>
        <p:nvSpPr>
          <p:cNvPr id="4" name="Slide Number Placeholder 3"/>
          <p:cNvSpPr>
            <a:spLocks noGrp="1"/>
          </p:cNvSpPr>
          <p:nvPr>
            <p:ph type="sldNum" sz="quarter" idx="12"/>
          </p:nvPr>
        </p:nvSpPr>
        <p:spPr>
          <a:xfrm>
            <a:off x="8506259" y="6519863"/>
            <a:ext cx="471685" cy="365125"/>
          </a:xfrm>
          <a:prstGeom prst="rect">
            <a:avLst/>
          </a:prstGeom>
        </p:spPr>
        <p:txBody>
          <a:bodyPr/>
          <a:lstStyle/>
          <a:p>
            <a:fld id="{88A3E2CC-BA8F-834D-B8DA-579F14165F56}" type="slidenum">
              <a:rPr lang="en-US" smtClean="0"/>
              <a:pPr/>
              <a:t>123</a:t>
            </a:fld>
            <a:endParaRPr lang="en-US" dirty="0"/>
          </a:p>
        </p:txBody>
      </p:sp>
    </p:spTree>
    <p:extLst>
      <p:ext uri="{BB962C8B-B14F-4D97-AF65-F5344CB8AC3E}">
        <p14:creationId xmlns:p14="http://schemas.microsoft.com/office/powerpoint/2010/main" val="10232210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OMB A-133, Single Audit – Assessing Risk of Material Noncompliance Due to Fraud </a:t>
            </a:r>
            <a:br>
              <a:rPr lang="en-US" dirty="0"/>
            </a:br>
            <a:r>
              <a:rPr lang="en-US" sz="3100" i="1" dirty="0"/>
              <a:t>(Continued)</a:t>
            </a:r>
            <a:endParaRPr lang="en-US" dirty="0"/>
          </a:p>
        </p:txBody>
      </p:sp>
      <p:sp>
        <p:nvSpPr>
          <p:cNvPr id="3" name="Content Placeholder 2"/>
          <p:cNvSpPr>
            <a:spLocks noGrp="1"/>
          </p:cNvSpPr>
          <p:nvPr>
            <p:ph idx="1"/>
          </p:nvPr>
        </p:nvSpPr>
        <p:spPr/>
        <p:txBody>
          <a:bodyPr/>
          <a:lstStyle/>
          <a:p>
            <a:r>
              <a:rPr lang="en-US" sz="2800" dirty="0"/>
              <a:t>Examples of fraud risk factors generally present when material noncompliance due to fraud occurs:</a:t>
            </a:r>
          </a:p>
          <a:p>
            <a:pPr>
              <a:buNone/>
            </a:pPr>
            <a:endParaRPr lang="en-US" sz="2800" dirty="0"/>
          </a:p>
          <a:p>
            <a:pPr marL="914400" lvl="1" indent="-514350">
              <a:buFont typeface="+mj-lt"/>
              <a:buAutoNum type="arabicPeriod"/>
            </a:pPr>
            <a:r>
              <a:rPr lang="en-US" sz="3200" dirty="0"/>
              <a:t>Incentives or pressures</a:t>
            </a:r>
          </a:p>
          <a:p>
            <a:pPr marL="914400" lvl="1" indent="-514350">
              <a:buFont typeface="+mj-lt"/>
              <a:buAutoNum type="arabicPeriod"/>
            </a:pPr>
            <a:r>
              <a:rPr lang="en-US" sz="3200" dirty="0"/>
              <a:t>Opportunities</a:t>
            </a:r>
          </a:p>
          <a:p>
            <a:pPr marL="914400" lvl="1" indent="-514350">
              <a:buFont typeface="+mj-lt"/>
              <a:buAutoNum type="arabicPeriod"/>
            </a:pPr>
            <a:r>
              <a:rPr lang="en-US" sz="3200" dirty="0"/>
              <a:t>Attitudes or rationalizations</a:t>
            </a:r>
          </a:p>
        </p:txBody>
      </p:sp>
      <p:sp>
        <p:nvSpPr>
          <p:cNvPr id="4" name="Slide Number Placeholder 3"/>
          <p:cNvSpPr>
            <a:spLocks noGrp="1"/>
          </p:cNvSpPr>
          <p:nvPr>
            <p:ph type="sldNum" sz="quarter" idx="12"/>
          </p:nvPr>
        </p:nvSpPr>
        <p:spPr>
          <a:xfrm>
            <a:off x="8506259" y="6519863"/>
            <a:ext cx="471685" cy="365125"/>
          </a:xfrm>
          <a:prstGeom prst="rect">
            <a:avLst/>
          </a:prstGeom>
        </p:spPr>
        <p:txBody>
          <a:bodyPr/>
          <a:lstStyle/>
          <a:p>
            <a:fld id="{88A3E2CC-BA8F-834D-B8DA-579F14165F56}" type="slidenum">
              <a:rPr lang="en-US" smtClean="0"/>
              <a:pPr/>
              <a:t>124</a:t>
            </a:fld>
            <a:endParaRPr lang="en-US" dirty="0"/>
          </a:p>
        </p:txBody>
      </p:sp>
    </p:spTree>
    <p:extLst>
      <p:ext uri="{BB962C8B-B14F-4D97-AF65-F5344CB8AC3E}">
        <p14:creationId xmlns:p14="http://schemas.microsoft.com/office/powerpoint/2010/main" val="10502907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484742" y="304800"/>
            <a:ext cx="8202058" cy="1249363"/>
          </a:xfrm>
        </p:spPr>
        <p:txBody>
          <a:bodyPr lIns="62506" tIns="32146" rIns="62506" bIns="32146" anchor="t">
            <a:normAutofit/>
          </a:bodyPr>
          <a:lstStyle/>
          <a:p>
            <a:pPr defTabSz="455613"/>
            <a:r>
              <a:rPr lang="en-US" sz="4000" dirty="0">
                <a:solidFill>
                  <a:schemeClr val="tx1"/>
                </a:solidFill>
                <a:cs typeface="Tahoma" pitchFamily="34" charset="0"/>
                <a:sym typeface="Arial" pitchFamily="34" charset="0"/>
              </a:rPr>
              <a:t>Impact of Fraud on Organizations</a:t>
            </a:r>
            <a:endParaRPr lang="en-US" sz="4000" dirty="0">
              <a:cs typeface="Tahoma" pitchFamily="34" charset="0"/>
            </a:endParaRPr>
          </a:p>
        </p:txBody>
      </p:sp>
      <p:sp>
        <p:nvSpPr>
          <p:cNvPr id="7171" name="Rectangle 2"/>
          <p:cNvSpPr>
            <a:spLocks noGrp="1" noChangeArrowheads="1"/>
          </p:cNvSpPr>
          <p:nvPr>
            <p:ph type="body" idx="1"/>
          </p:nvPr>
        </p:nvSpPr>
        <p:spPr>
          <a:xfrm>
            <a:off x="396875" y="1294411"/>
            <a:ext cx="8383588" cy="4496790"/>
          </a:xfrm>
        </p:spPr>
        <p:txBody>
          <a:bodyPr lIns="62506" tIns="32146" rIns="62506" bIns="32146"/>
          <a:lstStyle/>
          <a:p>
            <a:pPr marL="0" indent="0" defTabSz="455613">
              <a:spcBef>
                <a:spcPts val="350"/>
              </a:spcBef>
              <a:buFontTx/>
              <a:buNone/>
              <a:defRPr/>
            </a:pPr>
            <a:r>
              <a:rPr lang="en-US" sz="2800" b="1" dirty="0">
                <a:solidFill>
                  <a:srgbClr val="0A52A1"/>
                </a:solidFill>
                <a:latin typeface="Calibri" pitchFamily="34" charset="0"/>
                <a:cs typeface="Arial" charset="0"/>
                <a:sym typeface="Arial" charset="0"/>
              </a:rPr>
              <a:t>The typical organization loses 5% of its annual revenue to fraud translating into a potential total fraud loss of more than $3.5 trillion.</a:t>
            </a:r>
          </a:p>
          <a:p>
            <a:pPr marL="0" indent="0" defTabSz="455613">
              <a:spcBef>
                <a:spcPts val="350"/>
              </a:spcBef>
              <a:buFontTx/>
              <a:buNone/>
              <a:defRPr/>
            </a:pPr>
            <a:endParaRPr lang="en-US" sz="1200" b="1" dirty="0">
              <a:solidFill>
                <a:srgbClr val="0A52A1"/>
              </a:solidFill>
              <a:latin typeface="Calibri" pitchFamily="34" charset="0"/>
              <a:cs typeface="Arial" charset="0"/>
              <a:sym typeface="Arial" charset="0"/>
            </a:endParaRPr>
          </a:p>
          <a:p>
            <a:pPr marL="0" indent="0" algn="ctr" defTabSz="455613">
              <a:spcBef>
                <a:spcPts val="350"/>
              </a:spcBef>
              <a:buFontTx/>
              <a:buNone/>
              <a:defRPr/>
            </a:pPr>
            <a:r>
              <a:rPr lang="en-US" sz="2800" dirty="0">
                <a:solidFill>
                  <a:srgbClr val="0070C0"/>
                </a:solidFill>
                <a:latin typeface="Calibri" pitchFamily="34" charset="0"/>
                <a:cs typeface="Arial" charset="0"/>
                <a:sym typeface="Arial" charset="0"/>
              </a:rPr>
              <a:t>Private Co: 39.3% $200k</a:t>
            </a:r>
          </a:p>
          <a:p>
            <a:pPr marL="0" indent="0" algn="ctr" defTabSz="455613">
              <a:spcBef>
                <a:spcPts val="350"/>
              </a:spcBef>
              <a:buFontTx/>
              <a:buNone/>
              <a:defRPr/>
            </a:pPr>
            <a:r>
              <a:rPr lang="en-US" sz="2800" dirty="0">
                <a:solidFill>
                  <a:srgbClr val="0070C0"/>
                </a:solidFill>
                <a:latin typeface="Calibri" pitchFamily="34" charset="0"/>
                <a:cs typeface="Arial" charset="0"/>
                <a:sym typeface="Arial" charset="0"/>
              </a:rPr>
              <a:t>Public Co: 28.0% $127k</a:t>
            </a:r>
          </a:p>
          <a:p>
            <a:pPr marL="0" indent="0" algn="ctr" defTabSz="455613">
              <a:spcBef>
                <a:spcPts val="350"/>
              </a:spcBef>
              <a:buFontTx/>
              <a:buNone/>
              <a:defRPr/>
            </a:pPr>
            <a:r>
              <a:rPr lang="en-US" sz="2800" b="1" dirty="0">
                <a:solidFill>
                  <a:srgbClr val="0070C0"/>
                </a:solidFill>
                <a:latin typeface="Calibri" pitchFamily="34" charset="0"/>
                <a:cs typeface="Arial" charset="0"/>
                <a:sym typeface="Arial" charset="0"/>
              </a:rPr>
              <a:t>Govt: 16.8% $81k</a:t>
            </a:r>
          </a:p>
          <a:p>
            <a:pPr marL="0" indent="0" algn="ctr" defTabSz="455613">
              <a:spcBef>
                <a:spcPts val="350"/>
              </a:spcBef>
              <a:buFontTx/>
              <a:buNone/>
              <a:defRPr/>
            </a:pPr>
            <a:r>
              <a:rPr lang="en-US" sz="2800" dirty="0">
                <a:solidFill>
                  <a:srgbClr val="0070C0"/>
                </a:solidFill>
                <a:latin typeface="Calibri" pitchFamily="34" charset="0"/>
                <a:cs typeface="Arial" charset="0"/>
                <a:sym typeface="Arial" charset="0"/>
              </a:rPr>
              <a:t>NFP: 10.4% $100k</a:t>
            </a:r>
          </a:p>
          <a:p>
            <a:pPr marL="0" indent="0" algn="ctr" defTabSz="455613">
              <a:spcBef>
                <a:spcPts val="350"/>
              </a:spcBef>
              <a:buFontTx/>
              <a:buNone/>
              <a:defRPr/>
            </a:pPr>
            <a:r>
              <a:rPr lang="en-US" sz="2800" dirty="0">
                <a:solidFill>
                  <a:srgbClr val="0070C0"/>
                </a:solidFill>
                <a:latin typeface="Calibri" pitchFamily="34" charset="0"/>
                <a:cs typeface="Arial" charset="0"/>
                <a:sym typeface="Arial" charset="0"/>
              </a:rPr>
              <a:t>Other: 5.5% $75k</a:t>
            </a:r>
          </a:p>
        </p:txBody>
      </p:sp>
      <p:sp>
        <p:nvSpPr>
          <p:cNvPr id="6148" name="Rectangle 3"/>
          <p:cNvSpPr>
            <a:spLocks/>
          </p:cNvSpPr>
          <p:nvPr/>
        </p:nvSpPr>
        <p:spPr bwMode="auto">
          <a:xfrm>
            <a:off x="0" y="5334000"/>
            <a:ext cx="7392987" cy="503237"/>
          </a:xfrm>
          <a:prstGeom prst="rect">
            <a:avLst/>
          </a:prstGeom>
          <a:noFill/>
          <a:ln w="12700">
            <a:noFill/>
            <a:miter lim="0"/>
            <a:headEnd/>
            <a:tailEnd/>
          </a:ln>
        </p:spPr>
        <p:txBody>
          <a:bodyPr lIns="62506" tIns="35717" rIns="62506" bIns="35717">
            <a:spAutoFit/>
          </a:bodyPr>
          <a:lstStyle/>
          <a:p>
            <a:pPr algn="ctr" defTabSz="455613">
              <a:spcBef>
                <a:spcPts val="275"/>
              </a:spcBef>
              <a:tabLst>
                <a:tab pos="403225" algn="l"/>
              </a:tabLst>
            </a:pPr>
            <a:r>
              <a:rPr lang="en-US" sz="2800" dirty="0">
                <a:latin typeface="Calibri" pitchFamily="34" charset="0"/>
                <a:ea typeface="Helvetica" pitchFamily="34" charset="0"/>
                <a:cs typeface="Tahoma" pitchFamily="34" charset="0"/>
                <a:sym typeface="Helvetica" pitchFamily="34" charset="0"/>
              </a:rPr>
              <a:t>Median months to detection was 18 months</a:t>
            </a:r>
            <a:endParaRPr lang="en-US" sz="2800" dirty="0">
              <a:latin typeface="Calibri" pitchFamily="34" charset="0"/>
              <a:ea typeface="Helvetica" pitchFamily="34" charset="0"/>
              <a:cs typeface="Tahoma" pitchFamily="34" charset="0"/>
            </a:endParaRPr>
          </a:p>
        </p:txBody>
      </p:sp>
      <p:sp>
        <p:nvSpPr>
          <p:cNvPr id="2" name="Slide Number Placeholder 1"/>
          <p:cNvSpPr>
            <a:spLocks noGrp="1"/>
          </p:cNvSpPr>
          <p:nvPr>
            <p:ph type="sldNum" sz="quarter" idx="12"/>
          </p:nvPr>
        </p:nvSpPr>
        <p:spPr>
          <a:xfrm>
            <a:off x="8506259" y="6519863"/>
            <a:ext cx="471685" cy="365125"/>
          </a:xfrm>
          <a:prstGeom prst="rect">
            <a:avLst/>
          </a:prstGeom>
        </p:spPr>
        <p:txBody>
          <a:bodyPr/>
          <a:lstStyle/>
          <a:p>
            <a:fld id="{88A3E2CC-BA8F-834D-B8DA-579F14165F56}" type="slidenum">
              <a:rPr lang="en-US" smtClean="0"/>
              <a:pPr/>
              <a:t>125</a:t>
            </a:fld>
            <a:endParaRPr lang="en-US" dirty="0"/>
          </a:p>
        </p:txBody>
      </p:sp>
    </p:spTree>
    <p:extLst>
      <p:ext uri="{BB962C8B-B14F-4D97-AF65-F5344CB8AC3E}">
        <p14:creationId xmlns:p14="http://schemas.microsoft.com/office/powerpoint/2010/main" val="369598055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p:cNvSpPr>
          <p:nvPr/>
        </p:nvSpPr>
        <p:spPr bwMode="auto">
          <a:xfrm>
            <a:off x="1173163" y="6565900"/>
            <a:ext cx="3960812" cy="242888"/>
          </a:xfrm>
          <a:prstGeom prst="rect">
            <a:avLst/>
          </a:prstGeom>
          <a:noFill/>
          <a:ln w="12700">
            <a:noFill/>
            <a:miter lim="0"/>
            <a:headEnd/>
            <a:tailEnd/>
          </a:ln>
        </p:spPr>
        <p:txBody>
          <a:bodyPr lIns="62506" tIns="35717" rIns="62506" bIns="35717">
            <a:spAutoFit/>
          </a:bodyPr>
          <a:lstStyle/>
          <a:p>
            <a:pPr defTabSz="455613"/>
            <a:r>
              <a:rPr lang="en-US" sz="1100" dirty="0">
                <a:solidFill>
                  <a:srgbClr val="FFFFFF"/>
                </a:solidFill>
                <a:latin typeface="Helvetica" pitchFamily="34" charset="0"/>
                <a:sym typeface="Helvetica" pitchFamily="34" charset="0"/>
              </a:rPr>
              <a:t>American Institute of CPAs</a:t>
            </a:r>
            <a:endParaRPr lang="en-US" dirty="0"/>
          </a:p>
        </p:txBody>
      </p:sp>
      <p:sp>
        <p:nvSpPr>
          <p:cNvPr id="12291" name="Rectangle 2"/>
          <p:cNvSpPr>
            <a:spLocks noGrp="1" noChangeArrowheads="1"/>
          </p:cNvSpPr>
          <p:nvPr>
            <p:ph type="title"/>
          </p:nvPr>
        </p:nvSpPr>
        <p:spPr>
          <a:xfrm>
            <a:off x="617517" y="228600"/>
            <a:ext cx="7993083" cy="900113"/>
          </a:xfrm>
        </p:spPr>
        <p:txBody>
          <a:bodyPr lIns="62506" tIns="32146" rIns="62506" bIns="32146" anchor="t"/>
          <a:lstStyle/>
          <a:p>
            <a:pPr defTabSz="455613"/>
            <a:r>
              <a:rPr lang="en-US" sz="4400" dirty="0">
                <a:cs typeface="Tahoma" pitchFamily="34" charset="0"/>
                <a:sym typeface="Arial" pitchFamily="34" charset="0"/>
              </a:rPr>
              <a:t>The Fraud Environment</a:t>
            </a:r>
            <a:endParaRPr lang="en-US" sz="4400" dirty="0">
              <a:cs typeface="Tahoma" pitchFamily="34" charset="0"/>
            </a:endParaRPr>
          </a:p>
        </p:txBody>
      </p:sp>
      <p:sp>
        <p:nvSpPr>
          <p:cNvPr id="14" name="Cloud Callout 13"/>
          <p:cNvSpPr/>
          <p:nvPr/>
        </p:nvSpPr>
        <p:spPr>
          <a:xfrm>
            <a:off x="5486400" y="2667001"/>
            <a:ext cx="3657600" cy="28194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Calibri" pitchFamily="34" charset="0"/>
              </a:rPr>
              <a:t>RATIONALIZATION</a:t>
            </a:r>
          </a:p>
          <a:p>
            <a:pPr algn="ctr">
              <a:defRPr/>
            </a:pPr>
            <a:r>
              <a:rPr lang="en-US" dirty="0">
                <a:latin typeface="Calibri" pitchFamily="34" charset="0"/>
              </a:rPr>
              <a:t>I deserve a raise...</a:t>
            </a:r>
          </a:p>
          <a:p>
            <a:pPr algn="ctr">
              <a:defRPr/>
            </a:pPr>
            <a:r>
              <a:rPr lang="en-US" dirty="0">
                <a:latin typeface="Calibri" pitchFamily="34" charset="0"/>
              </a:rPr>
              <a:t>I work long hours..</a:t>
            </a:r>
          </a:p>
          <a:p>
            <a:pPr algn="ctr">
              <a:defRPr/>
            </a:pPr>
            <a:r>
              <a:rPr lang="en-US" dirty="0">
                <a:latin typeface="Calibri" pitchFamily="34" charset="0"/>
              </a:rPr>
              <a:t>I should have been promoted..</a:t>
            </a:r>
          </a:p>
          <a:p>
            <a:pPr algn="ctr">
              <a:defRPr/>
            </a:pPr>
            <a:r>
              <a:rPr lang="en-US" dirty="0">
                <a:latin typeface="Calibri" pitchFamily="34" charset="0"/>
              </a:rPr>
              <a:t>I’ll pay it back…</a:t>
            </a:r>
          </a:p>
        </p:txBody>
      </p:sp>
      <p:pic>
        <p:nvPicPr>
          <p:cNvPr id="12293" name="Picture 13" descr="C:\Documents and Settings\nancyy\Local Settings\Temporary Internet Files\Content.IE5\HPK96KR8\MP900430489[1].jpg"/>
          <p:cNvPicPr>
            <a:picLocks noChangeAspect="1" noChangeArrowheads="1"/>
          </p:cNvPicPr>
          <p:nvPr/>
        </p:nvPicPr>
        <p:blipFill>
          <a:blip r:embed="rId2" cstate="print"/>
          <a:srcRect/>
          <a:stretch>
            <a:fillRect/>
          </a:stretch>
        </p:blipFill>
        <p:spPr bwMode="auto">
          <a:xfrm>
            <a:off x="3048000" y="3048000"/>
            <a:ext cx="2438400" cy="2813050"/>
          </a:xfrm>
          <a:prstGeom prst="rect">
            <a:avLst/>
          </a:prstGeom>
          <a:noFill/>
          <a:ln w="9525">
            <a:noFill/>
            <a:miter lim="800000"/>
            <a:headEnd/>
            <a:tailEnd/>
          </a:ln>
        </p:spPr>
      </p:pic>
      <p:sp>
        <p:nvSpPr>
          <p:cNvPr id="16" name="Cloud Callout 15"/>
          <p:cNvSpPr/>
          <p:nvPr/>
        </p:nvSpPr>
        <p:spPr>
          <a:xfrm>
            <a:off x="228600" y="2438401"/>
            <a:ext cx="2785754" cy="3048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dirty="0">
              <a:solidFill>
                <a:schemeClr val="tx1"/>
              </a:solidFill>
            </a:endParaRPr>
          </a:p>
          <a:p>
            <a:pPr algn="ctr">
              <a:defRPr/>
            </a:pPr>
            <a:r>
              <a:rPr lang="en-US" b="1" dirty="0">
                <a:solidFill>
                  <a:schemeClr val="tx1"/>
                </a:solidFill>
                <a:latin typeface="Calibri" pitchFamily="34" charset="0"/>
              </a:rPr>
              <a:t>INCENTIVE</a:t>
            </a:r>
          </a:p>
          <a:p>
            <a:pPr algn="ctr">
              <a:defRPr/>
            </a:pPr>
            <a:r>
              <a:rPr lang="en-US" dirty="0">
                <a:latin typeface="Calibri" pitchFamily="34" charset="0"/>
              </a:rPr>
              <a:t>How will I pay my bills?</a:t>
            </a:r>
          </a:p>
          <a:p>
            <a:pPr algn="ctr">
              <a:defRPr/>
            </a:pPr>
            <a:r>
              <a:rPr lang="en-US" dirty="0">
                <a:latin typeface="Calibri" pitchFamily="34" charset="0"/>
              </a:rPr>
              <a:t>Kids need….</a:t>
            </a:r>
          </a:p>
          <a:p>
            <a:pPr algn="ctr">
              <a:defRPr/>
            </a:pPr>
            <a:r>
              <a:rPr lang="en-US" dirty="0">
                <a:latin typeface="Calibri" pitchFamily="34" charset="0"/>
              </a:rPr>
              <a:t>I want ….</a:t>
            </a:r>
          </a:p>
          <a:p>
            <a:pPr algn="ctr">
              <a:defRPr/>
            </a:pPr>
            <a:r>
              <a:rPr lang="en-US" dirty="0">
                <a:latin typeface="Calibri" pitchFamily="34" charset="0"/>
              </a:rPr>
              <a:t>Casino night ….</a:t>
            </a:r>
          </a:p>
          <a:p>
            <a:pPr algn="ctr">
              <a:defRPr/>
            </a:pPr>
            <a:r>
              <a:rPr lang="en-US" dirty="0">
                <a:latin typeface="Calibri" pitchFamily="34" charset="0"/>
              </a:rPr>
              <a:t>Drugs …</a:t>
            </a:r>
          </a:p>
          <a:p>
            <a:pPr algn="ctr">
              <a:defRPr/>
            </a:pPr>
            <a:endParaRPr lang="en-US" dirty="0"/>
          </a:p>
        </p:txBody>
      </p:sp>
      <p:sp>
        <p:nvSpPr>
          <p:cNvPr id="17" name="Rounded Rectangular Callout 16"/>
          <p:cNvSpPr/>
          <p:nvPr/>
        </p:nvSpPr>
        <p:spPr>
          <a:xfrm>
            <a:off x="2819400" y="1128713"/>
            <a:ext cx="3810000" cy="1614487"/>
          </a:xfrm>
          <a:prstGeom prst="wedgeRoundRect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latin typeface="Calibri" pitchFamily="34" charset="0"/>
              </a:rPr>
              <a:t>OPPORTUNITY</a:t>
            </a:r>
          </a:p>
          <a:p>
            <a:pPr algn="ctr">
              <a:defRPr/>
            </a:pPr>
            <a:r>
              <a:rPr lang="en-US" sz="2000" dirty="0">
                <a:solidFill>
                  <a:schemeClr val="tx1"/>
                </a:solidFill>
                <a:latin typeface="Calibri" pitchFamily="34" charset="0"/>
              </a:rPr>
              <a:t>I’ll take the cash from the deposit, write-off the A/R as bad debt….I can work</a:t>
            </a:r>
            <a:r>
              <a:rPr lang="en-US" sz="2000" dirty="0">
                <a:solidFill>
                  <a:schemeClr val="tx1"/>
                </a:solidFill>
              </a:rPr>
              <a:t> </a:t>
            </a:r>
            <a:r>
              <a:rPr lang="en-US" sz="2000" dirty="0">
                <a:solidFill>
                  <a:schemeClr val="tx1"/>
                </a:solidFill>
                <a:latin typeface="Calibri" pitchFamily="34" charset="0"/>
              </a:rPr>
              <a:t>around the controls</a:t>
            </a:r>
          </a:p>
        </p:txBody>
      </p:sp>
      <p:sp>
        <p:nvSpPr>
          <p:cNvPr id="2" name="Slide Number Placeholder 1"/>
          <p:cNvSpPr>
            <a:spLocks noGrp="1"/>
          </p:cNvSpPr>
          <p:nvPr>
            <p:ph type="sldNum" sz="quarter" idx="12"/>
          </p:nvPr>
        </p:nvSpPr>
        <p:spPr>
          <a:xfrm>
            <a:off x="8506259" y="6519863"/>
            <a:ext cx="471685" cy="365125"/>
          </a:xfrm>
          <a:prstGeom prst="rect">
            <a:avLst/>
          </a:prstGeom>
        </p:spPr>
        <p:txBody>
          <a:bodyPr/>
          <a:lstStyle/>
          <a:p>
            <a:fld id="{88A3E2CC-BA8F-834D-B8DA-579F14165F56}" type="slidenum">
              <a:rPr lang="en-US" smtClean="0"/>
              <a:pPr/>
              <a:t>126</a:t>
            </a:fld>
            <a:endParaRPr lang="en-US" dirty="0"/>
          </a:p>
        </p:txBody>
      </p:sp>
    </p:spTree>
    <p:extLst>
      <p:ext uri="{BB962C8B-B14F-4D97-AF65-F5344CB8AC3E}">
        <p14:creationId xmlns:p14="http://schemas.microsoft.com/office/powerpoint/2010/main" val="10818848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z="4000" dirty="0"/>
              <a:t>Types of Controls</a:t>
            </a:r>
          </a:p>
        </p:txBody>
      </p:sp>
      <p:sp>
        <p:nvSpPr>
          <p:cNvPr id="22531" name="Rectangle 3"/>
          <p:cNvSpPr>
            <a:spLocks noGrp="1" noChangeArrowheads="1"/>
          </p:cNvSpPr>
          <p:nvPr>
            <p:ph type="body" idx="1"/>
          </p:nvPr>
        </p:nvSpPr>
        <p:spPr/>
        <p:txBody>
          <a:bodyPr/>
          <a:lstStyle/>
          <a:p>
            <a:pPr eaLnBrk="1" hangingPunct="1"/>
            <a:r>
              <a:rPr lang="en-US" sz="4000" dirty="0">
                <a:solidFill>
                  <a:schemeClr val="tx1"/>
                </a:solidFill>
                <a:latin typeface="Calibri" pitchFamily="34" charset="0"/>
              </a:rPr>
              <a:t>Preventive</a:t>
            </a:r>
          </a:p>
          <a:p>
            <a:pPr eaLnBrk="1" hangingPunct="1"/>
            <a:r>
              <a:rPr lang="en-US" sz="4000" dirty="0">
                <a:solidFill>
                  <a:schemeClr val="tx1"/>
                </a:solidFill>
                <a:latin typeface="Calibri" pitchFamily="34" charset="0"/>
              </a:rPr>
              <a:t>Detective</a:t>
            </a:r>
          </a:p>
          <a:p>
            <a:pPr eaLnBrk="1" hangingPunct="1"/>
            <a:r>
              <a:rPr lang="en-US" sz="4000" dirty="0">
                <a:solidFill>
                  <a:schemeClr val="tx1"/>
                </a:solidFill>
                <a:latin typeface="Calibri" pitchFamily="34" charset="0"/>
              </a:rPr>
              <a:t>Corrective</a:t>
            </a:r>
          </a:p>
          <a:p>
            <a:pPr eaLnBrk="1" hangingPunct="1"/>
            <a:endParaRPr lang="en-US" sz="3600" dirty="0">
              <a:solidFill>
                <a:schemeClr val="tx1"/>
              </a:solidFill>
            </a:endParaRPr>
          </a:p>
          <a:p>
            <a:pPr eaLnBrk="1" hangingPunct="1">
              <a:buFontTx/>
              <a:buNone/>
            </a:pPr>
            <a:r>
              <a:rPr lang="en-US" sz="2800" dirty="0">
                <a:solidFill>
                  <a:schemeClr val="tx1"/>
                </a:solidFill>
                <a:latin typeface="Calibri" pitchFamily="34" charset="0"/>
              </a:rPr>
              <a:t>Manual and Automated</a:t>
            </a:r>
          </a:p>
        </p:txBody>
      </p:sp>
      <p:pic>
        <p:nvPicPr>
          <p:cNvPr id="2051" name="Picture 3" descr="C:\Users\NancyY\AppData\Local\Microsoft\Windows\Temporary Internet Files\Content.IE5\FDZSAWA2\MC90028750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600200"/>
            <a:ext cx="3581400" cy="43251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06259" y="6519863"/>
            <a:ext cx="471685" cy="365125"/>
          </a:xfrm>
          <a:prstGeom prst="rect">
            <a:avLst/>
          </a:prstGeom>
        </p:spPr>
        <p:txBody>
          <a:bodyPr/>
          <a:lstStyle/>
          <a:p>
            <a:fld id="{88A3E2CC-BA8F-834D-B8DA-579F14165F56}" type="slidenum">
              <a:rPr lang="en-US" smtClean="0"/>
              <a:pPr/>
              <a:t>127</a:t>
            </a:fld>
            <a:endParaRPr lang="en-US" dirty="0"/>
          </a:p>
        </p:txBody>
      </p:sp>
    </p:spTree>
    <p:extLst>
      <p:ext uri="{BB962C8B-B14F-4D97-AF65-F5344CB8AC3E}">
        <p14:creationId xmlns:p14="http://schemas.microsoft.com/office/powerpoint/2010/main" val="33762752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prstGeom prst="rect">
            <a:avLst/>
          </a:prstGeom>
        </p:spPr>
        <p:txBody>
          <a:bodyPr/>
          <a:lstStyle/>
          <a:p>
            <a:fld id="{88A3E2CC-BA8F-834D-B8DA-579F14165F56}" type="slidenum">
              <a:rPr lang="en-US" smtClean="0"/>
              <a:pPr/>
              <a:t>128</a:t>
            </a:fld>
            <a:endParaRPr lang="en-US" dirty="0"/>
          </a:p>
        </p:txBody>
      </p:sp>
      <p:sp>
        <p:nvSpPr>
          <p:cNvPr id="2" name="Title 1"/>
          <p:cNvSpPr>
            <a:spLocks noGrp="1"/>
          </p:cNvSpPr>
          <p:nvPr>
            <p:ph type="title" idx="4294967295"/>
          </p:nvPr>
        </p:nvSpPr>
        <p:spPr>
          <a:xfrm>
            <a:off x="381000" y="381000"/>
            <a:ext cx="8534400" cy="679450"/>
          </a:xfrm>
          <a:prstGeom prst="rect">
            <a:avLst/>
          </a:prstGeom>
        </p:spPr>
        <p:txBody>
          <a:bodyPr/>
          <a:lstStyle/>
          <a:p>
            <a:r>
              <a:rPr lang="en-US" b="1" cap="none" dirty="0">
                <a:solidFill>
                  <a:srgbClr val="0070C0"/>
                </a:solidFill>
                <a:effectLst>
                  <a:outerShdw blurRad="38100" dist="38100" dir="2700000" algn="tl">
                    <a:srgbClr val="000000">
                      <a:alpha val="43137"/>
                    </a:srgbClr>
                  </a:outerShdw>
                </a:effectLst>
                <a:latin typeface="+mj-lt"/>
              </a:rPr>
              <a:t>Victim Organizations - Government</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182" t="2548" r="2264" b="2479"/>
          <a:stretch/>
        </p:blipFill>
        <p:spPr>
          <a:xfrm>
            <a:off x="2090057" y="1143000"/>
            <a:ext cx="4963886" cy="5355773"/>
          </a:xfrm>
          <a:prstGeom prst="rect">
            <a:avLst/>
          </a:prstGeom>
        </p:spPr>
      </p:pic>
    </p:spTree>
    <p:extLst>
      <p:ext uri="{BB962C8B-B14F-4D97-AF65-F5344CB8AC3E}">
        <p14:creationId xmlns:p14="http://schemas.microsoft.com/office/powerpoint/2010/main" val="12468399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0D5F5A9-3BD9-0641-844E-9D7723AA4298}" type="slidenum">
              <a:rPr lang="en-US" smtClean="0"/>
              <a:pPr/>
              <a:t>129</a:t>
            </a:fld>
            <a:endParaRPr lang="en-US" dirty="0"/>
          </a:p>
        </p:txBody>
      </p:sp>
      <p:sp>
        <p:nvSpPr>
          <p:cNvPr id="2" name="Title 1"/>
          <p:cNvSpPr>
            <a:spLocks noGrp="1"/>
          </p:cNvSpPr>
          <p:nvPr>
            <p:ph type="title" idx="4294967295"/>
          </p:nvPr>
        </p:nvSpPr>
        <p:spPr>
          <a:xfrm>
            <a:off x="304800" y="381000"/>
            <a:ext cx="8229600" cy="687387"/>
          </a:xfrm>
          <a:prstGeom prst="rect">
            <a:avLst/>
          </a:prstGeom>
        </p:spPr>
        <p:txBody>
          <a:bodyPr>
            <a:noAutofit/>
          </a:bodyPr>
          <a:lstStyle/>
          <a:p>
            <a:r>
              <a:rPr lang="en-US" sz="4000" b="1" cap="none" dirty="0">
                <a:solidFill>
                  <a:srgbClr val="0070C0"/>
                </a:solidFill>
                <a:effectLst>
                  <a:outerShdw blurRad="38100" dist="38100" dir="2700000" algn="tl">
                    <a:srgbClr val="000000">
                      <a:alpha val="43137"/>
                    </a:srgbClr>
                  </a:outerShdw>
                </a:effectLst>
                <a:latin typeface="+mj-lt"/>
              </a:rPr>
              <a:t>How Occupational Fraud is Committed</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1676400"/>
            <a:ext cx="5867401" cy="4894938"/>
          </a:xfrm>
          <a:prstGeom prst="rect">
            <a:avLst/>
          </a:prstGeom>
        </p:spPr>
      </p:pic>
      <p:sp>
        <p:nvSpPr>
          <p:cNvPr id="6" name="Text Placeholder 5"/>
          <p:cNvSpPr>
            <a:spLocks noGrp="1"/>
          </p:cNvSpPr>
          <p:nvPr>
            <p:ph type="body" sz="quarter" idx="4294967295"/>
          </p:nvPr>
        </p:nvSpPr>
        <p:spPr>
          <a:xfrm>
            <a:off x="5854700" y="3352800"/>
            <a:ext cx="3289300" cy="2081212"/>
          </a:xfrm>
          <a:prstGeom prst="rect">
            <a:avLst/>
          </a:prstGeom>
        </p:spPr>
        <p:txBody>
          <a:bodyPr/>
          <a:lstStyle/>
          <a:p>
            <a:pPr marL="0" indent="0">
              <a:buNone/>
            </a:pPr>
            <a:r>
              <a:rPr lang="en-US" sz="2800" b="1" dirty="0">
                <a:solidFill>
                  <a:schemeClr val="tx2">
                    <a:lumMod val="50000"/>
                  </a:schemeClr>
                </a:solidFill>
              </a:rPr>
              <a:t>Duration of Fraud Based on Scheme Type</a:t>
            </a:r>
            <a:endParaRPr lang="en-US" sz="2800" dirty="0">
              <a:solidFill>
                <a:schemeClr val="tx2">
                  <a:lumMod val="50000"/>
                </a:schemeClr>
              </a:solidFill>
            </a:endParaRPr>
          </a:p>
        </p:txBody>
      </p:sp>
    </p:spTree>
    <p:extLst>
      <p:ext uri="{BB962C8B-B14F-4D97-AF65-F5344CB8AC3E}">
        <p14:creationId xmlns:p14="http://schemas.microsoft.com/office/powerpoint/2010/main" val="3707822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620000" cy="1143000"/>
          </a:xfrm>
        </p:spPr>
        <p:txBody>
          <a:bodyPr>
            <a:normAutofit/>
          </a:bodyPr>
          <a:lstStyle/>
          <a:p>
            <a:pPr algn="l"/>
            <a:r>
              <a:rPr lang="en-US" dirty="0"/>
              <a:t>Nine Points of Reform</a:t>
            </a:r>
          </a:p>
        </p:txBody>
      </p:sp>
      <p:sp>
        <p:nvSpPr>
          <p:cNvPr id="3" name="Content Placeholder 2"/>
          <p:cNvSpPr>
            <a:spLocks noGrp="1"/>
          </p:cNvSpPr>
          <p:nvPr>
            <p:ph idx="4294967295"/>
          </p:nvPr>
        </p:nvSpPr>
        <p:spPr>
          <a:xfrm>
            <a:off x="457200" y="990600"/>
            <a:ext cx="8229600" cy="4876800"/>
          </a:xfrm>
          <a:prstGeom prst="rect">
            <a:avLst/>
          </a:prstGeom>
        </p:spPr>
        <p:txBody>
          <a:bodyPr>
            <a:normAutofit/>
          </a:bodyPr>
          <a:lstStyle/>
          <a:p>
            <a:pPr marL="514350" indent="-514350">
              <a:buClr>
                <a:srgbClr val="00B0F0"/>
              </a:buClr>
              <a:buSzPct val="100000"/>
              <a:buFont typeface="+mj-lt"/>
              <a:buAutoNum type="arabicPeriod" startAt="6"/>
            </a:pPr>
            <a:r>
              <a:rPr lang="en-US" b="1" cap="none" dirty="0">
                <a:latin typeface="Calibri" pitchFamily="34" charset="0"/>
              </a:rPr>
              <a:t>Setting Standard Business Processes Using Data Definitions</a:t>
            </a:r>
          </a:p>
          <a:p>
            <a:pPr marL="514350" indent="-514350">
              <a:buClr>
                <a:srgbClr val="00B0F0"/>
              </a:buClr>
              <a:buSzPct val="100000"/>
              <a:buNone/>
            </a:pPr>
            <a:endParaRPr lang="en-US" b="1" cap="none" dirty="0">
              <a:latin typeface="Calibri" pitchFamily="34" charset="0"/>
            </a:endParaRPr>
          </a:p>
          <a:p>
            <a:pPr marL="457200" lvl="1" indent="-514350" algn="just">
              <a:buClr>
                <a:srgbClr val="00B0F0"/>
              </a:buClr>
              <a:buSzPct val="100000"/>
              <a:buNone/>
            </a:pPr>
            <a:r>
              <a:rPr lang="en-US" cap="none" dirty="0">
                <a:latin typeface="Calibri" pitchFamily="34" charset="0"/>
              </a:rPr>
              <a:t>	Includes provisions that set the stage for Federal agencies to manage Federal awards via standardized business processes and use of consistently defined data elements.  Expected to reduce administrative burden on non-federal entities that deal with multiple federal agencies.</a:t>
            </a:r>
          </a:p>
          <a:p>
            <a:pPr marL="457200" lvl="1" indent="-514350" algn="just">
              <a:buClr>
                <a:srgbClr val="00B0F0"/>
              </a:buClr>
              <a:buSzPct val="100000"/>
              <a:buNone/>
            </a:pPr>
            <a:r>
              <a:rPr lang="en-US" cap="none" dirty="0">
                <a:latin typeface="Calibri" pitchFamily="34" charset="0"/>
              </a:rPr>
              <a:t>	</a:t>
            </a:r>
          </a:p>
          <a:p>
            <a:pPr marL="514350" indent="-514350">
              <a:buClr>
                <a:srgbClr val="00B0F0"/>
              </a:buClr>
              <a:buNone/>
            </a:pPr>
            <a:endParaRPr lang="en-US" cap="none" dirty="0">
              <a:latin typeface="Calibri" pitchFamily="34" charset="0"/>
            </a:endParaRPr>
          </a:p>
          <a:p>
            <a:pPr>
              <a:buClr>
                <a:srgbClr val="00B0F0"/>
              </a:buClr>
            </a:pPr>
            <a:endParaRPr lang="en-US" cap="none" dirty="0">
              <a:latin typeface="Calibri" pitchFamily="34" charset="0"/>
            </a:endParaRPr>
          </a:p>
          <a:p>
            <a:pPr marL="514350" indent="-514350">
              <a:buNone/>
            </a:pPr>
            <a:endParaRPr lang="en-US"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0D5F5A9-3BD9-0641-844E-9D7723AA4298}" type="slidenum">
              <a:rPr lang="en-US" smtClean="0"/>
              <a:pPr/>
              <a:t>130</a:t>
            </a:fld>
            <a:endParaRPr lang="en-US" dirty="0"/>
          </a:p>
        </p:txBody>
      </p:sp>
      <p:sp>
        <p:nvSpPr>
          <p:cNvPr id="2" name="Title 1"/>
          <p:cNvSpPr>
            <a:spLocks noGrp="1"/>
          </p:cNvSpPr>
          <p:nvPr>
            <p:ph type="title" idx="4294967295"/>
          </p:nvPr>
        </p:nvSpPr>
        <p:spPr>
          <a:xfrm>
            <a:off x="457200" y="304800"/>
            <a:ext cx="8077200" cy="687387"/>
          </a:xfrm>
          <a:prstGeom prst="rect">
            <a:avLst/>
          </a:prstGeom>
        </p:spPr>
        <p:txBody>
          <a:bodyPr/>
          <a:lstStyle/>
          <a:p>
            <a:r>
              <a:rPr lang="en-US" sz="4000" b="1" cap="none" dirty="0">
                <a:solidFill>
                  <a:srgbClr val="0070C0"/>
                </a:solidFill>
                <a:effectLst>
                  <a:outerShdw blurRad="38100" dist="38100" dir="2700000" algn="tl">
                    <a:srgbClr val="000000">
                      <a:alpha val="43137"/>
                    </a:srgbClr>
                  </a:outerShdw>
                </a:effectLst>
                <a:latin typeface="+mj-lt"/>
              </a:rPr>
              <a:t>Detection of Fraud Schemes</a:t>
            </a:r>
          </a:p>
        </p:txBody>
      </p:sp>
      <p:sp>
        <p:nvSpPr>
          <p:cNvPr id="6" name="Text Placeholder 5"/>
          <p:cNvSpPr>
            <a:spLocks noGrp="1"/>
          </p:cNvSpPr>
          <p:nvPr>
            <p:ph type="body" sz="quarter" idx="4294967295"/>
          </p:nvPr>
        </p:nvSpPr>
        <p:spPr>
          <a:xfrm>
            <a:off x="1635125" y="782638"/>
            <a:ext cx="7508875" cy="541337"/>
          </a:xfrm>
          <a:prstGeom prst="rect">
            <a:avLst/>
          </a:prstGeom>
        </p:spPr>
        <p:txBody>
          <a:bodyPr/>
          <a:lstStyle/>
          <a:p>
            <a:r>
              <a:rPr lang="en-US" b="1" dirty="0">
                <a:solidFill>
                  <a:schemeClr val="tx2">
                    <a:lumMod val="50000"/>
                  </a:schemeClr>
                </a:solidFill>
              </a:rPr>
              <a:t>Initial Detection of Occupational Frauds</a:t>
            </a:r>
            <a:endParaRPr lang="en-US" dirty="0">
              <a:solidFill>
                <a:schemeClr val="tx2">
                  <a:lumMod val="50000"/>
                </a:scheme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373" y="1323439"/>
            <a:ext cx="8539254" cy="5028057"/>
          </a:xfrm>
          <a:prstGeom prst="rect">
            <a:avLst/>
          </a:prstGeom>
        </p:spPr>
      </p:pic>
    </p:spTree>
    <p:extLst>
      <p:ext uri="{BB962C8B-B14F-4D97-AF65-F5344CB8AC3E}">
        <p14:creationId xmlns:p14="http://schemas.microsoft.com/office/powerpoint/2010/main" val="310348095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0D5F5A9-3BD9-0641-844E-9D7723AA4298}" type="slidenum">
              <a:rPr lang="en-US" smtClean="0"/>
              <a:pPr/>
              <a:t>131</a:t>
            </a:fld>
            <a:endParaRPr lang="en-US" dirty="0"/>
          </a:p>
        </p:txBody>
      </p:sp>
      <p:sp>
        <p:nvSpPr>
          <p:cNvPr id="2" name="Title 1"/>
          <p:cNvSpPr>
            <a:spLocks noGrp="1"/>
          </p:cNvSpPr>
          <p:nvPr>
            <p:ph type="title" idx="4294967295"/>
          </p:nvPr>
        </p:nvSpPr>
        <p:spPr>
          <a:xfrm>
            <a:off x="457200" y="381000"/>
            <a:ext cx="8534400" cy="687387"/>
          </a:xfrm>
          <a:prstGeom prst="rect">
            <a:avLst/>
          </a:prstGeom>
        </p:spPr>
        <p:txBody>
          <a:bodyPr/>
          <a:lstStyle/>
          <a:p>
            <a:r>
              <a:rPr lang="en-US" b="1" cap="none" dirty="0">
                <a:solidFill>
                  <a:srgbClr val="0070C0"/>
                </a:solidFill>
                <a:effectLst>
                  <a:outerShdw blurRad="38100" dist="38100" dir="2700000" algn="tl">
                    <a:srgbClr val="000000">
                      <a:alpha val="43137"/>
                    </a:srgbClr>
                  </a:outerShdw>
                </a:effectLst>
                <a:latin typeface="+mj-lt"/>
              </a:rPr>
              <a:t>Detection of Fraud Schemes </a:t>
            </a:r>
            <a:r>
              <a:rPr lang="en-US" sz="2800" b="1" i="1" cap="none" dirty="0">
                <a:solidFill>
                  <a:srgbClr val="0070C0"/>
                </a:solidFill>
                <a:effectLst>
                  <a:outerShdw blurRad="38100" dist="38100" dir="2700000" algn="tl">
                    <a:srgbClr val="000000">
                      <a:alpha val="43137"/>
                    </a:srgbClr>
                  </a:outerShdw>
                </a:effectLst>
                <a:latin typeface="+mj-lt"/>
              </a:rPr>
              <a:t>(Cont.)</a:t>
            </a:r>
            <a:endParaRPr lang="en-US" b="1" cap="none" dirty="0">
              <a:solidFill>
                <a:srgbClr val="0070C0"/>
              </a:solidFill>
              <a:effectLst>
                <a:outerShdw blurRad="38100" dist="38100" dir="2700000" algn="tl">
                  <a:srgbClr val="000000">
                    <a:alpha val="43137"/>
                  </a:srgbClr>
                </a:outerShdw>
              </a:effectLst>
              <a:latin typeface="+mj-lt"/>
            </a:endParaRPr>
          </a:p>
        </p:txBody>
      </p:sp>
      <p:sp>
        <p:nvSpPr>
          <p:cNvPr id="6" name="Text Placeholder 5"/>
          <p:cNvSpPr>
            <a:spLocks noGrp="1"/>
          </p:cNvSpPr>
          <p:nvPr>
            <p:ph type="body" sz="quarter" idx="4294967295"/>
          </p:nvPr>
        </p:nvSpPr>
        <p:spPr>
          <a:xfrm>
            <a:off x="1635125" y="1295400"/>
            <a:ext cx="7508875" cy="541338"/>
          </a:xfrm>
          <a:prstGeom prst="rect">
            <a:avLst/>
          </a:prstGeom>
        </p:spPr>
        <p:txBody>
          <a:bodyPr/>
          <a:lstStyle/>
          <a:p>
            <a:r>
              <a:rPr lang="en-US" b="1" dirty="0">
                <a:solidFill>
                  <a:schemeClr val="tx2">
                    <a:lumMod val="50000"/>
                  </a:schemeClr>
                </a:solidFill>
              </a:rPr>
              <a:t>Source of Tips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426" y="2133600"/>
            <a:ext cx="8751149" cy="4044972"/>
          </a:xfrm>
          <a:prstGeom prst="rect">
            <a:avLst/>
          </a:prstGeom>
        </p:spPr>
      </p:pic>
    </p:spTree>
    <p:extLst>
      <p:ext uri="{BB962C8B-B14F-4D97-AF65-F5344CB8AC3E}">
        <p14:creationId xmlns:p14="http://schemas.microsoft.com/office/powerpoint/2010/main" val="259648455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0D5F5A9-3BD9-0641-844E-9D7723AA4298}" type="slidenum">
              <a:rPr lang="en-US" smtClean="0"/>
              <a:pPr/>
              <a:t>132</a:t>
            </a:fld>
            <a:endParaRPr lang="en-US" dirty="0"/>
          </a:p>
        </p:txBody>
      </p:sp>
      <p:sp>
        <p:nvSpPr>
          <p:cNvPr id="2" name="Title 1"/>
          <p:cNvSpPr>
            <a:spLocks noGrp="1"/>
          </p:cNvSpPr>
          <p:nvPr>
            <p:ph type="title" idx="4294967295"/>
          </p:nvPr>
        </p:nvSpPr>
        <p:spPr>
          <a:xfrm>
            <a:off x="457200" y="304800"/>
            <a:ext cx="7508875" cy="687387"/>
          </a:xfrm>
          <a:prstGeom prst="rect">
            <a:avLst/>
          </a:prstGeom>
        </p:spPr>
        <p:txBody>
          <a:bodyPr/>
          <a:lstStyle/>
          <a:p>
            <a:r>
              <a:rPr lang="en-US" b="1" cap="none" dirty="0">
                <a:solidFill>
                  <a:srgbClr val="0070C0"/>
                </a:solidFill>
                <a:effectLst>
                  <a:outerShdw blurRad="38100" dist="38100" dir="2700000" algn="tl">
                    <a:srgbClr val="000000">
                      <a:alpha val="43137"/>
                    </a:srgbClr>
                  </a:outerShdw>
                </a:effectLst>
                <a:latin typeface="+mj-lt"/>
              </a:rPr>
              <a:t>Perpetrators</a:t>
            </a:r>
          </a:p>
        </p:txBody>
      </p:sp>
      <p:sp>
        <p:nvSpPr>
          <p:cNvPr id="6" name="Text Placeholder 5"/>
          <p:cNvSpPr>
            <a:spLocks noGrp="1"/>
          </p:cNvSpPr>
          <p:nvPr>
            <p:ph type="body" sz="quarter" idx="4294967295"/>
          </p:nvPr>
        </p:nvSpPr>
        <p:spPr>
          <a:xfrm>
            <a:off x="1635125" y="947738"/>
            <a:ext cx="7508875" cy="541337"/>
          </a:xfrm>
          <a:prstGeom prst="rect">
            <a:avLst/>
          </a:prstGeom>
        </p:spPr>
        <p:txBody>
          <a:bodyPr/>
          <a:lstStyle/>
          <a:p>
            <a:r>
              <a:rPr lang="en-US" b="1" dirty="0">
                <a:solidFill>
                  <a:schemeClr val="tx2">
                    <a:lumMod val="50000"/>
                  </a:schemeClr>
                </a:solidFill>
              </a:rPr>
              <a:t>Position of Perpetrator — Frequency</a:t>
            </a:r>
            <a:endParaRPr lang="en-US" dirty="0">
              <a:solidFill>
                <a:schemeClr val="tx2">
                  <a:lumMod val="50000"/>
                </a:scheme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56" y="1488478"/>
            <a:ext cx="8698288" cy="4926304"/>
          </a:xfrm>
          <a:prstGeom prst="rect">
            <a:avLst/>
          </a:prstGeom>
        </p:spPr>
      </p:pic>
    </p:spTree>
    <p:extLst>
      <p:ext uri="{BB962C8B-B14F-4D97-AF65-F5344CB8AC3E}">
        <p14:creationId xmlns:p14="http://schemas.microsoft.com/office/powerpoint/2010/main" val="1393466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0D5F5A9-3BD9-0641-844E-9D7723AA4298}" type="slidenum">
              <a:rPr lang="en-US" smtClean="0"/>
              <a:pPr/>
              <a:t>133</a:t>
            </a:fld>
            <a:endParaRPr lang="en-US" dirty="0"/>
          </a:p>
        </p:txBody>
      </p:sp>
      <p:sp>
        <p:nvSpPr>
          <p:cNvPr id="2" name="Title 1"/>
          <p:cNvSpPr>
            <a:spLocks noGrp="1"/>
          </p:cNvSpPr>
          <p:nvPr>
            <p:ph type="title" idx="4294967295"/>
          </p:nvPr>
        </p:nvSpPr>
        <p:spPr>
          <a:xfrm>
            <a:off x="533400" y="304800"/>
            <a:ext cx="7508875" cy="687387"/>
          </a:xfrm>
          <a:prstGeom prst="rect">
            <a:avLst/>
          </a:prstGeom>
        </p:spPr>
        <p:txBody>
          <a:bodyPr/>
          <a:lstStyle/>
          <a:p>
            <a:r>
              <a:rPr lang="en-US" b="1" cap="none" dirty="0">
                <a:solidFill>
                  <a:srgbClr val="0070C0"/>
                </a:solidFill>
                <a:effectLst>
                  <a:outerShdw blurRad="38100" dist="38100" dir="2700000" algn="tl">
                    <a:srgbClr val="000000">
                      <a:alpha val="43137"/>
                    </a:srgbClr>
                  </a:outerShdw>
                </a:effectLst>
                <a:latin typeface="+mj-lt"/>
              </a:rPr>
              <a:t>Perpetrator</a:t>
            </a:r>
            <a:r>
              <a:rPr lang="en-US" b="1" dirty="0">
                <a:solidFill>
                  <a:srgbClr val="0070C0"/>
                </a:solidFill>
                <a:effectLst>
                  <a:outerShdw blurRad="38100" dist="38100" dir="2700000" algn="tl">
                    <a:srgbClr val="000000">
                      <a:alpha val="43137"/>
                    </a:srgbClr>
                  </a:outerShdw>
                </a:effectLst>
                <a:latin typeface="+mj-lt"/>
              </a:rPr>
              <a:t> </a:t>
            </a:r>
            <a:r>
              <a:rPr lang="en-US" sz="2800" b="1" i="1" cap="none" dirty="0">
                <a:solidFill>
                  <a:srgbClr val="0070C0"/>
                </a:solidFill>
                <a:effectLst>
                  <a:outerShdw blurRad="38100" dist="38100" dir="2700000" algn="tl">
                    <a:srgbClr val="000000">
                      <a:alpha val="43137"/>
                    </a:srgbClr>
                  </a:outerShdw>
                </a:effectLst>
                <a:latin typeface="+mj-lt"/>
              </a:rPr>
              <a:t>(Continued)</a:t>
            </a:r>
            <a:endParaRPr lang="en-US" sz="2800" b="1" dirty="0">
              <a:solidFill>
                <a:srgbClr val="0070C0"/>
              </a:solidFill>
              <a:effectLst>
                <a:outerShdw blurRad="38100" dist="38100" dir="2700000" algn="tl">
                  <a:srgbClr val="000000">
                    <a:alpha val="43137"/>
                  </a:srgbClr>
                </a:outerShdw>
              </a:effectLst>
              <a:latin typeface="+mj-lt"/>
            </a:endParaRPr>
          </a:p>
        </p:txBody>
      </p:sp>
      <p:sp>
        <p:nvSpPr>
          <p:cNvPr id="6" name="Text Placeholder 5"/>
          <p:cNvSpPr>
            <a:spLocks noGrp="1"/>
          </p:cNvSpPr>
          <p:nvPr>
            <p:ph type="body" sz="quarter" idx="4294967295"/>
          </p:nvPr>
        </p:nvSpPr>
        <p:spPr>
          <a:xfrm>
            <a:off x="1635125" y="990600"/>
            <a:ext cx="7508875" cy="541337"/>
          </a:xfrm>
          <a:prstGeom prst="rect">
            <a:avLst/>
          </a:prstGeom>
        </p:spPr>
        <p:txBody>
          <a:bodyPr/>
          <a:lstStyle/>
          <a:p>
            <a:r>
              <a:rPr lang="en-US" b="1" dirty="0">
                <a:solidFill>
                  <a:schemeClr val="tx2">
                    <a:lumMod val="50000"/>
                  </a:schemeClr>
                </a:solidFill>
              </a:rPr>
              <a:t>Gender of Perpetrator — Frequency</a:t>
            </a:r>
            <a:endParaRPr lang="en-US" dirty="0">
              <a:solidFill>
                <a:schemeClr val="tx2">
                  <a:lumMod val="50000"/>
                </a:scheme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71" y="1371600"/>
            <a:ext cx="8586058" cy="5119106"/>
          </a:xfrm>
          <a:prstGeom prst="rect">
            <a:avLst/>
          </a:prstGeom>
        </p:spPr>
      </p:pic>
    </p:spTree>
    <p:extLst>
      <p:ext uri="{BB962C8B-B14F-4D97-AF65-F5344CB8AC3E}">
        <p14:creationId xmlns:p14="http://schemas.microsoft.com/office/powerpoint/2010/main" val="14343480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0D5F5A9-3BD9-0641-844E-9D7723AA4298}" type="slidenum">
              <a:rPr lang="en-US" smtClean="0"/>
              <a:pPr/>
              <a:t>134</a:t>
            </a:fld>
            <a:endParaRPr lang="en-US" dirty="0"/>
          </a:p>
        </p:txBody>
      </p:sp>
      <p:sp>
        <p:nvSpPr>
          <p:cNvPr id="2" name="Title 1"/>
          <p:cNvSpPr>
            <a:spLocks noGrp="1"/>
          </p:cNvSpPr>
          <p:nvPr>
            <p:ph type="title" idx="4294967295"/>
          </p:nvPr>
        </p:nvSpPr>
        <p:spPr>
          <a:xfrm>
            <a:off x="533400" y="304800"/>
            <a:ext cx="7508875" cy="687387"/>
          </a:xfrm>
          <a:prstGeom prst="rect">
            <a:avLst/>
          </a:prstGeom>
        </p:spPr>
        <p:txBody>
          <a:bodyPr/>
          <a:lstStyle/>
          <a:p>
            <a:r>
              <a:rPr lang="en-US" b="1" cap="none" dirty="0">
                <a:solidFill>
                  <a:srgbClr val="0070C0"/>
                </a:solidFill>
                <a:effectLst>
                  <a:outerShdw blurRad="38100" dist="38100" dir="2700000" algn="tl">
                    <a:srgbClr val="000000">
                      <a:alpha val="43137"/>
                    </a:srgbClr>
                  </a:outerShdw>
                </a:effectLst>
                <a:latin typeface="+mj-lt"/>
              </a:rPr>
              <a:t>Perpetrators</a:t>
            </a:r>
            <a:r>
              <a:rPr lang="en-US" b="1" dirty="0">
                <a:solidFill>
                  <a:srgbClr val="0070C0"/>
                </a:solidFill>
                <a:effectLst>
                  <a:outerShdw blurRad="38100" dist="38100" dir="2700000" algn="tl">
                    <a:srgbClr val="000000">
                      <a:alpha val="43137"/>
                    </a:srgbClr>
                  </a:outerShdw>
                </a:effectLst>
                <a:latin typeface="+mj-lt"/>
              </a:rPr>
              <a:t> </a:t>
            </a:r>
            <a:r>
              <a:rPr lang="en-US" sz="2800" b="1" i="1" cap="none" dirty="0">
                <a:solidFill>
                  <a:srgbClr val="0070C0"/>
                </a:solidFill>
                <a:effectLst>
                  <a:outerShdw blurRad="38100" dist="38100" dir="2700000" algn="tl">
                    <a:srgbClr val="000000">
                      <a:alpha val="43137"/>
                    </a:srgbClr>
                  </a:outerShdw>
                </a:effectLst>
                <a:latin typeface="+mj-lt"/>
              </a:rPr>
              <a:t>(Continued)</a:t>
            </a:r>
            <a:endParaRPr lang="en-US" sz="2800" b="1" dirty="0">
              <a:solidFill>
                <a:srgbClr val="0070C0"/>
              </a:solidFill>
              <a:effectLst>
                <a:outerShdw blurRad="38100" dist="38100" dir="2700000" algn="tl">
                  <a:srgbClr val="000000">
                    <a:alpha val="43137"/>
                  </a:srgbClr>
                </a:outerShdw>
              </a:effectLst>
              <a:latin typeface="+mj-lt"/>
            </a:endParaRPr>
          </a:p>
        </p:txBody>
      </p:sp>
      <p:sp>
        <p:nvSpPr>
          <p:cNvPr id="6" name="Text Placeholder 5"/>
          <p:cNvSpPr>
            <a:spLocks noGrp="1"/>
          </p:cNvSpPr>
          <p:nvPr>
            <p:ph type="body" sz="quarter" idx="4294967295"/>
          </p:nvPr>
        </p:nvSpPr>
        <p:spPr>
          <a:xfrm>
            <a:off x="762000" y="1143000"/>
            <a:ext cx="7508875" cy="541337"/>
          </a:xfrm>
          <a:prstGeom prst="rect">
            <a:avLst/>
          </a:prstGeom>
        </p:spPr>
        <p:txBody>
          <a:bodyPr/>
          <a:lstStyle/>
          <a:p>
            <a:pPr algn="ctr"/>
            <a:r>
              <a:rPr lang="en-US" b="1" dirty="0">
                <a:solidFill>
                  <a:schemeClr val="tx2">
                    <a:lumMod val="50000"/>
                  </a:schemeClr>
                </a:solidFill>
              </a:rPr>
              <a:t>Age of Perpetrator — Frequency</a:t>
            </a:r>
            <a:endParaRPr lang="en-US" dirty="0">
              <a:solidFill>
                <a:schemeClr val="tx2">
                  <a:lumMod val="50000"/>
                </a:scheme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752600"/>
            <a:ext cx="8627711" cy="4013859"/>
          </a:xfrm>
          <a:prstGeom prst="rect">
            <a:avLst/>
          </a:prstGeom>
        </p:spPr>
      </p:pic>
    </p:spTree>
    <p:extLst>
      <p:ext uri="{BB962C8B-B14F-4D97-AF65-F5344CB8AC3E}">
        <p14:creationId xmlns:p14="http://schemas.microsoft.com/office/powerpoint/2010/main" val="20094604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0D5F5A9-3BD9-0641-844E-9D7723AA4298}" type="slidenum">
              <a:rPr lang="en-US" smtClean="0"/>
              <a:pPr/>
              <a:t>135</a:t>
            </a:fld>
            <a:endParaRPr lang="en-US" dirty="0"/>
          </a:p>
        </p:txBody>
      </p:sp>
      <p:sp>
        <p:nvSpPr>
          <p:cNvPr id="2" name="Title 1"/>
          <p:cNvSpPr>
            <a:spLocks noGrp="1"/>
          </p:cNvSpPr>
          <p:nvPr>
            <p:ph type="title" idx="4294967295"/>
          </p:nvPr>
        </p:nvSpPr>
        <p:spPr>
          <a:xfrm>
            <a:off x="381000" y="304800"/>
            <a:ext cx="7508875" cy="687387"/>
          </a:xfrm>
          <a:prstGeom prst="rect">
            <a:avLst/>
          </a:prstGeom>
        </p:spPr>
        <p:txBody>
          <a:bodyPr/>
          <a:lstStyle/>
          <a:p>
            <a:r>
              <a:rPr lang="en-US" b="1" cap="none" dirty="0">
                <a:solidFill>
                  <a:srgbClr val="0070C0"/>
                </a:solidFill>
                <a:effectLst>
                  <a:outerShdw blurRad="38100" dist="38100" dir="2700000" algn="tl">
                    <a:srgbClr val="000000">
                      <a:alpha val="43137"/>
                    </a:srgbClr>
                  </a:outerShdw>
                </a:effectLst>
                <a:latin typeface="+mj-lt"/>
              </a:rPr>
              <a:t>Perpetrators</a:t>
            </a:r>
            <a:r>
              <a:rPr lang="en-US" b="1" dirty="0">
                <a:solidFill>
                  <a:srgbClr val="0070C0"/>
                </a:solidFill>
                <a:effectLst>
                  <a:outerShdw blurRad="38100" dist="38100" dir="2700000" algn="tl">
                    <a:srgbClr val="000000">
                      <a:alpha val="43137"/>
                    </a:srgbClr>
                  </a:outerShdw>
                </a:effectLst>
                <a:latin typeface="+mj-lt"/>
              </a:rPr>
              <a:t> </a:t>
            </a:r>
            <a:r>
              <a:rPr lang="en-US" sz="2800" b="1" i="1" cap="none" dirty="0">
                <a:solidFill>
                  <a:srgbClr val="0070C0"/>
                </a:solidFill>
                <a:effectLst>
                  <a:outerShdw blurRad="38100" dist="38100" dir="2700000" algn="tl">
                    <a:srgbClr val="000000">
                      <a:alpha val="43137"/>
                    </a:srgbClr>
                  </a:outerShdw>
                </a:effectLst>
                <a:latin typeface="+mj-lt"/>
              </a:rPr>
              <a:t>(Continued)</a:t>
            </a:r>
            <a:endParaRPr lang="en-US" sz="2800" b="1" dirty="0">
              <a:solidFill>
                <a:srgbClr val="0070C0"/>
              </a:solidFill>
              <a:effectLst>
                <a:outerShdw blurRad="38100" dist="38100" dir="2700000" algn="tl">
                  <a:srgbClr val="000000">
                    <a:alpha val="43137"/>
                  </a:srgbClr>
                </a:outerShdw>
              </a:effectLst>
              <a:latin typeface="+mj-lt"/>
            </a:endParaRPr>
          </a:p>
        </p:txBody>
      </p:sp>
      <p:sp>
        <p:nvSpPr>
          <p:cNvPr id="6" name="Text Placeholder 5"/>
          <p:cNvSpPr>
            <a:spLocks noGrp="1"/>
          </p:cNvSpPr>
          <p:nvPr>
            <p:ph type="body" sz="quarter" idx="4294967295"/>
          </p:nvPr>
        </p:nvSpPr>
        <p:spPr>
          <a:xfrm>
            <a:off x="1635125" y="1066800"/>
            <a:ext cx="7508875" cy="541338"/>
          </a:xfrm>
          <a:prstGeom prst="rect">
            <a:avLst/>
          </a:prstGeom>
        </p:spPr>
        <p:txBody>
          <a:bodyPr/>
          <a:lstStyle/>
          <a:p>
            <a:r>
              <a:rPr lang="en-US" b="1" dirty="0">
                <a:solidFill>
                  <a:schemeClr val="tx2">
                    <a:lumMod val="50000"/>
                  </a:schemeClr>
                </a:solidFill>
              </a:rPr>
              <a:t>Tenure of Perpetrator — Frequency</a:t>
            </a:r>
            <a:endParaRPr lang="en-US" dirty="0">
              <a:solidFill>
                <a:schemeClr val="tx2">
                  <a:lumMod val="50000"/>
                </a:scheme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042" y="1447800"/>
            <a:ext cx="8507916" cy="4981471"/>
          </a:xfrm>
          <a:prstGeom prst="rect">
            <a:avLst/>
          </a:prstGeom>
        </p:spPr>
      </p:pic>
    </p:spTree>
    <p:extLst>
      <p:ext uri="{BB962C8B-B14F-4D97-AF65-F5344CB8AC3E}">
        <p14:creationId xmlns:p14="http://schemas.microsoft.com/office/powerpoint/2010/main" val="3275583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0D5F5A9-3BD9-0641-844E-9D7723AA4298}" type="slidenum">
              <a:rPr lang="en-US" smtClean="0"/>
              <a:pPr/>
              <a:t>136</a:t>
            </a:fld>
            <a:endParaRPr lang="en-US" dirty="0"/>
          </a:p>
        </p:txBody>
      </p:sp>
      <p:sp>
        <p:nvSpPr>
          <p:cNvPr id="2" name="Title 1"/>
          <p:cNvSpPr>
            <a:spLocks noGrp="1"/>
          </p:cNvSpPr>
          <p:nvPr>
            <p:ph type="title" idx="4294967295"/>
          </p:nvPr>
        </p:nvSpPr>
        <p:spPr>
          <a:xfrm>
            <a:off x="457200" y="304800"/>
            <a:ext cx="7508875" cy="687387"/>
          </a:xfrm>
          <a:prstGeom prst="rect">
            <a:avLst/>
          </a:prstGeom>
        </p:spPr>
        <p:txBody>
          <a:bodyPr/>
          <a:lstStyle/>
          <a:p>
            <a:r>
              <a:rPr lang="en-US" b="1" cap="none" dirty="0">
                <a:solidFill>
                  <a:srgbClr val="0070C0"/>
                </a:solidFill>
                <a:effectLst>
                  <a:outerShdw blurRad="38100" dist="38100" dir="2700000" algn="tl">
                    <a:srgbClr val="000000">
                      <a:alpha val="43137"/>
                    </a:srgbClr>
                  </a:outerShdw>
                </a:effectLst>
                <a:latin typeface="+mj-lt"/>
              </a:rPr>
              <a:t>Perpetrators</a:t>
            </a:r>
            <a:r>
              <a:rPr lang="en-US" b="1" dirty="0">
                <a:solidFill>
                  <a:srgbClr val="0070C0"/>
                </a:solidFill>
                <a:effectLst>
                  <a:outerShdw blurRad="38100" dist="38100" dir="2700000" algn="tl">
                    <a:srgbClr val="000000">
                      <a:alpha val="43137"/>
                    </a:srgbClr>
                  </a:outerShdw>
                </a:effectLst>
                <a:latin typeface="+mj-lt"/>
              </a:rPr>
              <a:t> </a:t>
            </a:r>
            <a:r>
              <a:rPr lang="en-US" sz="2800" b="1" i="1" cap="none" dirty="0">
                <a:solidFill>
                  <a:srgbClr val="0070C0"/>
                </a:solidFill>
                <a:effectLst>
                  <a:outerShdw blurRad="38100" dist="38100" dir="2700000" algn="tl">
                    <a:srgbClr val="000000">
                      <a:alpha val="43137"/>
                    </a:srgbClr>
                  </a:outerShdw>
                </a:effectLst>
                <a:latin typeface="+mj-lt"/>
              </a:rPr>
              <a:t>(Continued)</a:t>
            </a:r>
            <a:endParaRPr lang="en-US" sz="2800" b="1" dirty="0">
              <a:solidFill>
                <a:srgbClr val="0070C0"/>
              </a:solidFill>
              <a:effectLst>
                <a:outerShdw blurRad="38100" dist="38100" dir="2700000" algn="tl">
                  <a:srgbClr val="000000">
                    <a:alpha val="43137"/>
                  </a:srgbClr>
                </a:outerShdw>
              </a:effectLst>
              <a:latin typeface="+mj-lt"/>
            </a:endParaRPr>
          </a:p>
        </p:txBody>
      </p:sp>
      <p:sp>
        <p:nvSpPr>
          <p:cNvPr id="6" name="Text Placeholder 5"/>
          <p:cNvSpPr>
            <a:spLocks noGrp="1"/>
          </p:cNvSpPr>
          <p:nvPr>
            <p:ph type="body" sz="quarter" idx="4294967295"/>
          </p:nvPr>
        </p:nvSpPr>
        <p:spPr>
          <a:xfrm>
            <a:off x="1635125" y="1143000"/>
            <a:ext cx="7508875" cy="541338"/>
          </a:xfrm>
          <a:prstGeom prst="rect">
            <a:avLst/>
          </a:prstGeom>
        </p:spPr>
        <p:txBody>
          <a:bodyPr/>
          <a:lstStyle/>
          <a:p>
            <a:r>
              <a:rPr lang="en-US" b="1" dirty="0">
                <a:solidFill>
                  <a:schemeClr val="tx2">
                    <a:lumMod val="50000"/>
                  </a:schemeClr>
                </a:solidFill>
              </a:rPr>
              <a:t>Education of Perpetrator — Frequency</a:t>
            </a:r>
            <a:endParaRPr lang="en-US" dirty="0">
              <a:solidFill>
                <a:schemeClr val="tx2">
                  <a:lumMod val="50000"/>
                </a:scheme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325" y="1688631"/>
            <a:ext cx="8691350" cy="4724696"/>
          </a:xfrm>
          <a:prstGeom prst="rect">
            <a:avLst/>
          </a:prstGeom>
        </p:spPr>
      </p:pic>
    </p:spTree>
    <p:extLst>
      <p:ext uri="{BB962C8B-B14F-4D97-AF65-F5344CB8AC3E}">
        <p14:creationId xmlns:p14="http://schemas.microsoft.com/office/powerpoint/2010/main" val="7950471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0D5F5A9-3BD9-0641-844E-9D7723AA4298}" type="slidenum">
              <a:rPr lang="en-US" smtClean="0"/>
              <a:pPr/>
              <a:t>137</a:t>
            </a:fld>
            <a:endParaRPr lang="en-US" dirty="0"/>
          </a:p>
        </p:txBody>
      </p:sp>
      <p:sp>
        <p:nvSpPr>
          <p:cNvPr id="2" name="Title 1"/>
          <p:cNvSpPr>
            <a:spLocks noGrp="1"/>
          </p:cNvSpPr>
          <p:nvPr>
            <p:ph type="title" idx="4294967295"/>
          </p:nvPr>
        </p:nvSpPr>
        <p:spPr>
          <a:xfrm>
            <a:off x="457200" y="304800"/>
            <a:ext cx="7508875" cy="687387"/>
          </a:xfrm>
          <a:prstGeom prst="rect">
            <a:avLst/>
          </a:prstGeom>
        </p:spPr>
        <p:txBody>
          <a:bodyPr/>
          <a:lstStyle/>
          <a:p>
            <a:r>
              <a:rPr lang="en-US" b="1" cap="none" dirty="0">
                <a:solidFill>
                  <a:srgbClr val="0070C0"/>
                </a:solidFill>
                <a:effectLst>
                  <a:outerShdw blurRad="38100" dist="38100" dir="2700000" algn="tl">
                    <a:srgbClr val="000000">
                      <a:alpha val="43137"/>
                    </a:srgbClr>
                  </a:outerShdw>
                </a:effectLst>
                <a:latin typeface="+mj-lt"/>
              </a:rPr>
              <a:t>Perpetrators </a:t>
            </a:r>
            <a:r>
              <a:rPr lang="en-US" sz="2800" b="1" i="1" cap="none" dirty="0">
                <a:solidFill>
                  <a:srgbClr val="0070C0"/>
                </a:solidFill>
                <a:effectLst>
                  <a:outerShdw blurRad="38100" dist="38100" dir="2700000" algn="tl">
                    <a:srgbClr val="000000">
                      <a:alpha val="43137"/>
                    </a:srgbClr>
                  </a:outerShdw>
                </a:effectLst>
                <a:latin typeface="+mj-lt"/>
              </a:rPr>
              <a:t>(Continued)</a:t>
            </a:r>
            <a:endParaRPr lang="en-US" sz="2800" b="1" cap="none" dirty="0">
              <a:solidFill>
                <a:srgbClr val="0070C0"/>
              </a:solidFill>
              <a:effectLst>
                <a:outerShdw blurRad="38100" dist="38100" dir="2700000" algn="tl">
                  <a:srgbClr val="000000">
                    <a:alpha val="43137"/>
                  </a:srgbClr>
                </a:outerShdw>
              </a:effectLst>
              <a:latin typeface="+mj-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4067" y="990600"/>
            <a:ext cx="6715866" cy="5514466"/>
          </a:xfrm>
          <a:prstGeom prst="rect">
            <a:avLst/>
          </a:prstGeom>
        </p:spPr>
      </p:pic>
      <p:sp>
        <p:nvSpPr>
          <p:cNvPr id="6" name="Text Placeholder 5"/>
          <p:cNvSpPr>
            <a:spLocks noGrp="1"/>
          </p:cNvSpPr>
          <p:nvPr>
            <p:ph type="body" sz="quarter" idx="4294967295"/>
          </p:nvPr>
        </p:nvSpPr>
        <p:spPr>
          <a:xfrm>
            <a:off x="5334000" y="2590800"/>
            <a:ext cx="3079750" cy="1989137"/>
          </a:xfrm>
          <a:prstGeom prst="rect">
            <a:avLst/>
          </a:prstGeom>
        </p:spPr>
        <p:txBody>
          <a:bodyPr/>
          <a:lstStyle/>
          <a:p>
            <a:pPr marL="0" indent="0">
              <a:buNone/>
            </a:pPr>
            <a:r>
              <a:rPr lang="en-US" sz="3200" b="1" dirty="0">
                <a:solidFill>
                  <a:schemeClr val="tx2">
                    <a:lumMod val="50000"/>
                  </a:schemeClr>
                </a:solidFill>
              </a:rPr>
              <a:t>Department of Perpetrator — Frequency</a:t>
            </a:r>
            <a:endParaRPr lang="en-US" sz="3200" dirty="0">
              <a:solidFill>
                <a:schemeClr val="tx2">
                  <a:lumMod val="50000"/>
                </a:schemeClr>
              </a:solidFill>
            </a:endParaRPr>
          </a:p>
        </p:txBody>
      </p:sp>
    </p:spTree>
    <p:extLst>
      <p:ext uri="{BB962C8B-B14F-4D97-AF65-F5344CB8AC3E}">
        <p14:creationId xmlns:p14="http://schemas.microsoft.com/office/powerpoint/2010/main" val="7489254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0D5F5A9-3BD9-0641-844E-9D7723AA4298}" type="slidenum">
              <a:rPr lang="en-US" smtClean="0"/>
              <a:pPr/>
              <a:t>138</a:t>
            </a:fld>
            <a:endParaRPr lang="en-US" dirty="0"/>
          </a:p>
        </p:txBody>
      </p:sp>
      <p:sp>
        <p:nvSpPr>
          <p:cNvPr id="2" name="Title 1"/>
          <p:cNvSpPr>
            <a:spLocks noGrp="1"/>
          </p:cNvSpPr>
          <p:nvPr>
            <p:ph type="title" idx="4294967295"/>
          </p:nvPr>
        </p:nvSpPr>
        <p:spPr>
          <a:xfrm>
            <a:off x="533400" y="304800"/>
            <a:ext cx="7508875" cy="687387"/>
          </a:xfrm>
          <a:prstGeom prst="rect">
            <a:avLst/>
          </a:prstGeom>
        </p:spPr>
        <p:txBody>
          <a:bodyPr/>
          <a:lstStyle/>
          <a:p>
            <a:r>
              <a:rPr lang="en-US" b="1" cap="none" dirty="0">
                <a:solidFill>
                  <a:srgbClr val="0070C0"/>
                </a:solidFill>
                <a:effectLst>
                  <a:outerShdw blurRad="38100" dist="38100" dir="2700000" algn="tl">
                    <a:srgbClr val="000000">
                      <a:alpha val="43137"/>
                    </a:srgbClr>
                  </a:outerShdw>
                </a:effectLst>
                <a:latin typeface="+mj-lt"/>
              </a:rPr>
              <a:t>Perpetrators  </a:t>
            </a:r>
            <a:r>
              <a:rPr lang="en-US" sz="2800" b="1" i="1" cap="none" dirty="0">
                <a:solidFill>
                  <a:srgbClr val="0070C0"/>
                </a:solidFill>
                <a:effectLst>
                  <a:outerShdw blurRad="38100" dist="38100" dir="2700000" algn="tl">
                    <a:srgbClr val="000000">
                      <a:alpha val="43137"/>
                    </a:srgbClr>
                  </a:outerShdw>
                </a:effectLst>
                <a:latin typeface="+mj-lt"/>
              </a:rPr>
              <a:t>(Continued)</a:t>
            </a:r>
            <a:endParaRPr lang="en-US" b="1" cap="none" dirty="0">
              <a:solidFill>
                <a:srgbClr val="0070C0"/>
              </a:solidFill>
              <a:effectLst>
                <a:outerShdw blurRad="38100" dist="38100" dir="2700000" algn="tl">
                  <a:srgbClr val="000000">
                    <a:alpha val="43137"/>
                  </a:srgbClr>
                </a:outerShdw>
              </a:effectLst>
              <a:latin typeface="+mj-lt"/>
            </a:endParaRPr>
          </a:p>
        </p:txBody>
      </p:sp>
      <p:sp>
        <p:nvSpPr>
          <p:cNvPr id="6" name="Text Placeholder 5"/>
          <p:cNvSpPr>
            <a:spLocks noGrp="1"/>
          </p:cNvSpPr>
          <p:nvPr>
            <p:ph type="body" sz="quarter" idx="4294967295"/>
          </p:nvPr>
        </p:nvSpPr>
        <p:spPr>
          <a:xfrm>
            <a:off x="1636713" y="990600"/>
            <a:ext cx="7507287" cy="541338"/>
          </a:xfrm>
          <a:prstGeom prst="rect">
            <a:avLst/>
          </a:prstGeom>
        </p:spPr>
        <p:txBody>
          <a:bodyPr/>
          <a:lstStyle/>
          <a:p>
            <a:r>
              <a:rPr lang="en-US" b="1" dirty="0">
                <a:solidFill>
                  <a:schemeClr val="tx2">
                    <a:lumMod val="50000"/>
                  </a:schemeClr>
                </a:solidFill>
              </a:rPr>
              <a:t>Perpetrator’s Employment Background</a:t>
            </a:r>
            <a:endParaRPr lang="en-US" dirty="0">
              <a:solidFill>
                <a:schemeClr val="tx2">
                  <a:lumMod val="50000"/>
                </a:scheme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526" y="1586891"/>
            <a:ext cx="8454949" cy="4053888"/>
          </a:xfrm>
          <a:prstGeom prst="rect">
            <a:avLst/>
          </a:prstGeom>
        </p:spPr>
      </p:pic>
    </p:spTree>
    <p:extLst>
      <p:ext uri="{BB962C8B-B14F-4D97-AF65-F5344CB8AC3E}">
        <p14:creationId xmlns:p14="http://schemas.microsoft.com/office/powerpoint/2010/main" val="34190458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0D5F5A9-3BD9-0641-844E-9D7723AA4298}" type="slidenum">
              <a:rPr lang="en-US" smtClean="0"/>
              <a:pPr/>
              <a:t>139</a:t>
            </a:fld>
            <a:endParaRPr lang="en-US" dirty="0"/>
          </a:p>
        </p:txBody>
      </p:sp>
      <p:sp>
        <p:nvSpPr>
          <p:cNvPr id="2" name="Title 1"/>
          <p:cNvSpPr>
            <a:spLocks noGrp="1"/>
          </p:cNvSpPr>
          <p:nvPr>
            <p:ph type="title" idx="4294967295"/>
          </p:nvPr>
        </p:nvSpPr>
        <p:spPr>
          <a:xfrm>
            <a:off x="381000" y="228600"/>
            <a:ext cx="7508875" cy="687388"/>
          </a:xfrm>
          <a:prstGeom prst="rect">
            <a:avLst/>
          </a:prstGeom>
        </p:spPr>
        <p:txBody>
          <a:bodyPr/>
          <a:lstStyle/>
          <a:p>
            <a:r>
              <a:rPr lang="en-US" b="1" cap="none" dirty="0">
                <a:solidFill>
                  <a:srgbClr val="0070C0"/>
                </a:solidFill>
                <a:effectLst>
                  <a:outerShdw blurRad="38100" dist="38100" dir="2700000" algn="tl">
                    <a:srgbClr val="000000">
                      <a:alpha val="43137"/>
                    </a:srgbClr>
                  </a:outerShdw>
                </a:effectLst>
                <a:latin typeface="+mj-lt"/>
              </a:rPr>
              <a:t>Perpetrators</a:t>
            </a:r>
            <a:r>
              <a:rPr lang="en-US" b="1" dirty="0">
                <a:solidFill>
                  <a:srgbClr val="0070C0"/>
                </a:solidFill>
                <a:effectLst>
                  <a:outerShdw blurRad="38100" dist="38100" dir="2700000" algn="tl">
                    <a:srgbClr val="000000">
                      <a:alpha val="43137"/>
                    </a:srgbClr>
                  </a:outerShdw>
                </a:effectLst>
                <a:latin typeface="+mj-lt"/>
              </a:rPr>
              <a:t>  </a:t>
            </a:r>
            <a:r>
              <a:rPr lang="en-US" sz="2800" b="1" i="1" cap="none" dirty="0">
                <a:solidFill>
                  <a:srgbClr val="0070C0"/>
                </a:solidFill>
                <a:effectLst>
                  <a:outerShdw blurRad="38100" dist="38100" dir="2700000" algn="tl">
                    <a:srgbClr val="000000">
                      <a:alpha val="43137"/>
                    </a:srgbClr>
                  </a:outerShdw>
                </a:effectLst>
                <a:latin typeface="+mj-lt"/>
              </a:rPr>
              <a:t>(Continued)</a:t>
            </a:r>
            <a:endParaRPr lang="en-US" sz="2800" b="1" cap="none" dirty="0">
              <a:solidFill>
                <a:srgbClr val="0070C0"/>
              </a:solidFill>
              <a:effectLst>
                <a:outerShdw blurRad="38100" dist="38100" dir="2700000" algn="tl">
                  <a:srgbClr val="000000">
                    <a:alpha val="43137"/>
                  </a:srgbClr>
                </a:outerShdw>
              </a:effectLst>
              <a:latin typeface="+mj-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692" y="914400"/>
            <a:ext cx="8494617" cy="5620540"/>
          </a:xfrm>
          <a:prstGeom prst="rect">
            <a:avLst/>
          </a:prstGeom>
        </p:spPr>
      </p:pic>
      <p:sp>
        <p:nvSpPr>
          <p:cNvPr id="6" name="Text Placeholder 5"/>
          <p:cNvSpPr>
            <a:spLocks noGrp="1"/>
          </p:cNvSpPr>
          <p:nvPr>
            <p:ph type="body" sz="quarter" idx="4294967295"/>
          </p:nvPr>
        </p:nvSpPr>
        <p:spPr>
          <a:xfrm>
            <a:off x="6019800" y="3200400"/>
            <a:ext cx="2668587" cy="1751012"/>
          </a:xfrm>
          <a:prstGeom prst="rect">
            <a:avLst/>
          </a:prstGeom>
        </p:spPr>
        <p:txBody>
          <a:bodyPr/>
          <a:lstStyle/>
          <a:p>
            <a:pPr marL="0" indent="0">
              <a:buNone/>
            </a:pPr>
            <a:r>
              <a:rPr lang="en-US" sz="3200" b="1" dirty="0">
                <a:solidFill>
                  <a:schemeClr val="tx2">
                    <a:lumMod val="50000"/>
                  </a:schemeClr>
                </a:solidFill>
              </a:rPr>
              <a:t>Behavioral Red Flags of Perpetrators</a:t>
            </a:r>
          </a:p>
        </p:txBody>
      </p:sp>
    </p:spTree>
    <p:extLst>
      <p:ext uri="{BB962C8B-B14F-4D97-AF65-F5344CB8AC3E}">
        <p14:creationId xmlns:p14="http://schemas.microsoft.com/office/powerpoint/2010/main" val="331171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620000" cy="1143000"/>
          </a:xfrm>
        </p:spPr>
        <p:txBody>
          <a:bodyPr>
            <a:normAutofit/>
          </a:bodyPr>
          <a:lstStyle/>
          <a:p>
            <a:pPr algn="l"/>
            <a:r>
              <a:rPr lang="en-US" dirty="0"/>
              <a:t>Nine Points of Reform</a:t>
            </a:r>
          </a:p>
        </p:txBody>
      </p:sp>
      <p:sp>
        <p:nvSpPr>
          <p:cNvPr id="3" name="Content Placeholder 2"/>
          <p:cNvSpPr>
            <a:spLocks noGrp="1"/>
          </p:cNvSpPr>
          <p:nvPr>
            <p:ph idx="4294967295"/>
          </p:nvPr>
        </p:nvSpPr>
        <p:spPr>
          <a:xfrm>
            <a:off x="457200" y="990600"/>
            <a:ext cx="8229600" cy="4876800"/>
          </a:xfrm>
          <a:prstGeom prst="rect">
            <a:avLst/>
          </a:prstGeom>
        </p:spPr>
        <p:txBody>
          <a:bodyPr>
            <a:normAutofit/>
          </a:bodyPr>
          <a:lstStyle/>
          <a:p>
            <a:pPr marL="514350" indent="-514350">
              <a:buClr>
                <a:srgbClr val="00B0F0"/>
              </a:buClr>
              <a:buSzPct val="100000"/>
              <a:buFont typeface="+mj-lt"/>
              <a:buAutoNum type="arabicPeriod" startAt="7"/>
            </a:pPr>
            <a:r>
              <a:rPr lang="en-US" b="1" cap="none" dirty="0">
                <a:latin typeface="Calibri" pitchFamily="34" charset="0"/>
              </a:rPr>
              <a:t>Encourage Family Friendly Policies for non-federal entities</a:t>
            </a:r>
          </a:p>
          <a:p>
            <a:pPr marL="514350" indent="-514350">
              <a:buClr>
                <a:srgbClr val="00B0F0"/>
              </a:buClr>
              <a:buSzPct val="100000"/>
              <a:buNone/>
            </a:pPr>
            <a:endParaRPr lang="en-US" b="1" cap="none" dirty="0">
              <a:latin typeface="Calibri" pitchFamily="34" charset="0"/>
            </a:endParaRPr>
          </a:p>
          <a:p>
            <a:pPr marL="457200" lvl="1" indent="-514350" algn="just">
              <a:buClr>
                <a:srgbClr val="00B0F0"/>
              </a:buClr>
              <a:buSzPct val="100000"/>
              <a:buNone/>
            </a:pPr>
            <a:r>
              <a:rPr lang="en-US" cap="none" dirty="0">
                <a:latin typeface="Calibri" pitchFamily="34" charset="0"/>
              </a:rPr>
              <a:t>	Provide flexibilities that better allow entities receiving federal funds to have policies that allow their employees to balance their personal and professional lives. Specifically certain provisions allow for policies that ease dependent care costs when attending conferences.  One that has prevented women from maintaining careers in science.</a:t>
            </a:r>
          </a:p>
          <a:p>
            <a:pPr marL="457200" lvl="1" indent="-514350" algn="just">
              <a:buClr>
                <a:srgbClr val="00B0F0"/>
              </a:buClr>
              <a:buSzPct val="100000"/>
              <a:buNone/>
            </a:pPr>
            <a:r>
              <a:rPr lang="en-US" cap="none" dirty="0">
                <a:latin typeface="Calibri" pitchFamily="34" charset="0"/>
              </a:rPr>
              <a:t>	</a:t>
            </a:r>
          </a:p>
          <a:p>
            <a:pPr marL="514350" indent="-514350">
              <a:buClr>
                <a:srgbClr val="00B0F0"/>
              </a:buClr>
              <a:buNone/>
            </a:pPr>
            <a:endParaRPr lang="en-US" cap="none" dirty="0">
              <a:latin typeface="Calibri" pitchFamily="34" charset="0"/>
            </a:endParaRPr>
          </a:p>
          <a:p>
            <a:pPr>
              <a:buClr>
                <a:srgbClr val="00B0F0"/>
              </a:buClr>
            </a:pPr>
            <a:endParaRPr lang="en-US" cap="none" dirty="0">
              <a:latin typeface="Calibri" pitchFamily="34" charset="0"/>
            </a:endParaRPr>
          </a:p>
          <a:p>
            <a:pPr marL="514350" indent="-514350">
              <a:buNone/>
            </a:pPr>
            <a:endParaRPr lang="en-US"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09600" y="2819400"/>
            <a:ext cx="7772400" cy="1470025"/>
          </a:xfrm>
          <a:prstGeom prst="rect">
            <a:avLst/>
          </a:prstGeom>
        </p:spPr>
        <p:txBody>
          <a:bodyPr/>
          <a:lstStyle/>
          <a:p>
            <a:r>
              <a:rPr lang="en-US" sz="5400" b="1" dirty="0">
                <a:solidFill>
                  <a:srgbClr val="0070C0"/>
                </a:solidFill>
                <a:effectLst>
                  <a:outerShdw blurRad="38100" dist="38100" dir="2700000" algn="tl">
                    <a:srgbClr val="000000">
                      <a:alpha val="43137"/>
                    </a:srgbClr>
                  </a:outerShdw>
                </a:effectLst>
              </a:rPr>
              <a:t>Municipal Bankruptcies</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and Recent History</a:t>
            </a:r>
          </a:p>
        </p:txBody>
      </p:sp>
      <p:sp>
        <p:nvSpPr>
          <p:cNvPr id="3" name="TextBox 2"/>
          <p:cNvSpPr txBox="1"/>
          <p:nvPr/>
        </p:nvSpPr>
        <p:spPr>
          <a:xfrm>
            <a:off x="762000" y="1676400"/>
            <a:ext cx="8001000" cy="4339650"/>
          </a:xfrm>
          <a:prstGeom prst="rect">
            <a:avLst/>
          </a:prstGeom>
          <a:noFill/>
        </p:spPr>
        <p:txBody>
          <a:bodyPr wrap="square" rtlCol="0">
            <a:spAutoFit/>
          </a:bodyPr>
          <a:lstStyle/>
          <a:p>
            <a:pPr marL="342900" indent="-342900">
              <a:buFont typeface="+mj-lt"/>
              <a:buAutoNum type="alphaUcPeriod"/>
            </a:pPr>
            <a:r>
              <a:rPr lang="en-US" sz="2400" b="1" dirty="0">
                <a:latin typeface="Calibri" pitchFamily="34" charset="0"/>
                <a:cs typeface="Arial" pitchFamily="34" charset="0"/>
              </a:rPr>
              <a:t>Eligibility Requirements</a:t>
            </a:r>
          </a:p>
          <a:p>
            <a:pPr marL="800100" lvl="1" indent="-342900">
              <a:buFont typeface="+mj-lt"/>
              <a:buAutoNum type="arabicParenR"/>
            </a:pPr>
            <a:r>
              <a:rPr lang="en-US" sz="2400" dirty="0">
                <a:latin typeface="Calibri" pitchFamily="34" charset="0"/>
                <a:cs typeface="Arial" pitchFamily="34" charset="0"/>
              </a:rPr>
              <a:t>Authorization to file</a:t>
            </a:r>
          </a:p>
          <a:p>
            <a:pPr marL="800100" lvl="1" indent="-342900">
              <a:buFont typeface="+mj-lt"/>
              <a:buAutoNum type="arabicParenR"/>
            </a:pPr>
            <a:r>
              <a:rPr lang="en-US" sz="2400" dirty="0">
                <a:latin typeface="Calibri" pitchFamily="34" charset="0"/>
                <a:cs typeface="Arial" pitchFamily="34" charset="0"/>
              </a:rPr>
              <a:t>Negotiation with creditors</a:t>
            </a:r>
          </a:p>
          <a:p>
            <a:pPr marL="800100" lvl="1" indent="-342900"/>
            <a:endParaRPr lang="en-US" sz="2400" dirty="0">
              <a:latin typeface="Calibri" pitchFamily="34" charset="0"/>
              <a:cs typeface="Arial" pitchFamily="34" charset="0"/>
            </a:endParaRPr>
          </a:p>
          <a:p>
            <a:pPr marL="342900" indent="-342900">
              <a:buFont typeface="+mj-lt"/>
              <a:buAutoNum type="alphaUcPeriod"/>
            </a:pPr>
            <a:r>
              <a:rPr lang="en-US" sz="2400" b="1" dirty="0">
                <a:latin typeface="Calibri" pitchFamily="34" charset="0"/>
                <a:cs typeface="Arial" pitchFamily="34" charset="0"/>
              </a:rPr>
              <a:t>Case Administration</a:t>
            </a:r>
          </a:p>
          <a:p>
            <a:pPr marL="800100" lvl="1" indent="-342900">
              <a:buFont typeface="+mj-lt"/>
              <a:buAutoNum type="arabicParenR"/>
            </a:pPr>
            <a:r>
              <a:rPr lang="en-US" sz="2400" dirty="0">
                <a:latin typeface="Calibri" pitchFamily="34" charset="0"/>
                <a:cs typeface="Arial" pitchFamily="34" charset="0"/>
              </a:rPr>
              <a:t>Automatic stay of enforcement claims against the debtor</a:t>
            </a:r>
          </a:p>
          <a:p>
            <a:pPr marL="800100" lvl="1" indent="-342900">
              <a:buFont typeface="+mj-lt"/>
              <a:buAutoNum type="arabicParenR"/>
            </a:pPr>
            <a:r>
              <a:rPr lang="en-US" sz="2400" dirty="0">
                <a:latin typeface="Calibri" pitchFamily="34" charset="0"/>
                <a:cs typeface="Arial" pitchFamily="34" charset="0"/>
              </a:rPr>
              <a:t>Avoidance powers</a:t>
            </a:r>
          </a:p>
          <a:p>
            <a:pPr marL="800100" lvl="1" indent="-342900">
              <a:buFont typeface="+mj-lt"/>
              <a:buAutoNum type="arabicParenR"/>
            </a:pPr>
            <a:r>
              <a:rPr lang="en-US" sz="2400" dirty="0">
                <a:latin typeface="Calibri" pitchFamily="34" charset="0"/>
                <a:cs typeface="Arial" pitchFamily="34" charset="0"/>
              </a:rPr>
              <a:t>Bankruptcy judge</a:t>
            </a:r>
          </a:p>
          <a:p>
            <a:pPr marL="800100" lvl="1" indent="-342900">
              <a:buFont typeface="+mj-lt"/>
              <a:buAutoNum type="arabicParenR"/>
            </a:pPr>
            <a:r>
              <a:rPr lang="en-US" sz="2400" dirty="0">
                <a:latin typeface="Calibri" pitchFamily="34" charset="0"/>
                <a:cs typeface="Arial" pitchFamily="34" charset="0"/>
              </a:rPr>
              <a:t>Collective bargaining agreements</a:t>
            </a:r>
          </a:p>
          <a:p>
            <a:pPr marL="800100" lvl="1" indent="-342900">
              <a:buFont typeface="+mj-lt"/>
              <a:buAutoNum type="arabicParenR"/>
            </a:pPr>
            <a:r>
              <a:rPr lang="en-US" sz="2400" dirty="0">
                <a:latin typeface="Calibri" pitchFamily="34" charset="0"/>
                <a:cs typeface="Arial" pitchFamily="34" charset="0"/>
              </a:rPr>
              <a:t>Official committees</a:t>
            </a:r>
          </a:p>
          <a:p>
            <a:pPr marL="800100" lvl="1" indent="-342900"/>
            <a:endParaRPr lang="en-US" dirty="0">
              <a:latin typeface="Arial Black" pitchFamily="34" charset="0"/>
            </a:endParaRPr>
          </a:p>
          <a:p>
            <a:endParaRPr lang="en-US" dirty="0"/>
          </a:p>
        </p:txBody>
      </p:sp>
      <p:sp>
        <p:nvSpPr>
          <p:cNvPr id="5" name="Slide Number Placeholder 5"/>
          <p:cNvSpPr>
            <a:spLocks noGrp="1"/>
          </p:cNvSpPr>
          <p:nvPr>
            <p:ph type="sldNum" sz="quarter" idx="4294967295"/>
          </p:nvPr>
        </p:nvSpPr>
        <p:spPr>
          <a:xfrm>
            <a:off x="6096000" y="6492875"/>
            <a:ext cx="2133600" cy="365125"/>
          </a:xfrm>
          <a:prstGeom prst="rect">
            <a:avLst/>
          </a:prstGeom>
        </p:spPr>
        <p:txBody>
          <a:bodyPr/>
          <a:lstStyle/>
          <a:p>
            <a:pPr algn="r"/>
            <a:fld id="{19C959CC-3D1A-4846-8AA3-EE93E6F0263A}" type="slidenum">
              <a:rPr lang="en-US" sz="1200" smtClean="0">
                <a:solidFill>
                  <a:srgbClr val="0070C0"/>
                </a:solidFill>
              </a:rPr>
              <a:pPr algn="r"/>
              <a:t>141</a:t>
            </a:fld>
            <a:endParaRPr lang="en-US" sz="1200" dirty="0">
              <a:solidFill>
                <a:srgbClr val="0070C0"/>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and Recent History </a:t>
            </a:r>
            <a:r>
              <a:rPr lang="en-US" sz="2800" i="1" dirty="0"/>
              <a:t>(Continued)</a:t>
            </a:r>
            <a:endParaRPr lang="en-US" dirty="0"/>
          </a:p>
        </p:txBody>
      </p:sp>
      <p:sp>
        <p:nvSpPr>
          <p:cNvPr id="3" name="TextBox 2"/>
          <p:cNvSpPr txBox="1"/>
          <p:nvPr/>
        </p:nvSpPr>
        <p:spPr>
          <a:xfrm>
            <a:off x="762000" y="1676400"/>
            <a:ext cx="8001000" cy="5816977"/>
          </a:xfrm>
          <a:prstGeom prst="rect">
            <a:avLst/>
          </a:prstGeom>
          <a:noFill/>
        </p:spPr>
        <p:txBody>
          <a:bodyPr wrap="square" rtlCol="0">
            <a:spAutoFit/>
          </a:bodyPr>
          <a:lstStyle/>
          <a:p>
            <a:pPr marL="457200" indent="-457200">
              <a:buFont typeface="+mj-lt"/>
              <a:buAutoNum type="alphaUcPeriod" startAt="3"/>
            </a:pPr>
            <a:r>
              <a:rPr lang="en-US" sz="2400" b="1" dirty="0">
                <a:latin typeface="Calibri" pitchFamily="34" charset="0"/>
                <a:cs typeface="Arial" pitchFamily="34" charset="0"/>
              </a:rPr>
              <a:t>Plan of Adjustment Requirements</a:t>
            </a:r>
          </a:p>
          <a:p>
            <a:pPr marL="800100" lvl="1" indent="-342900">
              <a:buFont typeface="+mj-lt"/>
              <a:buAutoNum type="arabicParenR"/>
            </a:pPr>
            <a:r>
              <a:rPr lang="en-US" sz="2400" dirty="0">
                <a:latin typeface="Calibri" pitchFamily="34" charset="0"/>
                <a:cs typeface="Arial" pitchFamily="34" charset="0"/>
              </a:rPr>
              <a:t>Confirmation requirements</a:t>
            </a:r>
          </a:p>
          <a:p>
            <a:pPr marL="800100" lvl="1" indent="-342900">
              <a:buFont typeface="+mj-lt"/>
              <a:buAutoNum type="arabicParenR"/>
            </a:pPr>
            <a:r>
              <a:rPr lang="en-US" sz="2400" dirty="0">
                <a:latin typeface="Calibri" pitchFamily="34" charset="0"/>
                <a:cs typeface="Arial" pitchFamily="34" charset="0"/>
              </a:rPr>
              <a:t>Professional fees</a:t>
            </a:r>
          </a:p>
          <a:p>
            <a:pPr marL="800100" lvl="1" indent="-342900">
              <a:buFont typeface="+mj-lt"/>
              <a:buAutoNum type="arabicParenR"/>
            </a:pPr>
            <a:endParaRPr lang="en-US" sz="2400" dirty="0">
              <a:latin typeface="Calibri" pitchFamily="34" charset="0"/>
              <a:cs typeface="Arial" pitchFamily="34" charset="0"/>
            </a:endParaRPr>
          </a:p>
          <a:p>
            <a:pPr marL="342900" indent="-342900">
              <a:buFont typeface="+mj-lt"/>
              <a:buAutoNum type="alphaUcPeriod" startAt="3"/>
            </a:pPr>
            <a:r>
              <a:rPr lang="en-US" sz="2400" b="1" dirty="0">
                <a:latin typeface="Calibri" pitchFamily="34" charset="0"/>
                <a:cs typeface="Arial" pitchFamily="34" charset="0"/>
              </a:rPr>
              <a:t>Relationship of State Laws to Federal Laws</a:t>
            </a:r>
          </a:p>
          <a:p>
            <a:pPr marL="800100" lvl="1" indent="-342900">
              <a:buFont typeface="+mj-lt"/>
              <a:buAutoNum type="arabicParenR"/>
            </a:pPr>
            <a:r>
              <a:rPr lang="en-US" sz="2400" dirty="0">
                <a:latin typeface="Calibri" pitchFamily="34" charset="0"/>
                <a:cs typeface="Arial" pitchFamily="34" charset="0"/>
              </a:rPr>
              <a:t>State specifically authorizes Chapter 9 filings</a:t>
            </a:r>
          </a:p>
          <a:p>
            <a:pPr marL="800100" lvl="1" indent="-342900">
              <a:buFont typeface="+mj-lt"/>
              <a:buAutoNum type="arabicParenR"/>
            </a:pPr>
            <a:r>
              <a:rPr lang="en-US" sz="2400" dirty="0">
                <a:latin typeface="Calibri" pitchFamily="34" charset="0"/>
                <a:cs typeface="Arial" pitchFamily="34" charset="0"/>
              </a:rPr>
              <a:t>Chapter 9 is authorized upon conditions met and further action of state, officials or other entity</a:t>
            </a:r>
          </a:p>
          <a:p>
            <a:pPr marL="800100" lvl="1" indent="-342900">
              <a:buFont typeface="+mj-lt"/>
              <a:buAutoNum type="arabicParenR"/>
            </a:pPr>
            <a:r>
              <a:rPr lang="en-US" sz="2400" dirty="0">
                <a:latin typeface="Calibri" pitchFamily="34" charset="0"/>
                <a:cs typeface="Arial" pitchFamily="34" charset="0"/>
              </a:rPr>
              <a:t>Municipalities have limited authorization</a:t>
            </a:r>
          </a:p>
          <a:p>
            <a:pPr marL="800100" lvl="1" indent="-342900">
              <a:buFont typeface="+mj-lt"/>
              <a:buAutoNum type="arabicParenR"/>
            </a:pPr>
            <a:r>
              <a:rPr lang="en-US" sz="2400" dirty="0">
                <a:latin typeface="Calibri" pitchFamily="34" charset="0"/>
                <a:cs typeface="Arial" pitchFamily="34" charset="0"/>
              </a:rPr>
              <a:t>No Chapter 9 authorization outlined</a:t>
            </a:r>
          </a:p>
          <a:p>
            <a:pPr marL="800100" lvl="1" indent="-342900">
              <a:buFont typeface="+mj-lt"/>
              <a:buAutoNum type="arabicParenR"/>
            </a:pPr>
            <a:endParaRPr lang="en-US" sz="2400" dirty="0">
              <a:latin typeface="Arial" pitchFamily="34" charset="0"/>
              <a:cs typeface="Arial" pitchFamily="34" charset="0"/>
            </a:endParaRPr>
          </a:p>
          <a:p>
            <a:pPr marL="800100" lvl="1" indent="-342900">
              <a:buFont typeface="+mj-lt"/>
              <a:buAutoNum type="arabicParenR"/>
            </a:pPr>
            <a:endParaRPr lang="en-US" sz="2400" dirty="0">
              <a:latin typeface="Arial" pitchFamily="34" charset="0"/>
              <a:cs typeface="Arial" pitchFamily="34" charset="0"/>
            </a:endParaRPr>
          </a:p>
          <a:p>
            <a:pPr marL="800100" lvl="1" indent="-342900"/>
            <a:endParaRPr lang="en-US" sz="2400" dirty="0">
              <a:latin typeface="Arial" pitchFamily="34" charset="0"/>
              <a:cs typeface="Arial" pitchFamily="34" charset="0"/>
            </a:endParaRPr>
          </a:p>
          <a:p>
            <a:pPr marL="342900" indent="-342900"/>
            <a:endParaRPr lang="en-US" sz="2400" dirty="0">
              <a:latin typeface="Arial" pitchFamily="34" charset="0"/>
              <a:cs typeface="Arial" pitchFamily="34" charset="0"/>
            </a:endParaRPr>
          </a:p>
          <a:p>
            <a:pPr marL="800100" lvl="1" indent="-342900"/>
            <a:endParaRPr lang="en-US" dirty="0">
              <a:latin typeface="Arial Black" pitchFamily="34" charset="0"/>
            </a:endParaRPr>
          </a:p>
          <a:p>
            <a:endParaRPr lang="en-US" dirty="0"/>
          </a:p>
        </p:txBody>
      </p:sp>
      <p:sp>
        <p:nvSpPr>
          <p:cNvPr id="4" name="Slide Number Placeholder 5"/>
          <p:cNvSpPr>
            <a:spLocks noGrp="1"/>
          </p:cNvSpPr>
          <p:nvPr>
            <p:ph type="sldNum" sz="quarter" idx="4294967295"/>
          </p:nvPr>
        </p:nvSpPr>
        <p:spPr>
          <a:xfrm>
            <a:off x="6096000" y="6492875"/>
            <a:ext cx="2133600" cy="365125"/>
          </a:xfrm>
          <a:prstGeom prst="rect">
            <a:avLst/>
          </a:prstGeom>
        </p:spPr>
        <p:txBody>
          <a:bodyPr/>
          <a:lstStyle/>
          <a:p>
            <a:pPr algn="r"/>
            <a:fld id="{19C959CC-3D1A-4846-8AA3-EE93E6F0263A}" type="slidenum">
              <a:rPr lang="en-US" sz="1200" smtClean="0">
                <a:solidFill>
                  <a:srgbClr val="0070C0"/>
                </a:solidFill>
              </a:rPr>
              <a:pPr algn="r"/>
              <a:t>142</a:t>
            </a:fld>
            <a:endParaRPr lang="en-US" sz="1200" dirty="0">
              <a:solidFill>
                <a:srgbClr val="0070C0"/>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cstate="print"/>
          <a:srcRect/>
          <a:stretch>
            <a:fillRect/>
          </a:stretch>
        </p:blipFill>
        <p:spPr bwMode="auto">
          <a:xfrm>
            <a:off x="647700" y="838200"/>
            <a:ext cx="7848600" cy="5605463"/>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and Recent History </a:t>
            </a:r>
            <a:r>
              <a:rPr lang="en-US" sz="2800" i="1" dirty="0"/>
              <a:t>(Continued)</a:t>
            </a:r>
            <a:endParaRPr lang="en-US" dirty="0"/>
          </a:p>
        </p:txBody>
      </p:sp>
      <p:sp>
        <p:nvSpPr>
          <p:cNvPr id="3" name="Content Placeholder 2"/>
          <p:cNvSpPr>
            <a:spLocks noGrp="1"/>
          </p:cNvSpPr>
          <p:nvPr>
            <p:ph idx="1"/>
          </p:nvPr>
        </p:nvSpPr>
        <p:spPr>
          <a:xfrm>
            <a:off x="457200" y="1295401"/>
            <a:ext cx="8229600" cy="4648200"/>
          </a:xfrm>
        </p:spPr>
        <p:txBody>
          <a:bodyPr/>
          <a:lstStyle/>
          <a:p>
            <a:r>
              <a:rPr lang="en-US" b="1" dirty="0"/>
              <a:t>Noteworthy Chapter 9 Bankruptcy Cases</a:t>
            </a:r>
          </a:p>
          <a:p>
            <a:pPr lvl="1">
              <a:buFont typeface="Wingdings" pitchFamily="2" charset="2"/>
              <a:buChar char="§"/>
            </a:pPr>
            <a:r>
              <a:rPr lang="en-US" dirty="0"/>
              <a:t>Orange County, California (1994)</a:t>
            </a:r>
          </a:p>
          <a:p>
            <a:pPr lvl="1">
              <a:buFont typeface="Wingdings" pitchFamily="2" charset="2"/>
              <a:buChar char="§"/>
            </a:pPr>
            <a:r>
              <a:rPr lang="en-US" dirty="0"/>
              <a:t>Prichard, Alabama (1999 and 2009)</a:t>
            </a:r>
          </a:p>
          <a:p>
            <a:pPr lvl="1">
              <a:buFont typeface="Wingdings" pitchFamily="2" charset="2"/>
              <a:buChar char="§"/>
            </a:pPr>
            <a:r>
              <a:rPr lang="en-US" dirty="0"/>
              <a:t>City of Vallejo, California (2008)</a:t>
            </a:r>
          </a:p>
          <a:p>
            <a:pPr lvl="1">
              <a:buFont typeface="Wingdings" pitchFamily="2" charset="2"/>
              <a:buChar char="§"/>
            </a:pPr>
            <a:r>
              <a:rPr lang="en-US" dirty="0"/>
              <a:t>Westfall, Pennsylvania (2009)</a:t>
            </a:r>
          </a:p>
          <a:p>
            <a:pPr lvl="1">
              <a:buFont typeface="Wingdings" pitchFamily="2" charset="2"/>
              <a:buChar char="§"/>
            </a:pPr>
            <a:r>
              <a:rPr lang="en-US" dirty="0"/>
              <a:t>Jefferson County, Alabama (2011)</a:t>
            </a:r>
          </a:p>
          <a:p>
            <a:pPr lvl="1">
              <a:buFont typeface="Wingdings" pitchFamily="2" charset="2"/>
              <a:buChar char="§"/>
            </a:pPr>
            <a:r>
              <a:rPr lang="en-US" dirty="0"/>
              <a:t>Harrisburg, Pennsylvania (2011)</a:t>
            </a:r>
          </a:p>
          <a:p>
            <a:pPr lvl="1">
              <a:buFont typeface="Wingdings" pitchFamily="2" charset="2"/>
              <a:buChar char="§"/>
            </a:pPr>
            <a:r>
              <a:rPr lang="en-US" dirty="0"/>
              <a:t>Stockton, California (2012)</a:t>
            </a:r>
          </a:p>
          <a:p>
            <a:pPr lvl="1">
              <a:buFont typeface="Wingdings" pitchFamily="2" charset="2"/>
              <a:buChar char="§"/>
            </a:pPr>
            <a:r>
              <a:rPr lang="en-US" dirty="0"/>
              <a:t>San Bernardino, California (2012)</a:t>
            </a:r>
          </a:p>
          <a:p>
            <a:pPr lvl="1">
              <a:buFont typeface="Wingdings" pitchFamily="2" charset="2"/>
              <a:buChar char="§"/>
            </a:pPr>
            <a:r>
              <a:rPr lang="en-US" dirty="0"/>
              <a:t>City of Detroit (2013)</a:t>
            </a:r>
          </a:p>
        </p:txBody>
      </p:sp>
      <p:sp>
        <p:nvSpPr>
          <p:cNvPr id="4" name="Slide Number Placeholder 5"/>
          <p:cNvSpPr>
            <a:spLocks noGrp="1"/>
          </p:cNvSpPr>
          <p:nvPr>
            <p:ph type="sldNum" sz="quarter" idx="12"/>
          </p:nvPr>
        </p:nvSpPr>
        <p:spPr>
          <a:xfrm>
            <a:off x="6096000" y="6492875"/>
            <a:ext cx="2133600" cy="365125"/>
          </a:xfrm>
          <a:prstGeom prst="rect">
            <a:avLst/>
          </a:prstGeom>
        </p:spPr>
        <p:txBody>
          <a:bodyPr/>
          <a:lstStyle/>
          <a:p>
            <a:fld id="{19C959CC-3D1A-4846-8AA3-EE93E6F0263A}" type="slidenum">
              <a:rPr lang="en-US" smtClean="0"/>
              <a:pPr/>
              <a:t>144</a:t>
            </a:fld>
            <a:endParaRPr lang="en-US"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General-Purpose Local Government Filings (Since January 2010)</a:t>
            </a:r>
          </a:p>
        </p:txBody>
      </p:sp>
      <p:graphicFrame>
        <p:nvGraphicFramePr>
          <p:cNvPr id="4" name="Content Placeholder 3"/>
          <p:cNvGraphicFramePr>
            <a:graphicFrameLocks noGrp="1"/>
          </p:cNvGraphicFramePr>
          <p:nvPr>
            <p:ph idx="1"/>
          </p:nvPr>
        </p:nvGraphicFramePr>
        <p:xfrm>
          <a:off x="457200" y="1981200"/>
          <a:ext cx="8229600" cy="3337560"/>
        </p:xfrm>
        <a:graphic>
          <a:graphicData uri="http://schemas.openxmlformats.org/drawingml/2006/table">
            <a:tbl>
              <a:tblPr firstRow="1" bandRow="1">
                <a:tableStyleId>{5C22544A-7EE6-4342-B048-85BDC9FD1C3A}</a:tableStyleId>
              </a:tblPr>
              <a:tblGrid>
                <a:gridCol w="4724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tblGrid>
              <a:tr h="370840">
                <a:tc>
                  <a:txBody>
                    <a:bodyPr/>
                    <a:lstStyle/>
                    <a:p>
                      <a:r>
                        <a:rPr lang="en-US" dirty="0">
                          <a:latin typeface="Calibri" pitchFamily="34" charset="0"/>
                        </a:rPr>
                        <a:t>Entity</a:t>
                      </a:r>
                    </a:p>
                  </a:txBody>
                  <a:tcPr/>
                </a:tc>
                <a:tc>
                  <a:txBody>
                    <a:bodyPr/>
                    <a:lstStyle/>
                    <a:p>
                      <a:r>
                        <a:rPr lang="en-US" dirty="0">
                          <a:latin typeface="Calibri" pitchFamily="34" charset="0"/>
                        </a:rPr>
                        <a:t>Filing Date</a:t>
                      </a:r>
                    </a:p>
                  </a:txBody>
                  <a:tcPr/>
                </a:tc>
                <a:tc>
                  <a:txBody>
                    <a:bodyPr/>
                    <a:lstStyle/>
                    <a:p>
                      <a:r>
                        <a:rPr lang="en-US" dirty="0">
                          <a:latin typeface="Calibri" pitchFamily="34" charset="0"/>
                        </a:rPr>
                        <a:t>Status</a:t>
                      </a:r>
                    </a:p>
                  </a:txBody>
                  <a:tcPr/>
                </a:tc>
                <a:extLst>
                  <a:ext uri="{0D108BD9-81ED-4DB2-BD59-A6C34878D82A}">
                    <a16:rowId xmlns:a16="http://schemas.microsoft.com/office/drawing/2014/main" val="10000"/>
                  </a:ext>
                </a:extLst>
              </a:tr>
              <a:tr h="370840">
                <a:tc>
                  <a:txBody>
                    <a:bodyPr/>
                    <a:lstStyle/>
                    <a:p>
                      <a:r>
                        <a:rPr lang="en-US" dirty="0">
                          <a:latin typeface="Calibri" pitchFamily="34" charset="0"/>
                        </a:rPr>
                        <a:t>City of Detroit, IL</a:t>
                      </a:r>
                    </a:p>
                  </a:txBody>
                  <a:tcPr/>
                </a:tc>
                <a:tc>
                  <a:txBody>
                    <a:bodyPr/>
                    <a:lstStyle/>
                    <a:p>
                      <a:r>
                        <a:rPr lang="en-US" dirty="0">
                          <a:latin typeface="Calibri" pitchFamily="34" charset="0"/>
                        </a:rPr>
                        <a:t>07-18-2013</a:t>
                      </a:r>
                    </a:p>
                  </a:txBody>
                  <a:tcPr/>
                </a:tc>
                <a:tc>
                  <a:txBody>
                    <a:bodyPr/>
                    <a:lstStyle/>
                    <a:p>
                      <a:r>
                        <a:rPr lang="en-US" dirty="0">
                          <a:latin typeface="Calibri" pitchFamily="34" charset="0"/>
                        </a:rPr>
                        <a:t>Open</a:t>
                      </a:r>
                    </a:p>
                  </a:txBody>
                  <a:tcPr/>
                </a:tc>
                <a:extLst>
                  <a:ext uri="{0D108BD9-81ED-4DB2-BD59-A6C34878D82A}">
                    <a16:rowId xmlns:a16="http://schemas.microsoft.com/office/drawing/2014/main" val="10001"/>
                  </a:ext>
                </a:extLst>
              </a:tr>
              <a:tr h="370840">
                <a:tc>
                  <a:txBody>
                    <a:bodyPr/>
                    <a:lstStyle/>
                    <a:p>
                      <a:r>
                        <a:rPr lang="en-US" dirty="0">
                          <a:latin typeface="Calibri" pitchFamily="34" charset="0"/>
                        </a:rPr>
                        <a:t>City of San</a:t>
                      </a:r>
                      <a:r>
                        <a:rPr lang="en-US" baseline="0" dirty="0">
                          <a:latin typeface="Calibri" pitchFamily="34" charset="0"/>
                        </a:rPr>
                        <a:t> Bernardino, CA</a:t>
                      </a:r>
                      <a:endParaRPr lang="en-US" dirty="0">
                        <a:latin typeface="Calibri" pitchFamily="34" charset="0"/>
                      </a:endParaRPr>
                    </a:p>
                  </a:txBody>
                  <a:tcPr/>
                </a:tc>
                <a:tc>
                  <a:txBody>
                    <a:bodyPr/>
                    <a:lstStyle/>
                    <a:p>
                      <a:r>
                        <a:rPr lang="en-US" dirty="0">
                          <a:latin typeface="Calibri" pitchFamily="34" charset="0"/>
                        </a:rPr>
                        <a:t>08-28-2013</a:t>
                      </a:r>
                    </a:p>
                  </a:txBody>
                  <a:tcPr/>
                </a:tc>
                <a:tc>
                  <a:txBody>
                    <a:bodyPr/>
                    <a:lstStyle/>
                    <a:p>
                      <a:r>
                        <a:rPr lang="en-US" dirty="0">
                          <a:latin typeface="Calibri" pitchFamily="34" charset="0"/>
                        </a:rPr>
                        <a:t>Open</a:t>
                      </a:r>
                    </a:p>
                  </a:txBody>
                  <a:tcPr/>
                </a:tc>
                <a:extLst>
                  <a:ext uri="{0D108BD9-81ED-4DB2-BD59-A6C34878D82A}">
                    <a16:rowId xmlns:a16="http://schemas.microsoft.com/office/drawing/2014/main" val="10002"/>
                  </a:ext>
                </a:extLst>
              </a:tr>
              <a:tr h="370840">
                <a:tc>
                  <a:txBody>
                    <a:bodyPr/>
                    <a:lstStyle/>
                    <a:p>
                      <a:r>
                        <a:rPr lang="en-US" dirty="0">
                          <a:latin typeface="Calibri" pitchFamily="34" charset="0"/>
                        </a:rPr>
                        <a:t>Town</a:t>
                      </a:r>
                      <a:r>
                        <a:rPr lang="en-US" baseline="0" dirty="0">
                          <a:latin typeface="Calibri" pitchFamily="34" charset="0"/>
                        </a:rPr>
                        <a:t> of Mammoth Lakes, CA</a:t>
                      </a:r>
                      <a:endParaRPr lang="en-US" dirty="0">
                        <a:latin typeface="Calibri" pitchFamily="34" charset="0"/>
                      </a:endParaRPr>
                    </a:p>
                  </a:txBody>
                  <a:tcPr/>
                </a:tc>
                <a:tc>
                  <a:txBody>
                    <a:bodyPr/>
                    <a:lstStyle/>
                    <a:p>
                      <a:r>
                        <a:rPr lang="en-US" dirty="0">
                          <a:latin typeface="Calibri" pitchFamily="34" charset="0"/>
                        </a:rPr>
                        <a:t>07-03-2012</a:t>
                      </a:r>
                    </a:p>
                  </a:txBody>
                  <a:tcPr/>
                </a:tc>
                <a:tc>
                  <a:txBody>
                    <a:bodyPr/>
                    <a:lstStyle/>
                    <a:p>
                      <a:r>
                        <a:rPr lang="en-US" dirty="0">
                          <a:latin typeface="Calibri" pitchFamily="34" charset="0"/>
                        </a:rPr>
                        <a:t>Dismissed</a:t>
                      </a:r>
                    </a:p>
                  </a:txBody>
                  <a:tcPr/>
                </a:tc>
                <a:extLst>
                  <a:ext uri="{0D108BD9-81ED-4DB2-BD59-A6C34878D82A}">
                    <a16:rowId xmlns:a16="http://schemas.microsoft.com/office/drawing/2014/main" val="10003"/>
                  </a:ext>
                </a:extLst>
              </a:tr>
              <a:tr h="370840">
                <a:tc>
                  <a:txBody>
                    <a:bodyPr/>
                    <a:lstStyle/>
                    <a:p>
                      <a:r>
                        <a:rPr lang="en-US" dirty="0">
                          <a:latin typeface="Calibri" pitchFamily="34" charset="0"/>
                        </a:rPr>
                        <a:t>City of Stockton, CA</a:t>
                      </a:r>
                    </a:p>
                  </a:txBody>
                  <a:tcPr/>
                </a:tc>
                <a:tc>
                  <a:txBody>
                    <a:bodyPr/>
                    <a:lstStyle/>
                    <a:p>
                      <a:r>
                        <a:rPr lang="en-US" dirty="0">
                          <a:latin typeface="Calibri" pitchFamily="34" charset="0"/>
                        </a:rPr>
                        <a:t>06-28-2012</a:t>
                      </a:r>
                    </a:p>
                  </a:txBody>
                  <a:tcPr/>
                </a:tc>
                <a:tc>
                  <a:txBody>
                    <a:bodyPr/>
                    <a:lstStyle/>
                    <a:p>
                      <a:r>
                        <a:rPr lang="en-US" dirty="0">
                          <a:latin typeface="Calibri" pitchFamily="34" charset="0"/>
                        </a:rPr>
                        <a:t>Open</a:t>
                      </a:r>
                    </a:p>
                  </a:txBody>
                  <a:tcPr/>
                </a:tc>
                <a:extLst>
                  <a:ext uri="{0D108BD9-81ED-4DB2-BD59-A6C34878D82A}">
                    <a16:rowId xmlns:a16="http://schemas.microsoft.com/office/drawing/2014/main" val="10004"/>
                  </a:ext>
                </a:extLst>
              </a:tr>
              <a:tr h="370840">
                <a:tc>
                  <a:txBody>
                    <a:bodyPr/>
                    <a:lstStyle/>
                    <a:p>
                      <a:r>
                        <a:rPr lang="en-US" dirty="0">
                          <a:latin typeface="Calibri" pitchFamily="34" charset="0"/>
                        </a:rPr>
                        <a:t>Jefferson County, AL</a:t>
                      </a:r>
                    </a:p>
                  </a:txBody>
                  <a:tcPr/>
                </a:tc>
                <a:tc>
                  <a:txBody>
                    <a:bodyPr/>
                    <a:lstStyle/>
                    <a:p>
                      <a:r>
                        <a:rPr lang="en-US" dirty="0">
                          <a:latin typeface="Calibri" pitchFamily="34" charset="0"/>
                        </a:rPr>
                        <a:t>11-09-2011</a:t>
                      </a:r>
                    </a:p>
                  </a:txBody>
                  <a:tcPr/>
                </a:tc>
                <a:tc>
                  <a:txBody>
                    <a:bodyPr/>
                    <a:lstStyle/>
                    <a:p>
                      <a:r>
                        <a:rPr lang="en-US" dirty="0">
                          <a:latin typeface="Calibri" pitchFamily="34" charset="0"/>
                        </a:rPr>
                        <a:t>Open</a:t>
                      </a:r>
                    </a:p>
                  </a:txBody>
                  <a:tcPr/>
                </a:tc>
                <a:extLst>
                  <a:ext uri="{0D108BD9-81ED-4DB2-BD59-A6C34878D82A}">
                    <a16:rowId xmlns:a16="http://schemas.microsoft.com/office/drawing/2014/main" val="10005"/>
                  </a:ext>
                </a:extLst>
              </a:tr>
              <a:tr h="370840">
                <a:tc>
                  <a:txBody>
                    <a:bodyPr/>
                    <a:lstStyle/>
                    <a:p>
                      <a:r>
                        <a:rPr lang="en-US" dirty="0">
                          <a:latin typeface="Calibri" pitchFamily="34" charset="0"/>
                        </a:rPr>
                        <a:t>City of Harrisburg, PA</a:t>
                      </a:r>
                    </a:p>
                  </a:txBody>
                  <a:tcPr/>
                </a:tc>
                <a:tc>
                  <a:txBody>
                    <a:bodyPr/>
                    <a:lstStyle/>
                    <a:p>
                      <a:r>
                        <a:rPr lang="en-US" dirty="0">
                          <a:latin typeface="Calibri" pitchFamily="34" charset="0"/>
                        </a:rPr>
                        <a:t>03-10-2012</a:t>
                      </a:r>
                    </a:p>
                  </a:txBody>
                  <a:tcPr/>
                </a:tc>
                <a:tc>
                  <a:txBody>
                    <a:bodyPr/>
                    <a:lstStyle/>
                    <a:p>
                      <a:r>
                        <a:rPr lang="en-US" dirty="0">
                          <a:latin typeface="Calibri" pitchFamily="34" charset="0"/>
                        </a:rPr>
                        <a:t>Dismissed</a:t>
                      </a:r>
                    </a:p>
                  </a:txBody>
                  <a:tcPr/>
                </a:tc>
                <a:extLst>
                  <a:ext uri="{0D108BD9-81ED-4DB2-BD59-A6C34878D82A}">
                    <a16:rowId xmlns:a16="http://schemas.microsoft.com/office/drawing/2014/main" val="10006"/>
                  </a:ext>
                </a:extLst>
              </a:tr>
              <a:tr h="370840">
                <a:tc>
                  <a:txBody>
                    <a:bodyPr/>
                    <a:lstStyle/>
                    <a:p>
                      <a:r>
                        <a:rPr lang="en-US" dirty="0">
                          <a:latin typeface="Calibri" pitchFamily="34" charset="0"/>
                        </a:rPr>
                        <a:t>City of Central Falls, RI</a:t>
                      </a:r>
                    </a:p>
                  </a:txBody>
                  <a:tcPr/>
                </a:tc>
                <a:tc>
                  <a:txBody>
                    <a:bodyPr/>
                    <a:lstStyle/>
                    <a:p>
                      <a:r>
                        <a:rPr lang="en-US" dirty="0">
                          <a:latin typeface="Calibri" pitchFamily="34" charset="0"/>
                        </a:rPr>
                        <a:t>08-01-2011</a:t>
                      </a:r>
                    </a:p>
                  </a:txBody>
                  <a:tcPr/>
                </a:tc>
                <a:tc>
                  <a:txBody>
                    <a:bodyPr/>
                    <a:lstStyle/>
                    <a:p>
                      <a:r>
                        <a:rPr lang="en-US" dirty="0">
                          <a:latin typeface="Calibri" pitchFamily="34" charset="0"/>
                        </a:rPr>
                        <a:t>Open</a:t>
                      </a:r>
                    </a:p>
                  </a:txBody>
                  <a:tcPr/>
                </a:tc>
                <a:extLst>
                  <a:ext uri="{0D108BD9-81ED-4DB2-BD59-A6C34878D82A}">
                    <a16:rowId xmlns:a16="http://schemas.microsoft.com/office/drawing/2014/main" val="10007"/>
                  </a:ext>
                </a:extLst>
              </a:tr>
              <a:tr h="370840">
                <a:tc>
                  <a:txBody>
                    <a:bodyPr/>
                    <a:lstStyle/>
                    <a:p>
                      <a:r>
                        <a:rPr lang="en-US" dirty="0">
                          <a:latin typeface="Calibri" pitchFamily="34" charset="0"/>
                        </a:rPr>
                        <a:t>Boise County, ID</a:t>
                      </a:r>
                    </a:p>
                  </a:txBody>
                  <a:tcPr/>
                </a:tc>
                <a:tc>
                  <a:txBody>
                    <a:bodyPr/>
                    <a:lstStyle/>
                    <a:p>
                      <a:r>
                        <a:rPr lang="en-US" dirty="0">
                          <a:latin typeface="Calibri" pitchFamily="34" charset="0"/>
                        </a:rPr>
                        <a:t>09-08-2011</a:t>
                      </a:r>
                    </a:p>
                  </a:txBody>
                  <a:tcPr/>
                </a:tc>
                <a:tc>
                  <a:txBody>
                    <a:bodyPr/>
                    <a:lstStyle/>
                    <a:p>
                      <a:r>
                        <a:rPr lang="en-US" dirty="0">
                          <a:latin typeface="Calibri" pitchFamily="34" charset="0"/>
                        </a:rPr>
                        <a:t>Dismissed</a:t>
                      </a:r>
                    </a:p>
                  </a:txBody>
                  <a:tcPr/>
                </a:tc>
                <a:extLst>
                  <a:ext uri="{0D108BD9-81ED-4DB2-BD59-A6C34878D82A}">
                    <a16:rowId xmlns:a16="http://schemas.microsoft.com/office/drawing/2014/main" val="10008"/>
                  </a:ext>
                </a:extLst>
              </a:tr>
            </a:tbl>
          </a:graphicData>
        </a:graphic>
      </p:graphicFrame>
      <p:sp>
        <p:nvSpPr>
          <p:cNvPr id="5" name="Slide Number Placeholder 5"/>
          <p:cNvSpPr>
            <a:spLocks noGrp="1"/>
          </p:cNvSpPr>
          <p:nvPr>
            <p:ph type="sldNum" sz="quarter" idx="12"/>
          </p:nvPr>
        </p:nvSpPr>
        <p:spPr>
          <a:xfrm>
            <a:off x="6096000" y="6324600"/>
            <a:ext cx="2133600" cy="365125"/>
          </a:xfrm>
          <a:prstGeom prst="rect">
            <a:avLst/>
          </a:prstGeom>
        </p:spPr>
        <p:txBody>
          <a:bodyPr/>
          <a:lstStyle/>
          <a:p>
            <a:fld id="{19C959CC-3D1A-4846-8AA3-EE93E6F0263A}" type="slidenum">
              <a:rPr lang="en-US" smtClean="0"/>
              <a:pPr/>
              <a:t>145</a:t>
            </a:fld>
            <a:endParaRPr lang="en-US"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838200"/>
          </a:xfrm>
        </p:spPr>
        <p:txBody>
          <a:bodyPr/>
          <a:lstStyle/>
          <a:p>
            <a:r>
              <a:rPr lang="en-US" dirty="0"/>
              <a:t>Special District Filings </a:t>
            </a:r>
            <a:r>
              <a:rPr lang="en-US" sz="2800" dirty="0"/>
              <a:t>(Since January 2010)</a:t>
            </a:r>
          </a:p>
        </p:txBody>
      </p:sp>
      <p:graphicFrame>
        <p:nvGraphicFramePr>
          <p:cNvPr id="5" name="Content Placeholder 4"/>
          <p:cNvGraphicFramePr>
            <a:graphicFrameLocks noGrp="1"/>
          </p:cNvGraphicFramePr>
          <p:nvPr>
            <p:ph idx="1"/>
          </p:nvPr>
        </p:nvGraphicFramePr>
        <p:xfrm>
          <a:off x="304800" y="1295400"/>
          <a:ext cx="8610600" cy="4556760"/>
        </p:xfrm>
        <a:graphic>
          <a:graphicData uri="http://schemas.openxmlformats.org/drawingml/2006/table">
            <a:tbl>
              <a:tblPr firstRow="1" bandRow="1">
                <a:tableStyleId>{5C22544A-7EE6-4342-B048-85BDC9FD1C3A}</a:tableStyleId>
              </a:tblPr>
              <a:tblGrid>
                <a:gridCol w="6457950">
                  <a:extLst>
                    <a:ext uri="{9D8B030D-6E8A-4147-A177-3AD203B41FA5}">
                      <a16:colId xmlns:a16="http://schemas.microsoft.com/office/drawing/2014/main" val="20000"/>
                    </a:ext>
                  </a:extLst>
                </a:gridCol>
                <a:gridCol w="797278">
                  <a:extLst>
                    <a:ext uri="{9D8B030D-6E8A-4147-A177-3AD203B41FA5}">
                      <a16:colId xmlns:a16="http://schemas.microsoft.com/office/drawing/2014/main" val="20001"/>
                    </a:ext>
                  </a:extLst>
                </a:gridCol>
                <a:gridCol w="1355372">
                  <a:extLst>
                    <a:ext uri="{9D8B030D-6E8A-4147-A177-3AD203B41FA5}">
                      <a16:colId xmlns:a16="http://schemas.microsoft.com/office/drawing/2014/main" val="20002"/>
                    </a:ext>
                  </a:extLst>
                </a:gridCol>
              </a:tblGrid>
              <a:tr h="381000">
                <a:tc>
                  <a:txBody>
                    <a:bodyPr/>
                    <a:lstStyle/>
                    <a:p>
                      <a:r>
                        <a:rPr lang="en-US" dirty="0">
                          <a:latin typeface="Calibri" pitchFamily="34" charset="0"/>
                        </a:rPr>
                        <a:t>Entity</a:t>
                      </a:r>
                    </a:p>
                  </a:txBody>
                  <a:tcPr/>
                </a:tc>
                <a:tc>
                  <a:txBody>
                    <a:bodyPr/>
                    <a:lstStyle/>
                    <a:p>
                      <a:r>
                        <a:rPr lang="en-US" dirty="0">
                          <a:latin typeface="Calibri" pitchFamily="34" charset="0"/>
                        </a:rPr>
                        <a:t>State</a:t>
                      </a:r>
                    </a:p>
                  </a:txBody>
                  <a:tcPr/>
                </a:tc>
                <a:tc>
                  <a:txBody>
                    <a:bodyPr/>
                    <a:lstStyle/>
                    <a:p>
                      <a:pPr algn="ctr"/>
                      <a:r>
                        <a:rPr lang="en-US" dirty="0">
                          <a:latin typeface="Calibri" pitchFamily="34" charset="0"/>
                        </a:rPr>
                        <a:t>Date</a:t>
                      </a:r>
                    </a:p>
                  </a:txBody>
                  <a:tcPr/>
                </a:tc>
                <a:extLst>
                  <a:ext uri="{0D108BD9-81ED-4DB2-BD59-A6C34878D82A}">
                    <a16:rowId xmlns:a16="http://schemas.microsoft.com/office/drawing/2014/main" val="10000"/>
                  </a:ext>
                </a:extLst>
              </a:tr>
              <a:tr h="381000">
                <a:tc>
                  <a:txBody>
                    <a:bodyPr/>
                    <a:lstStyle/>
                    <a:p>
                      <a:r>
                        <a:rPr lang="en-US" dirty="0">
                          <a:latin typeface="Calibri" pitchFamily="34" charset="0"/>
                        </a:rPr>
                        <a:t>Mendocino Coast</a:t>
                      </a:r>
                      <a:r>
                        <a:rPr lang="en-US" baseline="0" dirty="0">
                          <a:latin typeface="Calibri" pitchFamily="34" charset="0"/>
                        </a:rPr>
                        <a:t> Health Care District</a:t>
                      </a:r>
                      <a:endParaRPr lang="en-US" dirty="0">
                        <a:latin typeface="Calibri" pitchFamily="34" charset="0"/>
                      </a:endParaRPr>
                    </a:p>
                  </a:txBody>
                  <a:tcPr/>
                </a:tc>
                <a:tc>
                  <a:txBody>
                    <a:bodyPr/>
                    <a:lstStyle/>
                    <a:p>
                      <a:pPr algn="ctr"/>
                      <a:r>
                        <a:rPr lang="en-US" dirty="0">
                          <a:latin typeface="Calibri" pitchFamily="34" charset="0"/>
                        </a:rPr>
                        <a:t>CA</a:t>
                      </a:r>
                    </a:p>
                  </a:txBody>
                  <a:tcPr/>
                </a:tc>
                <a:tc>
                  <a:txBody>
                    <a:bodyPr/>
                    <a:lstStyle/>
                    <a:p>
                      <a:r>
                        <a:rPr lang="en-US" dirty="0">
                          <a:latin typeface="Calibri" pitchFamily="34" charset="0"/>
                        </a:rPr>
                        <a:t>10-17-2012</a:t>
                      </a:r>
                    </a:p>
                  </a:txBody>
                  <a:tcPr/>
                </a:tc>
                <a:extLst>
                  <a:ext uri="{0D108BD9-81ED-4DB2-BD59-A6C34878D82A}">
                    <a16:rowId xmlns:a16="http://schemas.microsoft.com/office/drawing/2014/main" val="10001"/>
                  </a:ext>
                </a:extLst>
              </a:tr>
              <a:tr h="381000">
                <a:tc>
                  <a:txBody>
                    <a:bodyPr/>
                    <a:lstStyle/>
                    <a:p>
                      <a:r>
                        <a:rPr lang="en-US" dirty="0">
                          <a:latin typeface="Calibri" pitchFamily="34" charset="0"/>
                        </a:rPr>
                        <a:t>Lost</a:t>
                      </a:r>
                      <a:r>
                        <a:rPr lang="en-US" baseline="0" dirty="0">
                          <a:latin typeface="Calibri" pitchFamily="34" charset="0"/>
                        </a:rPr>
                        <a:t> Rivers District Hospital</a:t>
                      </a:r>
                      <a:endParaRPr lang="en-US" dirty="0">
                        <a:latin typeface="Calibri" pitchFamily="34" charset="0"/>
                      </a:endParaRPr>
                    </a:p>
                  </a:txBody>
                  <a:tcPr/>
                </a:tc>
                <a:tc>
                  <a:txBody>
                    <a:bodyPr/>
                    <a:lstStyle/>
                    <a:p>
                      <a:pPr algn="ctr"/>
                      <a:r>
                        <a:rPr lang="en-US" dirty="0">
                          <a:latin typeface="Calibri" pitchFamily="34" charset="0"/>
                        </a:rPr>
                        <a:t>ID</a:t>
                      </a:r>
                    </a:p>
                  </a:txBody>
                  <a:tcPr/>
                </a:tc>
                <a:tc>
                  <a:txBody>
                    <a:bodyPr/>
                    <a:lstStyle/>
                    <a:p>
                      <a:r>
                        <a:rPr lang="en-US" dirty="0">
                          <a:latin typeface="Calibri" pitchFamily="34" charset="0"/>
                        </a:rPr>
                        <a:t>03-10-2010</a:t>
                      </a:r>
                    </a:p>
                  </a:txBody>
                  <a:tcPr/>
                </a:tc>
                <a:extLst>
                  <a:ext uri="{0D108BD9-81ED-4DB2-BD59-A6C34878D82A}">
                    <a16:rowId xmlns:a16="http://schemas.microsoft.com/office/drawing/2014/main" val="10002"/>
                  </a:ext>
                </a:extLst>
              </a:tr>
              <a:tr h="304800">
                <a:tc>
                  <a:txBody>
                    <a:bodyPr/>
                    <a:lstStyle/>
                    <a:p>
                      <a:r>
                        <a:rPr lang="en-US" dirty="0">
                          <a:latin typeface="Calibri" pitchFamily="34" charset="0"/>
                        </a:rPr>
                        <a:t>Sanitary and Improvement District #512 of Douglas</a:t>
                      </a:r>
                      <a:r>
                        <a:rPr lang="en-US" baseline="0" dirty="0">
                          <a:latin typeface="Calibri" pitchFamily="34" charset="0"/>
                        </a:rPr>
                        <a:t> County</a:t>
                      </a:r>
                      <a:endParaRPr lang="en-US" dirty="0">
                        <a:latin typeface="Calibri" pitchFamily="34" charset="0"/>
                      </a:endParaRPr>
                    </a:p>
                  </a:txBody>
                  <a:tcPr/>
                </a:tc>
                <a:tc>
                  <a:txBody>
                    <a:bodyPr/>
                    <a:lstStyle/>
                    <a:p>
                      <a:pPr algn="ctr"/>
                      <a:r>
                        <a:rPr lang="en-US" dirty="0">
                          <a:latin typeface="Calibri" pitchFamily="34" charset="0"/>
                        </a:rPr>
                        <a:t>NE</a:t>
                      </a:r>
                    </a:p>
                  </a:txBody>
                  <a:tcPr/>
                </a:tc>
                <a:tc>
                  <a:txBody>
                    <a:bodyPr/>
                    <a:lstStyle/>
                    <a:p>
                      <a:r>
                        <a:rPr lang="en-US" dirty="0">
                          <a:latin typeface="Calibri" pitchFamily="34" charset="0"/>
                        </a:rPr>
                        <a:t>11-01-2011</a:t>
                      </a:r>
                    </a:p>
                  </a:txBody>
                  <a:tcPr/>
                </a:tc>
                <a:extLst>
                  <a:ext uri="{0D108BD9-81ED-4DB2-BD59-A6C34878D82A}">
                    <a16:rowId xmlns:a16="http://schemas.microsoft.com/office/drawing/2014/main" val="10003"/>
                  </a:ext>
                </a:extLst>
              </a:tr>
              <a:tr h="381000">
                <a:tc>
                  <a:txBody>
                    <a:bodyPr/>
                    <a:lstStyle/>
                    <a:p>
                      <a:r>
                        <a:rPr lang="en-US" dirty="0">
                          <a:latin typeface="Calibri" pitchFamily="34" charset="0"/>
                        </a:rPr>
                        <a:t>Lake Lotawana Community Improvement Districts</a:t>
                      </a:r>
                    </a:p>
                  </a:txBody>
                  <a:tcPr/>
                </a:tc>
                <a:tc>
                  <a:txBody>
                    <a:bodyPr/>
                    <a:lstStyle/>
                    <a:p>
                      <a:pPr algn="ctr"/>
                      <a:r>
                        <a:rPr lang="en-US" dirty="0">
                          <a:latin typeface="Calibri" pitchFamily="34" charset="0"/>
                        </a:rPr>
                        <a:t>MO</a:t>
                      </a:r>
                    </a:p>
                  </a:txBody>
                  <a:tcPr/>
                </a:tc>
                <a:tc>
                  <a:txBody>
                    <a:bodyPr/>
                    <a:lstStyle/>
                    <a:p>
                      <a:r>
                        <a:rPr lang="en-US" dirty="0">
                          <a:latin typeface="Calibri" pitchFamily="34" charset="0"/>
                        </a:rPr>
                        <a:t>08-27-2010</a:t>
                      </a:r>
                    </a:p>
                  </a:txBody>
                  <a:tcPr/>
                </a:tc>
                <a:extLst>
                  <a:ext uri="{0D108BD9-81ED-4DB2-BD59-A6C34878D82A}">
                    <a16:rowId xmlns:a16="http://schemas.microsoft.com/office/drawing/2014/main" val="10004"/>
                  </a:ext>
                </a:extLst>
              </a:tr>
              <a:tr h="381000">
                <a:tc>
                  <a:txBody>
                    <a:bodyPr/>
                    <a:lstStyle/>
                    <a:p>
                      <a:r>
                        <a:rPr lang="en-US" dirty="0">
                          <a:latin typeface="Calibri" pitchFamily="34" charset="0"/>
                        </a:rPr>
                        <a:t>Hardeman County</a:t>
                      </a:r>
                      <a:r>
                        <a:rPr lang="en-US" baseline="0" dirty="0">
                          <a:latin typeface="Calibri" pitchFamily="34" charset="0"/>
                        </a:rPr>
                        <a:t> Hospital District</a:t>
                      </a:r>
                      <a:endParaRPr lang="en-US" dirty="0">
                        <a:latin typeface="Calibri" pitchFamily="34" charset="0"/>
                      </a:endParaRPr>
                    </a:p>
                  </a:txBody>
                  <a:tcPr/>
                </a:tc>
                <a:tc>
                  <a:txBody>
                    <a:bodyPr/>
                    <a:lstStyle/>
                    <a:p>
                      <a:pPr algn="ctr"/>
                      <a:r>
                        <a:rPr lang="en-US" dirty="0">
                          <a:latin typeface="Calibri" pitchFamily="34" charset="0"/>
                        </a:rPr>
                        <a:t>TX</a:t>
                      </a:r>
                    </a:p>
                  </a:txBody>
                  <a:tcPr/>
                </a:tc>
                <a:tc>
                  <a:txBody>
                    <a:bodyPr/>
                    <a:lstStyle/>
                    <a:p>
                      <a:r>
                        <a:rPr lang="en-US" dirty="0">
                          <a:latin typeface="Calibri" pitchFamily="34" charset="0"/>
                        </a:rPr>
                        <a:t>03-21-2013</a:t>
                      </a:r>
                    </a:p>
                  </a:txBody>
                  <a:tcPr/>
                </a:tc>
                <a:extLst>
                  <a:ext uri="{0D108BD9-81ED-4DB2-BD59-A6C34878D82A}">
                    <a16:rowId xmlns:a16="http://schemas.microsoft.com/office/drawing/2014/main" val="10005"/>
                  </a:ext>
                </a:extLst>
              </a:tr>
              <a:tr h="381000">
                <a:tc>
                  <a:txBody>
                    <a:bodyPr/>
                    <a:lstStyle/>
                    <a:p>
                      <a:r>
                        <a:rPr lang="en-US" dirty="0">
                          <a:latin typeface="Calibri" pitchFamily="34" charset="0"/>
                        </a:rPr>
                        <a:t>Pauls Valley Hospital District</a:t>
                      </a:r>
                    </a:p>
                  </a:txBody>
                  <a:tcPr/>
                </a:tc>
                <a:tc>
                  <a:txBody>
                    <a:bodyPr/>
                    <a:lstStyle/>
                    <a:p>
                      <a:pPr algn="ctr"/>
                      <a:r>
                        <a:rPr lang="en-US" dirty="0">
                          <a:latin typeface="Calibri" pitchFamily="34" charset="0"/>
                        </a:rPr>
                        <a:t>OK</a:t>
                      </a:r>
                    </a:p>
                  </a:txBody>
                  <a:tcPr/>
                </a:tc>
                <a:tc>
                  <a:txBody>
                    <a:bodyPr/>
                    <a:lstStyle/>
                    <a:p>
                      <a:r>
                        <a:rPr lang="en-US" dirty="0">
                          <a:latin typeface="Calibri" pitchFamily="34" charset="0"/>
                        </a:rPr>
                        <a:t>03-01-2013</a:t>
                      </a:r>
                    </a:p>
                  </a:txBody>
                  <a:tcPr/>
                </a:tc>
                <a:extLst>
                  <a:ext uri="{0D108BD9-81ED-4DB2-BD59-A6C34878D82A}">
                    <a16:rowId xmlns:a16="http://schemas.microsoft.com/office/drawing/2014/main" val="10006"/>
                  </a:ext>
                </a:extLst>
              </a:tr>
              <a:tr h="381000">
                <a:tc>
                  <a:txBody>
                    <a:bodyPr/>
                    <a:lstStyle/>
                    <a:p>
                      <a:r>
                        <a:rPr lang="en-US" dirty="0">
                          <a:latin typeface="Calibri" pitchFamily="34" charset="0"/>
                        </a:rPr>
                        <a:t>Rural Water District No. 1</a:t>
                      </a:r>
                      <a:r>
                        <a:rPr lang="en-US" baseline="0" dirty="0">
                          <a:latin typeface="Calibri" pitchFamily="34" charset="0"/>
                        </a:rPr>
                        <a:t> Cherokee County</a:t>
                      </a:r>
                      <a:endParaRPr lang="en-US" dirty="0">
                        <a:latin typeface="Calibri" pitchFamily="34" charset="0"/>
                      </a:endParaRPr>
                    </a:p>
                  </a:txBody>
                  <a:tcPr/>
                </a:tc>
                <a:tc>
                  <a:txBody>
                    <a:bodyPr/>
                    <a:lstStyle/>
                    <a:p>
                      <a:pPr algn="ctr"/>
                      <a:r>
                        <a:rPr lang="en-US" dirty="0">
                          <a:latin typeface="Calibri" pitchFamily="34" charset="0"/>
                        </a:rPr>
                        <a:t>OK</a:t>
                      </a:r>
                    </a:p>
                  </a:txBody>
                  <a:tcPr/>
                </a:tc>
                <a:tc>
                  <a:txBody>
                    <a:bodyPr/>
                    <a:lstStyle/>
                    <a:p>
                      <a:r>
                        <a:rPr lang="en-US" dirty="0">
                          <a:latin typeface="Calibri" pitchFamily="34" charset="0"/>
                        </a:rPr>
                        <a:t>01-23-2012</a:t>
                      </a:r>
                    </a:p>
                  </a:txBody>
                  <a:tcPr/>
                </a:tc>
                <a:extLst>
                  <a:ext uri="{0D108BD9-81ED-4DB2-BD59-A6C34878D82A}">
                    <a16:rowId xmlns:a16="http://schemas.microsoft.com/office/drawing/2014/main" val="10007"/>
                  </a:ext>
                </a:extLst>
              </a:tr>
              <a:tr h="381000">
                <a:tc>
                  <a:txBody>
                    <a:bodyPr/>
                    <a:lstStyle/>
                    <a:p>
                      <a:r>
                        <a:rPr lang="en-US" dirty="0">
                          <a:latin typeface="Calibri" pitchFamily="34" charset="0"/>
                        </a:rPr>
                        <a:t>Centerton</a:t>
                      </a:r>
                      <a:r>
                        <a:rPr lang="en-US" baseline="0" dirty="0">
                          <a:latin typeface="Calibri" pitchFamily="34" charset="0"/>
                        </a:rPr>
                        <a:t> Municipal Property Owners’ Improvement District</a:t>
                      </a:r>
                      <a:endParaRPr lang="en-US" dirty="0">
                        <a:latin typeface="Calibri" pitchFamily="34" charset="0"/>
                      </a:endParaRPr>
                    </a:p>
                  </a:txBody>
                  <a:tcPr/>
                </a:tc>
                <a:tc>
                  <a:txBody>
                    <a:bodyPr/>
                    <a:lstStyle/>
                    <a:p>
                      <a:pPr algn="ctr"/>
                      <a:r>
                        <a:rPr lang="en-US" dirty="0">
                          <a:latin typeface="Calibri" pitchFamily="34" charset="0"/>
                        </a:rPr>
                        <a:t>AR</a:t>
                      </a:r>
                    </a:p>
                  </a:txBody>
                  <a:tcPr/>
                </a:tc>
                <a:tc>
                  <a:txBody>
                    <a:bodyPr/>
                    <a:lstStyle/>
                    <a:p>
                      <a:r>
                        <a:rPr lang="en-US" dirty="0">
                          <a:latin typeface="Calibri" pitchFamily="34" charset="0"/>
                        </a:rPr>
                        <a:t>10-12-2011</a:t>
                      </a:r>
                    </a:p>
                  </a:txBody>
                  <a:tcPr/>
                </a:tc>
                <a:extLst>
                  <a:ext uri="{0D108BD9-81ED-4DB2-BD59-A6C34878D82A}">
                    <a16:rowId xmlns:a16="http://schemas.microsoft.com/office/drawing/2014/main" val="10008"/>
                  </a:ext>
                </a:extLst>
              </a:tr>
              <a:tr h="381000">
                <a:tc>
                  <a:txBody>
                    <a:bodyPr/>
                    <a:lstStyle/>
                    <a:p>
                      <a:r>
                        <a:rPr lang="en-US" dirty="0">
                          <a:latin typeface="Calibri" pitchFamily="34" charset="0"/>
                        </a:rPr>
                        <a:t>Sylamore Valley Water Association</a:t>
                      </a:r>
                      <a:r>
                        <a:rPr lang="en-US" baseline="0" dirty="0">
                          <a:latin typeface="Calibri" pitchFamily="34" charset="0"/>
                        </a:rPr>
                        <a:t> Public Facilities Board</a:t>
                      </a:r>
                      <a:endParaRPr lang="en-US" dirty="0">
                        <a:latin typeface="Calibri" pitchFamily="34" charset="0"/>
                      </a:endParaRPr>
                    </a:p>
                  </a:txBody>
                  <a:tcPr/>
                </a:tc>
                <a:tc>
                  <a:txBody>
                    <a:bodyPr/>
                    <a:lstStyle/>
                    <a:p>
                      <a:pPr algn="ctr"/>
                      <a:r>
                        <a:rPr lang="en-US" dirty="0">
                          <a:latin typeface="Calibri" pitchFamily="34" charset="0"/>
                        </a:rPr>
                        <a:t>AR</a:t>
                      </a:r>
                    </a:p>
                  </a:txBody>
                  <a:tcPr/>
                </a:tc>
                <a:tc>
                  <a:txBody>
                    <a:bodyPr/>
                    <a:lstStyle/>
                    <a:p>
                      <a:r>
                        <a:rPr lang="en-US" dirty="0">
                          <a:latin typeface="Calibri" pitchFamily="34" charset="0"/>
                        </a:rPr>
                        <a:t>04-19-2012</a:t>
                      </a:r>
                    </a:p>
                  </a:txBody>
                  <a:tcPr/>
                </a:tc>
                <a:extLst>
                  <a:ext uri="{0D108BD9-81ED-4DB2-BD59-A6C34878D82A}">
                    <a16:rowId xmlns:a16="http://schemas.microsoft.com/office/drawing/2014/main" val="10009"/>
                  </a:ext>
                </a:extLst>
              </a:tr>
              <a:tr h="381000">
                <a:tc>
                  <a:txBody>
                    <a:bodyPr/>
                    <a:lstStyle/>
                    <a:p>
                      <a:r>
                        <a:rPr lang="en-US" dirty="0">
                          <a:latin typeface="Calibri" pitchFamily="34" charset="0"/>
                        </a:rPr>
                        <a:t>Pulaski County Property Owners’ Improvement District</a:t>
                      </a:r>
                    </a:p>
                  </a:txBody>
                  <a:tcPr/>
                </a:tc>
                <a:tc>
                  <a:txBody>
                    <a:bodyPr/>
                    <a:lstStyle/>
                    <a:p>
                      <a:pPr algn="ctr"/>
                      <a:r>
                        <a:rPr lang="en-US" dirty="0">
                          <a:latin typeface="Calibri" pitchFamily="34" charset="0"/>
                        </a:rPr>
                        <a:t>AR</a:t>
                      </a:r>
                    </a:p>
                  </a:txBody>
                  <a:tcPr/>
                </a:tc>
                <a:tc>
                  <a:txBody>
                    <a:bodyPr/>
                    <a:lstStyle/>
                    <a:p>
                      <a:r>
                        <a:rPr lang="en-US" dirty="0">
                          <a:latin typeface="Calibri" pitchFamily="34" charset="0"/>
                        </a:rPr>
                        <a:t>07-01-2013</a:t>
                      </a:r>
                    </a:p>
                  </a:txBody>
                  <a:tcPr/>
                </a:tc>
                <a:extLst>
                  <a:ext uri="{0D108BD9-81ED-4DB2-BD59-A6C34878D82A}">
                    <a16:rowId xmlns:a16="http://schemas.microsoft.com/office/drawing/2014/main" val="10010"/>
                  </a:ext>
                </a:extLst>
              </a:tr>
              <a:tr h="381000">
                <a:tc>
                  <a:txBody>
                    <a:bodyPr/>
                    <a:lstStyle/>
                    <a:p>
                      <a:r>
                        <a:rPr lang="en-US" dirty="0">
                          <a:latin typeface="Calibri" pitchFamily="34" charset="0"/>
                        </a:rPr>
                        <a:t>Grimes County MUD#1 and Official Committee of Bondholders</a:t>
                      </a:r>
                    </a:p>
                  </a:txBody>
                  <a:tcPr/>
                </a:tc>
                <a:tc>
                  <a:txBody>
                    <a:bodyPr/>
                    <a:lstStyle/>
                    <a:p>
                      <a:pPr algn="ctr"/>
                      <a:r>
                        <a:rPr lang="en-US" dirty="0">
                          <a:latin typeface="Calibri" pitchFamily="34" charset="0"/>
                        </a:rPr>
                        <a:t>TX</a:t>
                      </a:r>
                    </a:p>
                  </a:txBody>
                  <a:tcPr/>
                </a:tc>
                <a:tc>
                  <a:txBody>
                    <a:bodyPr/>
                    <a:lstStyle/>
                    <a:p>
                      <a:r>
                        <a:rPr lang="en-US" dirty="0">
                          <a:latin typeface="Calibri" pitchFamily="34" charset="0"/>
                        </a:rPr>
                        <a:t>03-04-2010</a:t>
                      </a:r>
                    </a:p>
                  </a:txBody>
                  <a:tcPr/>
                </a:tc>
                <a:extLst>
                  <a:ext uri="{0D108BD9-81ED-4DB2-BD59-A6C34878D82A}">
                    <a16:rowId xmlns:a16="http://schemas.microsoft.com/office/drawing/2014/main" val="10011"/>
                  </a:ext>
                </a:extLst>
              </a:tr>
            </a:tbl>
          </a:graphicData>
        </a:graphic>
      </p:graphicFrame>
      <p:sp>
        <p:nvSpPr>
          <p:cNvPr id="4" name="Slide Number Placeholder 5"/>
          <p:cNvSpPr>
            <a:spLocks noGrp="1"/>
          </p:cNvSpPr>
          <p:nvPr>
            <p:ph type="sldNum" sz="quarter" idx="12"/>
          </p:nvPr>
        </p:nvSpPr>
        <p:spPr>
          <a:xfrm>
            <a:off x="6096000" y="6324600"/>
            <a:ext cx="2133600" cy="365125"/>
          </a:xfrm>
          <a:prstGeom prst="rect">
            <a:avLst/>
          </a:prstGeom>
        </p:spPr>
        <p:txBody>
          <a:bodyPr/>
          <a:lstStyle/>
          <a:p>
            <a:fld id="{19C959CC-3D1A-4846-8AA3-EE93E6F0263A}" type="slidenum">
              <a:rPr lang="en-US" smtClean="0"/>
              <a:pPr/>
              <a:t>146</a:t>
            </a:fld>
            <a:endParaRPr lang="en-US"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District Filings </a:t>
            </a:r>
            <a:r>
              <a:rPr lang="en-US" sz="2800" dirty="0"/>
              <a:t>(Since January 2010)</a:t>
            </a:r>
            <a:br>
              <a:rPr lang="en-US" sz="2800" dirty="0"/>
            </a:br>
            <a:r>
              <a:rPr lang="en-US" sz="2800" i="1" dirty="0"/>
              <a:t>(Continued)</a:t>
            </a:r>
            <a:endParaRPr lang="en-US" dirty="0"/>
          </a:p>
        </p:txBody>
      </p:sp>
      <p:graphicFrame>
        <p:nvGraphicFramePr>
          <p:cNvPr id="4" name="Content Placeholder 4"/>
          <p:cNvGraphicFramePr>
            <a:graphicFrameLocks/>
          </p:cNvGraphicFramePr>
          <p:nvPr/>
        </p:nvGraphicFramePr>
        <p:xfrm>
          <a:off x="304800" y="2133600"/>
          <a:ext cx="8610600" cy="2286000"/>
        </p:xfrm>
        <a:graphic>
          <a:graphicData uri="http://schemas.openxmlformats.org/drawingml/2006/table">
            <a:tbl>
              <a:tblPr firstRow="1" bandRow="1">
                <a:tableStyleId>{5C22544A-7EE6-4342-B048-85BDC9FD1C3A}</a:tableStyleId>
              </a:tblPr>
              <a:tblGrid>
                <a:gridCol w="6457950">
                  <a:extLst>
                    <a:ext uri="{9D8B030D-6E8A-4147-A177-3AD203B41FA5}">
                      <a16:colId xmlns:a16="http://schemas.microsoft.com/office/drawing/2014/main" val="20000"/>
                    </a:ext>
                  </a:extLst>
                </a:gridCol>
                <a:gridCol w="797278">
                  <a:extLst>
                    <a:ext uri="{9D8B030D-6E8A-4147-A177-3AD203B41FA5}">
                      <a16:colId xmlns:a16="http://schemas.microsoft.com/office/drawing/2014/main" val="20001"/>
                    </a:ext>
                  </a:extLst>
                </a:gridCol>
                <a:gridCol w="1355372">
                  <a:extLst>
                    <a:ext uri="{9D8B030D-6E8A-4147-A177-3AD203B41FA5}">
                      <a16:colId xmlns:a16="http://schemas.microsoft.com/office/drawing/2014/main" val="20002"/>
                    </a:ext>
                  </a:extLst>
                </a:gridCol>
              </a:tblGrid>
              <a:tr h="381000">
                <a:tc>
                  <a:txBody>
                    <a:bodyPr/>
                    <a:lstStyle/>
                    <a:p>
                      <a:r>
                        <a:rPr lang="en-US" dirty="0">
                          <a:latin typeface="Calibri" pitchFamily="34" charset="0"/>
                        </a:rPr>
                        <a:t>Entity</a:t>
                      </a:r>
                    </a:p>
                  </a:txBody>
                  <a:tcPr/>
                </a:tc>
                <a:tc>
                  <a:txBody>
                    <a:bodyPr/>
                    <a:lstStyle/>
                    <a:p>
                      <a:r>
                        <a:rPr lang="en-US" dirty="0">
                          <a:latin typeface="Calibri" pitchFamily="34" charset="0"/>
                        </a:rPr>
                        <a:t>State</a:t>
                      </a:r>
                    </a:p>
                  </a:txBody>
                  <a:tcPr/>
                </a:tc>
                <a:tc>
                  <a:txBody>
                    <a:bodyPr/>
                    <a:lstStyle/>
                    <a:p>
                      <a:pPr algn="ctr"/>
                      <a:r>
                        <a:rPr lang="en-US" dirty="0">
                          <a:latin typeface="Calibri" pitchFamily="34" charset="0"/>
                        </a:rPr>
                        <a:t>Date</a:t>
                      </a:r>
                    </a:p>
                  </a:txBody>
                  <a:tcPr/>
                </a:tc>
                <a:extLst>
                  <a:ext uri="{0D108BD9-81ED-4DB2-BD59-A6C34878D82A}">
                    <a16:rowId xmlns:a16="http://schemas.microsoft.com/office/drawing/2014/main" val="10000"/>
                  </a:ext>
                </a:extLst>
              </a:tr>
              <a:tr h="381000">
                <a:tc>
                  <a:txBody>
                    <a:bodyPr/>
                    <a:lstStyle/>
                    <a:p>
                      <a:r>
                        <a:rPr lang="en-US" dirty="0">
                          <a:latin typeface="Calibri" pitchFamily="34" charset="0"/>
                        </a:rPr>
                        <a:t>Adair County Hospital District</a:t>
                      </a:r>
                    </a:p>
                  </a:txBody>
                  <a:tcPr/>
                </a:tc>
                <a:tc>
                  <a:txBody>
                    <a:bodyPr/>
                    <a:lstStyle/>
                    <a:p>
                      <a:pPr algn="ctr"/>
                      <a:r>
                        <a:rPr lang="en-US" dirty="0">
                          <a:latin typeface="Calibri" pitchFamily="34" charset="0"/>
                        </a:rPr>
                        <a:t>KY</a:t>
                      </a:r>
                    </a:p>
                  </a:txBody>
                  <a:tcPr/>
                </a:tc>
                <a:tc>
                  <a:txBody>
                    <a:bodyPr/>
                    <a:lstStyle/>
                    <a:p>
                      <a:r>
                        <a:rPr lang="en-US" dirty="0">
                          <a:latin typeface="Calibri" pitchFamily="34" charset="0"/>
                        </a:rPr>
                        <a:t>07-31-2013</a:t>
                      </a:r>
                    </a:p>
                  </a:txBody>
                  <a:tcPr/>
                </a:tc>
                <a:extLst>
                  <a:ext uri="{0D108BD9-81ED-4DB2-BD59-A6C34878D82A}">
                    <a16:rowId xmlns:a16="http://schemas.microsoft.com/office/drawing/2014/main" val="10001"/>
                  </a:ext>
                </a:extLst>
              </a:tr>
              <a:tr h="381000">
                <a:tc>
                  <a:txBody>
                    <a:bodyPr/>
                    <a:lstStyle/>
                    <a:p>
                      <a:r>
                        <a:rPr lang="en-US" dirty="0">
                          <a:latin typeface="Calibri" pitchFamily="34" charset="0"/>
                        </a:rPr>
                        <a:t>Suffolk Regional</a:t>
                      </a:r>
                      <a:r>
                        <a:rPr lang="en-US" baseline="0" dirty="0">
                          <a:latin typeface="Calibri" pitchFamily="34" charset="0"/>
                        </a:rPr>
                        <a:t> Off-track Betting Corporation</a:t>
                      </a:r>
                      <a:endParaRPr lang="en-US" dirty="0">
                        <a:latin typeface="Calibri" pitchFamily="34" charset="0"/>
                      </a:endParaRPr>
                    </a:p>
                  </a:txBody>
                  <a:tcPr/>
                </a:tc>
                <a:tc>
                  <a:txBody>
                    <a:bodyPr/>
                    <a:lstStyle/>
                    <a:p>
                      <a:pPr algn="ctr"/>
                      <a:r>
                        <a:rPr lang="en-US" dirty="0">
                          <a:latin typeface="Calibri" pitchFamily="34" charset="0"/>
                        </a:rPr>
                        <a:t>NY</a:t>
                      </a:r>
                    </a:p>
                  </a:txBody>
                  <a:tcPr/>
                </a:tc>
                <a:tc>
                  <a:txBody>
                    <a:bodyPr/>
                    <a:lstStyle/>
                    <a:p>
                      <a:r>
                        <a:rPr lang="en-US" dirty="0">
                          <a:latin typeface="Calibri" pitchFamily="34" charset="0"/>
                        </a:rPr>
                        <a:t>05-11-2012</a:t>
                      </a:r>
                    </a:p>
                  </a:txBody>
                  <a:tcPr/>
                </a:tc>
                <a:extLst>
                  <a:ext uri="{0D108BD9-81ED-4DB2-BD59-A6C34878D82A}">
                    <a16:rowId xmlns:a16="http://schemas.microsoft.com/office/drawing/2014/main" val="10002"/>
                  </a:ext>
                </a:extLst>
              </a:tr>
              <a:tr h="381000">
                <a:tc>
                  <a:txBody>
                    <a:bodyPr/>
                    <a:lstStyle/>
                    <a:p>
                      <a:r>
                        <a:rPr lang="en-US" dirty="0">
                          <a:latin typeface="Calibri" pitchFamily="34" charset="0"/>
                        </a:rPr>
                        <a:t>The Southern</a:t>
                      </a:r>
                      <a:r>
                        <a:rPr lang="en-US" baseline="0" dirty="0">
                          <a:latin typeface="Calibri" pitchFamily="34" charset="0"/>
                        </a:rPr>
                        <a:t> Connector</a:t>
                      </a:r>
                      <a:endParaRPr lang="en-US" dirty="0">
                        <a:latin typeface="Calibri" pitchFamily="34" charset="0"/>
                      </a:endParaRPr>
                    </a:p>
                  </a:txBody>
                  <a:tcPr/>
                </a:tc>
                <a:tc>
                  <a:txBody>
                    <a:bodyPr/>
                    <a:lstStyle/>
                    <a:p>
                      <a:pPr algn="ctr"/>
                      <a:r>
                        <a:rPr lang="en-US" dirty="0">
                          <a:latin typeface="Calibri" pitchFamily="34" charset="0"/>
                        </a:rPr>
                        <a:t>SC</a:t>
                      </a:r>
                    </a:p>
                  </a:txBody>
                  <a:tcPr/>
                </a:tc>
                <a:tc>
                  <a:txBody>
                    <a:bodyPr/>
                    <a:lstStyle/>
                    <a:p>
                      <a:r>
                        <a:rPr lang="en-US" dirty="0">
                          <a:latin typeface="Calibri" pitchFamily="34" charset="0"/>
                        </a:rPr>
                        <a:t>06-24-2010</a:t>
                      </a:r>
                    </a:p>
                  </a:txBody>
                  <a:tcPr/>
                </a:tc>
                <a:extLst>
                  <a:ext uri="{0D108BD9-81ED-4DB2-BD59-A6C34878D82A}">
                    <a16:rowId xmlns:a16="http://schemas.microsoft.com/office/drawing/2014/main" val="10003"/>
                  </a:ext>
                </a:extLst>
              </a:tr>
              <a:tr h="381000">
                <a:tc>
                  <a:txBody>
                    <a:bodyPr/>
                    <a:lstStyle/>
                    <a:p>
                      <a:r>
                        <a:rPr lang="en-US" dirty="0">
                          <a:latin typeface="Calibri" pitchFamily="34" charset="0"/>
                        </a:rPr>
                        <a:t>Barnwell County Hospital</a:t>
                      </a:r>
                      <a:r>
                        <a:rPr lang="en-US" baseline="0" dirty="0">
                          <a:latin typeface="Calibri" pitchFamily="34" charset="0"/>
                        </a:rPr>
                        <a:t> District</a:t>
                      </a:r>
                      <a:endParaRPr lang="en-US" dirty="0">
                        <a:latin typeface="Calibri" pitchFamily="34" charset="0"/>
                      </a:endParaRPr>
                    </a:p>
                  </a:txBody>
                  <a:tcPr/>
                </a:tc>
                <a:tc>
                  <a:txBody>
                    <a:bodyPr/>
                    <a:lstStyle/>
                    <a:p>
                      <a:pPr algn="ctr"/>
                      <a:r>
                        <a:rPr lang="en-US" dirty="0">
                          <a:latin typeface="Calibri" pitchFamily="34" charset="0"/>
                        </a:rPr>
                        <a:t>SC</a:t>
                      </a:r>
                    </a:p>
                  </a:txBody>
                  <a:tcPr/>
                </a:tc>
                <a:tc>
                  <a:txBody>
                    <a:bodyPr/>
                    <a:lstStyle/>
                    <a:p>
                      <a:r>
                        <a:rPr lang="en-US" dirty="0">
                          <a:latin typeface="Calibri" pitchFamily="34" charset="0"/>
                        </a:rPr>
                        <a:t>10-05-2011</a:t>
                      </a:r>
                    </a:p>
                  </a:txBody>
                  <a:tcPr/>
                </a:tc>
                <a:extLst>
                  <a:ext uri="{0D108BD9-81ED-4DB2-BD59-A6C34878D82A}">
                    <a16:rowId xmlns:a16="http://schemas.microsoft.com/office/drawing/2014/main" val="10004"/>
                  </a:ext>
                </a:extLst>
              </a:tr>
              <a:tr h="381000">
                <a:tc>
                  <a:txBody>
                    <a:bodyPr/>
                    <a:lstStyle/>
                    <a:p>
                      <a:endParaRPr lang="en-US" dirty="0">
                        <a:latin typeface="Calibri" pitchFamily="34" charset="0"/>
                      </a:endParaRPr>
                    </a:p>
                  </a:txBody>
                  <a:tcPr/>
                </a:tc>
                <a:tc>
                  <a:txBody>
                    <a:bodyPr/>
                    <a:lstStyle/>
                    <a:p>
                      <a:pPr algn="ctr"/>
                      <a:endParaRPr lang="en-US" dirty="0">
                        <a:latin typeface="Calibri" pitchFamily="34" charset="0"/>
                      </a:endParaRPr>
                    </a:p>
                  </a:txBody>
                  <a:tcPr/>
                </a:tc>
                <a:tc>
                  <a:txBody>
                    <a:bodyPr/>
                    <a:lstStyle/>
                    <a:p>
                      <a:endParaRPr lang="en-US" dirty="0">
                        <a:latin typeface="Calibri" pitchFamily="34" charset="0"/>
                      </a:endParaRPr>
                    </a:p>
                  </a:txBody>
                  <a:tcPr/>
                </a:tc>
                <a:extLst>
                  <a:ext uri="{0D108BD9-81ED-4DB2-BD59-A6C34878D82A}">
                    <a16:rowId xmlns:a16="http://schemas.microsoft.com/office/drawing/2014/main" val="10005"/>
                  </a:ext>
                </a:extLst>
              </a:tr>
            </a:tbl>
          </a:graphicData>
        </a:graphic>
      </p:graphicFrame>
      <p:sp>
        <p:nvSpPr>
          <p:cNvPr id="5" name="Slide Number Placeholder 5"/>
          <p:cNvSpPr>
            <a:spLocks noGrp="1"/>
          </p:cNvSpPr>
          <p:nvPr>
            <p:ph type="sldNum" sz="quarter" idx="12"/>
          </p:nvPr>
        </p:nvSpPr>
        <p:spPr>
          <a:xfrm>
            <a:off x="6553200" y="6492875"/>
            <a:ext cx="2133600" cy="365125"/>
          </a:xfrm>
          <a:prstGeom prst="rect">
            <a:avLst/>
          </a:prstGeom>
        </p:spPr>
        <p:txBody>
          <a:bodyPr/>
          <a:lstStyle/>
          <a:p>
            <a:fld id="{19C959CC-3D1A-4846-8AA3-EE93E6F0263A}" type="slidenum">
              <a:rPr lang="en-US" smtClean="0"/>
              <a:pPr/>
              <a:t>147</a:t>
            </a:fld>
            <a:endParaRPr lang="en-US"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 of San Bernardino, CA</a:t>
            </a:r>
            <a:br>
              <a:rPr lang="en-US" dirty="0"/>
            </a:br>
            <a:r>
              <a:rPr lang="en-US" sz="2400" dirty="0"/>
              <a:t>Population 208,000</a:t>
            </a:r>
          </a:p>
        </p:txBody>
      </p:sp>
      <p:sp>
        <p:nvSpPr>
          <p:cNvPr id="3" name="Content Placeholder 2"/>
          <p:cNvSpPr>
            <a:spLocks noGrp="1"/>
          </p:cNvSpPr>
          <p:nvPr>
            <p:ph idx="1"/>
          </p:nvPr>
        </p:nvSpPr>
        <p:spPr>
          <a:xfrm>
            <a:off x="457200" y="1905000"/>
            <a:ext cx="8229600" cy="4343401"/>
          </a:xfrm>
        </p:spPr>
        <p:txBody>
          <a:bodyPr/>
          <a:lstStyle/>
          <a:p>
            <a:pPr>
              <a:buNone/>
            </a:pPr>
            <a:r>
              <a:rPr lang="en-US" dirty="0">
                <a:latin typeface="Calibri" pitchFamily="34" charset="0"/>
              </a:rPr>
              <a:t>Status: A federal judge granted the City eligibility for bankruptcy protection on 8/28/2013. The debt or deficit amount was estimated to be $46 million.</a:t>
            </a:r>
          </a:p>
          <a:p>
            <a:pPr>
              <a:buNone/>
            </a:pPr>
            <a:endParaRPr lang="en-US" dirty="0">
              <a:latin typeface="Calibri" pitchFamily="34" charset="0"/>
            </a:endParaRPr>
          </a:p>
          <a:p>
            <a:pPr>
              <a:buNone/>
            </a:pPr>
            <a:r>
              <a:rPr lang="en-US" dirty="0">
                <a:latin typeface="Calibri" pitchFamily="34" charset="0"/>
              </a:rPr>
              <a:t>San Bernardino City Council voted to file for bankruptcy protection in 2012 after learning the City had only $150,000 left in its bank accounts.</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148</a:t>
            </a:fld>
            <a:endParaRPr lang="en-US"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381000"/>
            <a:ext cx="8229600" cy="1143000"/>
          </a:xfrm>
          <a:prstGeom prst="rect">
            <a:avLst/>
          </a:prstGeom>
        </p:spPr>
        <p:txBody>
          <a:bodyPr/>
          <a:lstStyle/>
          <a:p>
            <a:r>
              <a:rPr lang="en-US" b="1" cap="none" dirty="0">
                <a:solidFill>
                  <a:srgbClr val="0070C0"/>
                </a:solidFill>
                <a:effectLst>
                  <a:outerShdw blurRad="38100" dist="38100" dir="2700000" algn="tl">
                    <a:srgbClr val="000000">
                      <a:alpha val="43137"/>
                    </a:srgbClr>
                  </a:outerShdw>
                </a:effectLst>
                <a:latin typeface="+mj-lt"/>
              </a:rPr>
              <a:t>City of San Bernardino, CA </a:t>
            </a:r>
            <a:r>
              <a:rPr lang="en-US" sz="2800" b="1" i="1" cap="none" dirty="0">
                <a:solidFill>
                  <a:srgbClr val="0070C0"/>
                </a:solidFill>
                <a:effectLst>
                  <a:outerShdw blurRad="38100" dist="38100" dir="2700000" algn="tl">
                    <a:srgbClr val="000000">
                      <a:alpha val="43137"/>
                    </a:srgbClr>
                  </a:outerShdw>
                </a:effectLst>
                <a:latin typeface="+mj-lt"/>
              </a:rPr>
              <a:t>(Continued)</a:t>
            </a:r>
            <a:endParaRPr lang="en-US" b="1" cap="none" dirty="0">
              <a:solidFill>
                <a:srgbClr val="0070C0"/>
              </a:solidFill>
              <a:effectLst>
                <a:outerShdw blurRad="38100" dist="38100" dir="2700000" algn="tl">
                  <a:srgbClr val="000000">
                    <a:alpha val="43137"/>
                  </a:srgbClr>
                </a:outerShdw>
              </a:effectLst>
              <a:latin typeface="+mj-lt"/>
            </a:endParaRPr>
          </a:p>
        </p:txBody>
      </p:sp>
      <p:pic>
        <p:nvPicPr>
          <p:cNvPr id="4098" name="Picture 2"/>
          <p:cNvPicPr>
            <a:picLocks noGrp="1" noChangeAspect="1" noChangeArrowheads="1"/>
          </p:cNvPicPr>
          <p:nvPr>
            <p:ph idx="4294967295"/>
          </p:nvPr>
        </p:nvPicPr>
        <p:blipFill>
          <a:blip r:embed="rId2" cstate="print"/>
          <a:srcRect/>
          <a:stretch>
            <a:fillRect/>
          </a:stretch>
        </p:blipFill>
        <p:spPr bwMode="auto">
          <a:xfrm>
            <a:off x="577876" y="1371600"/>
            <a:ext cx="7988249" cy="50292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620000" cy="1143000"/>
          </a:xfrm>
        </p:spPr>
        <p:txBody>
          <a:bodyPr>
            <a:normAutofit/>
          </a:bodyPr>
          <a:lstStyle/>
          <a:p>
            <a:pPr algn="l"/>
            <a:r>
              <a:rPr lang="en-US" dirty="0"/>
              <a:t>Nine Points of Reform</a:t>
            </a:r>
          </a:p>
        </p:txBody>
      </p:sp>
      <p:sp>
        <p:nvSpPr>
          <p:cNvPr id="3" name="Content Placeholder 2"/>
          <p:cNvSpPr>
            <a:spLocks noGrp="1"/>
          </p:cNvSpPr>
          <p:nvPr>
            <p:ph idx="4294967295"/>
          </p:nvPr>
        </p:nvSpPr>
        <p:spPr>
          <a:xfrm>
            <a:off x="457200" y="990600"/>
            <a:ext cx="8229600" cy="4876800"/>
          </a:xfrm>
          <a:prstGeom prst="rect">
            <a:avLst/>
          </a:prstGeom>
        </p:spPr>
        <p:txBody>
          <a:bodyPr>
            <a:normAutofit/>
          </a:bodyPr>
          <a:lstStyle/>
          <a:p>
            <a:pPr marL="514350" indent="-514350">
              <a:buClr>
                <a:srgbClr val="00B0F0"/>
              </a:buClr>
              <a:buSzPct val="100000"/>
              <a:buFont typeface="+mj-lt"/>
              <a:buAutoNum type="arabicPeriod" startAt="8"/>
            </a:pPr>
            <a:r>
              <a:rPr lang="en-US" b="1" cap="none" dirty="0">
                <a:latin typeface="Calibri" pitchFamily="34" charset="0"/>
              </a:rPr>
              <a:t>Strengthening Oversight</a:t>
            </a:r>
          </a:p>
          <a:p>
            <a:pPr marL="514350" indent="-514350">
              <a:buClr>
                <a:srgbClr val="00B0F0"/>
              </a:buClr>
              <a:buSzPct val="100000"/>
              <a:buNone/>
            </a:pPr>
            <a:endParaRPr lang="en-US" b="1" cap="none" dirty="0">
              <a:latin typeface="Calibri" pitchFamily="34" charset="0"/>
            </a:endParaRPr>
          </a:p>
          <a:p>
            <a:pPr marL="457200" lvl="1" indent="-514350" algn="just">
              <a:buClr>
                <a:srgbClr val="00B0F0"/>
              </a:buClr>
              <a:buSzPct val="100000"/>
              <a:buNone/>
            </a:pPr>
            <a:r>
              <a:rPr lang="en-US" cap="none" dirty="0">
                <a:latin typeface="Calibri" pitchFamily="34" charset="0"/>
              </a:rPr>
              <a:t>	Strengthens oversight by requiring Federal agencies and pass-through entities to review the risk associated with a potential recipient prior to making an award.  Including making better use of available audit information.</a:t>
            </a:r>
          </a:p>
          <a:p>
            <a:pPr marL="457200" lvl="1" indent="-514350" algn="just">
              <a:buClr>
                <a:srgbClr val="00B0F0"/>
              </a:buClr>
              <a:buSzPct val="100000"/>
              <a:buNone/>
            </a:pPr>
            <a:r>
              <a:rPr lang="en-US" cap="none" dirty="0">
                <a:latin typeface="Calibri" pitchFamily="34" charset="0"/>
              </a:rPr>
              <a:t>	</a:t>
            </a:r>
          </a:p>
          <a:p>
            <a:pPr marL="514350" indent="-514350">
              <a:buClr>
                <a:srgbClr val="00B0F0"/>
              </a:buClr>
              <a:buNone/>
            </a:pPr>
            <a:endParaRPr lang="en-US" cap="none" dirty="0">
              <a:latin typeface="Calibri" pitchFamily="34" charset="0"/>
            </a:endParaRPr>
          </a:p>
          <a:p>
            <a:pPr>
              <a:buClr>
                <a:srgbClr val="00B0F0"/>
              </a:buClr>
            </a:pPr>
            <a:endParaRPr lang="en-US" cap="none" dirty="0">
              <a:latin typeface="Calibri" pitchFamily="34" charset="0"/>
            </a:endParaRPr>
          </a:p>
          <a:p>
            <a:pPr marL="514350" indent="-514350">
              <a:buNone/>
            </a:pPr>
            <a:endParaRPr lang="en-US"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 of San Bernardino, CA </a:t>
            </a:r>
            <a:r>
              <a:rPr lang="en-US" sz="2400" i="1" dirty="0"/>
              <a:t>(Continued)</a:t>
            </a:r>
            <a:endParaRPr lang="en-US" dirty="0"/>
          </a:p>
        </p:txBody>
      </p:sp>
      <p:sp>
        <p:nvSpPr>
          <p:cNvPr id="3" name="Content Placeholder 2"/>
          <p:cNvSpPr>
            <a:spLocks noGrp="1"/>
          </p:cNvSpPr>
          <p:nvPr>
            <p:ph idx="1"/>
          </p:nvPr>
        </p:nvSpPr>
        <p:spPr>
          <a:xfrm>
            <a:off x="457200" y="1447800"/>
            <a:ext cx="8229600" cy="4648200"/>
          </a:xfrm>
        </p:spPr>
        <p:txBody>
          <a:bodyPr/>
          <a:lstStyle/>
          <a:p>
            <a:r>
              <a:rPr lang="en-US" dirty="0">
                <a:latin typeface="Calibri" pitchFamily="34" charset="0"/>
              </a:rPr>
              <a:t>Negative unassigned fund balance in General Fund of $1.3 million.</a:t>
            </a:r>
          </a:p>
          <a:p>
            <a:r>
              <a:rPr lang="en-US" dirty="0">
                <a:latin typeface="Calibri" pitchFamily="34" charset="0"/>
              </a:rPr>
              <a:t>Total Governmental Funds had a negative unassigned fund balance of $40 million.</a:t>
            </a:r>
          </a:p>
          <a:p>
            <a:r>
              <a:rPr lang="en-US" dirty="0">
                <a:latin typeface="Calibri" pitchFamily="34" charset="0"/>
              </a:rPr>
              <a:t>General Fund borrowed $10.2 million from other funds to cover shortfalls in cash.</a:t>
            </a:r>
          </a:p>
          <a:p>
            <a:r>
              <a:rPr lang="en-US" dirty="0">
                <a:latin typeface="Calibri" pitchFamily="34" charset="0"/>
              </a:rPr>
              <a:t>As of June 30, 2011 the City had an unfunded OPEB liability of $87 million.</a:t>
            </a:r>
          </a:p>
          <a:p>
            <a:r>
              <a:rPr lang="en-US" dirty="0">
                <a:latin typeface="Calibri" pitchFamily="34" charset="0"/>
              </a:rPr>
              <a:t>Taxable assessed values dropped $1.3 billion since 2009</a:t>
            </a:r>
          </a:p>
          <a:p>
            <a:endParaRPr lang="en-US" dirty="0"/>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150</a:t>
            </a:fld>
            <a:endParaRPr lang="en-US"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Town of Mammoth Lakes, CA</a:t>
            </a:r>
            <a:br>
              <a:rPr lang="en-US" dirty="0"/>
            </a:br>
            <a:r>
              <a:rPr lang="en-US" sz="2400" dirty="0"/>
              <a:t>Population 8,250</a:t>
            </a:r>
            <a:endParaRPr lang="en-US" dirty="0"/>
          </a:p>
        </p:txBody>
      </p:sp>
      <p:sp>
        <p:nvSpPr>
          <p:cNvPr id="3" name="Content Placeholder 2"/>
          <p:cNvSpPr>
            <a:spLocks noGrp="1"/>
          </p:cNvSpPr>
          <p:nvPr>
            <p:ph idx="1"/>
          </p:nvPr>
        </p:nvSpPr>
        <p:spPr>
          <a:xfrm>
            <a:off x="457200" y="1676400"/>
            <a:ext cx="8229600" cy="4495800"/>
          </a:xfrm>
        </p:spPr>
        <p:txBody>
          <a:bodyPr/>
          <a:lstStyle/>
          <a:p>
            <a:pPr>
              <a:buNone/>
            </a:pPr>
            <a:r>
              <a:rPr lang="en-US" dirty="0">
                <a:latin typeface="Calibri" pitchFamily="34" charset="0"/>
              </a:rPr>
              <a:t>Status: Filed for bankruptcy on 7/3/2012. Debt or deficit estimated to be $43 million.</a:t>
            </a:r>
          </a:p>
          <a:p>
            <a:pPr>
              <a:buNone/>
            </a:pPr>
            <a:endParaRPr lang="en-US" sz="1800" dirty="0">
              <a:latin typeface="Calibri" pitchFamily="34" charset="0"/>
            </a:endParaRPr>
          </a:p>
          <a:p>
            <a:pPr>
              <a:buNone/>
            </a:pPr>
            <a:r>
              <a:rPr lang="en-US" dirty="0">
                <a:latin typeface="Calibri" pitchFamily="34" charset="0"/>
              </a:rPr>
              <a:t>Mammoth Lakes, a small California resort town, voted to file for bankruptcy after determining it was unable to pay a $43 million legal judgment resulting from a 1997 property development dispute.</a:t>
            </a:r>
          </a:p>
          <a:p>
            <a:pPr>
              <a:buNone/>
            </a:pPr>
            <a:endParaRPr lang="en-US" sz="1800" dirty="0">
              <a:latin typeface="Calibri" pitchFamily="34" charset="0"/>
            </a:endParaRPr>
          </a:p>
          <a:p>
            <a:pPr>
              <a:buNone/>
            </a:pPr>
            <a:r>
              <a:rPr lang="en-US" dirty="0">
                <a:latin typeface="Calibri" pitchFamily="34" charset="0"/>
              </a:rPr>
              <a:t>Bankruptcy court dismissed the Town’s chapter 9 case finding the Town to be solvent.</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151</a:t>
            </a:fld>
            <a:endParaRPr lang="en-US"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Town of Mammoth Lakes, CA </a:t>
            </a:r>
            <a:r>
              <a:rPr lang="en-US" sz="2800" i="1" dirty="0"/>
              <a:t>(Continued)</a:t>
            </a:r>
            <a:endParaRPr lang="en-US" dirty="0"/>
          </a:p>
        </p:txBody>
      </p:sp>
      <p:sp>
        <p:nvSpPr>
          <p:cNvPr id="3" name="Content Placeholder 2"/>
          <p:cNvSpPr>
            <a:spLocks noGrp="1"/>
          </p:cNvSpPr>
          <p:nvPr>
            <p:ph idx="1"/>
          </p:nvPr>
        </p:nvSpPr>
        <p:spPr/>
        <p:txBody>
          <a:bodyPr/>
          <a:lstStyle/>
          <a:p>
            <a:pPr marL="0" indent="0">
              <a:buNone/>
            </a:pPr>
            <a:r>
              <a:rPr lang="en-US" dirty="0"/>
              <a:t>The Town entered into a structured settlement agreement with the plaintiff that allowed the Town to make 24 annual payments of $2,000,000, which includes interest of 5% per annum. Total principal and interest payments will be $48.5 million.</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152</a:t>
            </a:fld>
            <a:endParaRPr lang="en-US"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 of Stockton, CA</a:t>
            </a:r>
            <a:br>
              <a:rPr lang="en-US" dirty="0"/>
            </a:br>
            <a:r>
              <a:rPr lang="en-US" sz="2400" dirty="0"/>
              <a:t>Population 296,000</a:t>
            </a:r>
            <a:endParaRPr lang="en-US" dirty="0"/>
          </a:p>
        </p:txBody>
      </p:sp>
      <p:sp>
        <p:nvSpPr>
          <p:cNvPr id="3" name="Content Placeholder 2"/>
          <p:cNvSpPr>
            <a:spLocks noGrp="1"/>
          </p:cNvSpPr>
          <p:nvPr>
            <p:ph idx="1"/>
          </p:nvPr>
        </p:nvSpPr>
        <p:spPr>
          <a:xfrm>
            <a:off x="457200" y="1676400"/>
            <a:ext cx="8229600" cy="4495800"/>
          </a:xfrm>
        </p:spPr>
        <p:txBody>
          <a:bodyPr/>
          <a:lstStyle/>
          <a:p>
            <a:pPr marL="0" indent="0">
              <a:buNone/>
            </a:pPr>
            <a:r>
              <a:rPr lang="en-US" dirty="0">
                <a:latin typeface="Calibri" pitchFamily="34" charset="0"/>
              </a:rPr>
              <a:t>Status: Filed for bankruptcy on 6/28/2012. Debt or deficit estimated to be $26 million.</a:t>
            </a:r>
          </a:p>
          <a:p>
            <a:pPr marL="0" indent="0">
              <a:buNone/>
            </a:pPr>
            <a:endParaRPr lang="en-US" dirty="0">
              <a:latin typeface="Calibri" pitchFamily="34" charset="0"/>
            </a:endParaRPr>
          </a:p>
          <a:p>
            <a:pPr marL="0" indent="0">
              <a:buNone/>
            </a:pPr>
            <a:r>
              <a:rPr lang="en-US" dirty="0">
                <a:latin typeface="Calibri" pitchFamily="34" charset="0"/>
              </a:rPr>
              <a:t>Stockton filed for bankruptcy after being unable to reach an agreement with its creditors. The City must pay steep pension and payroll costs while taking in less money from property taxes.</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153</a:t>
            </a:fld>
            <a:endParaRPr lang="en-US"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28600"/>
            <a:ext cx="8229600" cy="1143000"/>
          </a:xfrm>
          <a:prstGeom prst="rect">
            <a:avLst/>
          </a:prstGeom>
        </p:spPr>
        <p:txBody>
          <a:bodyPr/>
          <a:lstStyle/>
          <a:p>
            <a:r>
              <a:rPr lang="en-US" b="1" cap="none" dirty="0">
                <a:solidFill>
                  <a:srgbClr val="0070C0"/>
                </a:solidFill>
                <a:effectLst>
                  <a:outerShdw blurRad="38100" dist="38100" dir="2700000" algn="tl">
                    <a:srgbClr val="000000">
                      <a:alpha val="43137"/>
                    </a:srgbClr>
                  </a:outerShdw>
                </a:effectLst>
                <a:latin typeface="+mj-lt"/>
              </a:rPr>
              <a:t>City of Stockton, CA </a:t>
            </a:r>
            <a:r>
              <a:rPr lang="en-US" sz="2800" b="1" i="1" cap="none" dirty="0">
                <a:solidFill>
                  <a:srgbClr val="0070C0"/>
                </a:solidFill>
                <a:effectLst>
                  <a:outerShdw blurRad="38100" dist="38100" dir="2700000" algn="tl">
                    <a:srgbClr val="000000">
                      <a:alpha val="43137"/>
                    </a:srgbClr>
                  </a:outerShdw>
                </a:effectLst>
                <a:latin typeface="+mj-lt"/>
              </a:rPr>
              <a:t>(Continued)</a:t>
            </a:r>
            <a:endParaRPr lang="en-US" sz="2800" b="1" cap="none" dirty="0">
              <a:solidFill>
                <a:srgbClr val="0070C0"/>
              </a:solidFill>
              <a:effectLst>
                <a:outerShdw blurRad="38100" dist="38100" dir="2700000" algn="tl">
                  <a:srgbClr val="000000">
                    <a:alpha val="43137"/>
                  </a:srgbClr>
                </a:outerShdw>
              </a:effectLst>
              <a:latin typeface="+mj-lt"/>
            </a:endParaRPr>
          </a:p>
        </p:txBody>
      </p:sp>
      <p:pic>
        <p:nvPicPr>
          <p:cNvPr id="5122" name="Picture 2"/>
          <p:cNvPicPr>
            <a:picLocks noGrp="1" noChangeAspect="1" noChangeArrowheads="1"/>
          </p:cNvPicPr>
          <p:nvPr>
            <p:ph idx="4294967295"/>
          </p:nvPr>
        </p:nvPicPr>
        <p:blipFill>
          <a:blip r:embed="rId2" cstate="print"/>
          <a:srcRect/>
          <a:stretch>
            <a:fillRect/>
          </a:stretch>
        </p:blipFill>
        <p:spPr bwMode="auto">
          <a:xfrm>
            <a:off x="838200" y="1097791"/>
            <a:ext cx="7467600" cy="5226809"/>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 of Stockton, CA </a:t>
            </a:r>
            <a:r>
              <a:rPr lang="en-US" sz="2400" i="1" dirty="0"/>
              <a:t>(Continued)</a:t>
            </a:r>
            <a:endParaRPr lang="en-US" dirty="0"/>
          </a:p>
        </p:txBody>
      </p:sp>
      <p:sp>
        <p:nvSpPr>
          <p:cNvPr id="3" name="Content Placeholder 2"/>
          <p:cNvSpPr>
            <a:spLocks noGrp="1"/>
          </p:cNvSpPr>
          <p:nvPr>
            <p:ph idx="1"/>
          </p:nvPr>
        </p:nvSpPr>
        <p:spPr>
          <a:xfrm>
            <a:off x="457200" y="1524001"/>
            <a:ext cx="8229600" cy="4419600"/>
          </a:xfrm>
        </p:spPr>
        <p:txBody>
          <a:bodyPr/>
          <a:lstStyle/>
          <a:p>
            <a:r>
              <a:rPr lang="en-US" dirty="0">
                <a:latin typeface="Calibri" pitchFamily="34" charset="0"/>
              </a:rPr>
              <a:t>The City has an unfunded OPEB liability of $417 million.</a:t>
            </a:r>
          </a:p>
          <a:p>
            <a:pPr lvl="1">
              <a:buFont typeface="Wingdings" pitchFamily="2" charset="2"/>
              <a:buChar char="§"/>
            </a:pPr>
            <a:r>
              <a:rPr lang="en-US" dirty="0">
                <a:latin typeface="Calibri" pitchFamily="34" charset="0"/>
              </a:rPr>
              <a:t>The City is making changes to on going and future benefits</a:t>
            </a:r>
          </a:p>
          <a:p>
            <a:r>
              <a:rPr lang="en-US" dirty="0">
                <a:latin typeface="Calibri" pitchFamily="34" charset="0"/>
              </a:rPr>
              <a:t>Property values decreased by $5 billion from 2009 to 2012.</a:t>
            </a:r>
          </a:p>
          <a:p>
            <a:r>
              <a:rPr lang="en-US" dirty="0">
                <a:latin typeface="Calibri" pitchFamily="34" charset="0"/>
              </a:rPr>
              <a:t>Aggressive home loan program with over $114 million in outstanding loans.</a:t>
            </a:r>
          </a:p>
          <a:p>
            <a:r>
              <a:rPr lang="en-US" dirty="0">
                <a:latin typeface="Calibri" pitchFamily="34" charset="0"/>
              </a:rPr>
              <a:t>The City defaulted on five major bond issues.</a:t>
            </a:r>
          </a:p>
          <a:p>
            <a:r>
              <a:rPr lang="en-US" dirty="0">
                <a:latin typeface="Calibri" pitchFamily="34" charset="0"/>
              </a:rPr>
              <a:t>Through referendum, the City adopted a ¾ cent sales tax effective April 1, 2014. The City projects that this will raise an additional $28 million in annual revenue.</a:t>
            </a:r>
          </a:p>
          <a:p>
            <a:endParaRPr lang="en-US" dirty="0"/>
          </a:p>
          <a:p>
            <a:endParaRPr lang="en-US" dirty="0"/>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155</a:t>
            </a:fld>
            <a:endParaRPr lang="en-US"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Jefferson County, Alabama</a:t>
            </a:r>
            <a:br>
              <a:rPr lang="en-US" dirty="0"/>
            </a:br>
            <a:r>
              <a:rPr lang="en-US" sz="2400" dirty="0"/>
              <a:t>Population 660,000</a:t>
            </a:r>
          </a:p>
        </p:txBody>
      </p:sp>
      <p:sp>
        <p:nvSpPr>
          <p:cNvPr id="3" name="Content Placeholder 2"/>
          <p:cNvSpPr>
            <a:spLocks noGrp="1"/>
          </p:cNvSpPr>
          <p:nvPr>
            <p:ph idx="1"/>
          </p:nvPr>
        </p:nvSpPr>
        <p:spPr>
          <a:xfrm>
            <a:off x="457200" y="1523999"/>
            <a:ext cx="8229600" cy="4419601"/>
          </a:xfrm>
        </p:spPr>
        <p:txBody>
          <a:bodyPr/>
          <a:lstStyle/>
          <a:p>
            <a:pPr marL="0" indent="0">
              <a:buNone/>
            </a:pPr>
            <a:r>
              <a:rPr lang="en-US" dirty="0">
                <a:latin typeface="Calibri" pitchFamily="34" charset="0"/>
              </a:rPr>
              <a:t>Status: Filed for bankruptcy on 11/9/2011. Debt or deficit estimated to be $4 billion.</a:t>
            </a:r>
          </a:p>
          <a:p>
            <a:pPr marL="0" indent="0">
              <a:buNone/>
            </a:pPr>
            <a:endParaRPr lang="en-US" dirty="0">
              <a:latin typeface="Calibri" pitchFamily="34" charset="0"/>
            </a:endParaRPr>
          </a:p>
          <a:p>
            <a:pPr marL="0" indent="0">
              <a:buNone/>
            </a:pPr>
            <a:r>
              <a:rPr lang="en-US" dirty="0">
                <a:latin typeface="Calibri" pitchFamily="34" charset="0"/>
              </a:rPr>
              <a:t>The County has laid off about 500 workers since declaring bankruptcy. A federal judge ruled that the bankruptcy was allowed under state law.</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156</a:t>
            </a:fld>
            <a:endParaRPr lang="en-US"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Jefferson County, AL </a:t>
            </a:r>
            <a:r>
              <a:rPr lang="en-US" sz="2800" i="1" dirty="0"/>
              <a:t>(Continued)</a:t>
            </a:r>
            <a:endParaRPr lang="en-US" i="1" dirty="0"/>
          </a:p>
        </p:txBody>
      </p:sp>
      <p:sp>
        <p:nvSpPr>
          <p:cNvPr id="3" name="Content Placeholder 2"/>
          <p:cNvSpPr>
            <a:spLocks noGrp="1"/>
          </p:cNvSpPr>
          <p:nvPr>
            <p:ph idx="1"/>
          </p:nvPr>
        </p:nvSpPr>
        <p:spPr>
          <a:xfrm>
            <a:off x="457200" y="1295401"/>
            <a:ext cx="8229600" cy="5333999"/>
          </a:xfrm>
        </p:spPr>
        <p:txBody>
          <a:bodyPr/>
          <a:lstStyle/>
          <a:p>
            <a:pPr>
              <a:buNone/>
            </a:pPr>
            <a:r>
              <a:rPr lang="en-US" dirty="0">
                <a:latin typeface="Calibri" pitchFamily="34" charset="0"/>
              </a:rPr>
              <a:t>Excerpt from the June 30, 2012 Financial Statements. Amounts are in thousands.</a:t>
            </a:r>
          </a:p>
          <a:p>
            <a:r>
              <a:rPr lang="en-US" dirty="0">
                <a:latin typeface="Calibri" pitchFamily="34" charset="0"/>
              </a:rPr>
              <a:t>Unrestricted Net Assets (Deficit):</a:t>
            </a:r>
          </a:p>
          <a:p>
            <a:pPr lvl="1">
              <a:buFont typeface="Wingdings" pitchFamily="2" charset="2"/>
              <a:buChar char="§"/>
            </a:pPr>
            <a:r>
              <a:rPr lang="en-US" dirty="0">
                <a:latin typeface="Calibri" pitchFamily="34" charset="0"/>
              </a:rPr>
              <a:t>Governmental Activities		($948,404)</a:t>
            </a:r>
          </a:p>
          <a:p>
            <a:pPr lvl="1">
              <a:buFont typeface="Wingdings" pitchFamily="2" charset="2"/>
              <a:buChar char="§"/>
            </a:pPr>
            <a:r>
              <a:rPr lang="en-US" dirty="0">
                <a:latin typeface="Calibri" pitchFamily="34" charset="0"/>
              </a:rPr>
              <a:t>Business-type Activities		($244,683)</a:t>
            </a:r>
          </a:p>
          <a:p>
            <a:r>
              <a:rPr lang="en-US" dirty="0">
                <a:latin typeface="Calibri" pitchFamily="34" charset="0"/>
              </a:rPr>
              <a:t>Total Net Assets (Deficit)		</a:t>
            </a:r>
            <a:r>
              <a:rPr lang="en-US" sz="2400" dirty="0">
                <a:latin typeface="Calibri" pitchFamily="34" charset="0"/>
              </a:rPr>
              <a:t>($558,310)</a:t>
            </a:r>
          </a:p>
          <a:p>
            <a:r>
              <a:rPr lang="en-US" sz="2400" dirty="0">
                <a:latin typeface="Calibri" pitchFamily="34" charset="0"/>
              </a:rPr>
              <a:t>Occupational and business license taxes deemed unconstitutional according to State Supreme Court. This resulted in a loss of annual revenue of $75 million.</a:t>
            </a:r>
          </a:p>
          <a:p>
            <a:r>
              <a:rPr lang="en-US" sz="2400" dirty="0">
                <a:latin typeface="Calibri" pitchFamily="34" charset="0"/>
              </a:rPr>
              <a:t>The County has over a Billion dollars in outstanding warrants (bonds). Revenues are not enough to satisfy debt service</a:t>
            </a:r>
            <a:r>
              <a:rPr lang="en-US" sz="2400" dirty="0"/>
              <a:t>.</a:t>
            </a:r>
          </a:p>
          <a:p>
            <a:pPr>
              <a:buNone/>
            </a:pPr>
            <a:endParaRPr lang="en-US" dirty="0"/>
          </a:p>
          <a:p>
            <a:pPr>
              <a:buNone/>
            </a:pPr>
            <a:endParaRPr lang="en-US" dirty="0"/>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157</a:t>
            </a:fld>
            <a:endParaRPr lang="en-US"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 of Harrisburg, PA</a:t>
            </a:r>
            <a:br>
              <a:rPr lang="en-US" dirty="0"/>
            </a:br>
            <a:r>
              <a:rPr lang="en-US" sz="2400" dirty="0"/>
              <a:t>Population 49,000</a:t>
            </a:r>
          </a:p>
        </p:txBody>
      </p:sp>
      <p:sp>
        <p:nvSpPr>
          <p:cNvPr id="3" name="Content Placeholder 2"/>
          <p:cNvSpPr>
            <a:spLocks noGrp="1"/>
          </p:cNvSpPr>
          <p:nvPr>
            <p:ph idx="1"/>
          </p:nvPr>
        </p:nvSpPr>
        <p:spPr>
          <a:xfrm>
            <a:off x="457200" y="1676399"/>
            <a:ext cx="8229600" cy="4267201"/>
          </a:xfrm>
        </p:spPr>
        <p:txBody>
          <a:bodyPr/>
          <a:lstStyle/>
          <a:p>
            <a:pPr marL="0" indent="0">
              <a:buNone/>
            </a:pPr>
            <a:r>
              <a:rPr lang="en-US" dirty="0">
                <a:latin typeface="Calibri" pitchFamily="34" charset="0"/>
              </a:rPr>
              <a:t>Status: Bankruptcy filing was rejected. City filed for bankruptcy on 3/31/2012 following defaults on payments due. The debt or deficit was estimated to be $300 million.</a:t>
            </a:r>
          </a:p>
          <a:p>
            <a:pPr marL="0" indent="0">
              <a:buNone/>
            </a:pPr>
            <a:endParaRPr lang="en-US" dirty="0">
              <a:latin typeface="Calibri" pitchFamily="34" charset="0"/>
            </a:endParaRPr>
          </a:p>
          <a:p>
            <a:pPr marL="0" indent="0">
              <a:buNone/>
            </a:pPr>
            <a:r>
              <a:rPr lang="en-US" dirty="0">
                <a:latin typeface="Calibri" pitchFamily="34" charset="0"/>
              </a:rPr>
              <a:t>Harrisburg skipped about $5 million in debt payments in March 2012. Much of the City’s debt is related to a failed waste-to-energy plant.</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158</a:t>
            </a:fld>
            <a:endParaRPr lang="en-US"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 of Harrisburg, PA  </a:t>
            </a:r>
            <a:r>
              <a:rPr lang="en-US" sz="2800" i="1" dirty="0"/>
              <a:t>(Continued)</a:t>
            </a:r>
            <a:endParaRPr lang="en-US" i="1" dirty="0"/>
          </a:p>
        </p:txBody>
      </p:sp>
      <p:sp>
        <p:nvSpPr>
          <p:cNvPr id="3" name="Content Placeholder 2"/>
          <p:cNvSpPr>
            <a:spLocks noGrp="1"/>
          </p:cNvSpPr>
          <p:nvPr>
            <p:ph idx="1"/>
          </p:nvPr>
        </p:nvSpPr>
        <p:spPr>
          <a:xfrm>
            <a:off x="152400" y="1066801"/>
            <a:ext cx="8763000" cy="4724400"/>
          </a:xfrm>
        </p:spPr>
        <p:txBody>
          <a:bodyPr/>
          <a:lstStyle/>
          <a:p>
            <a:pPr>
              <a:buNone/>
            </a:pPr>
            <a:r>
              <a:rPr lang="en-US" dirty="0"/>
              <a:t>Excepts from the December 31, 2012 CAFR</a:t>
            </a:r>
          </a:p>
          <a:p>
            <a:pPr>
              <a:buFont typeface="Wingdings 2" pitchFamily="18" charset="2"/>
              <a:buChar char=""/>
            </a:pPr>
            <a:r>
              <a:rPr lang="en-US" dirty="0"/>
              <a:t>Total Governmental Activities Assets		$136,167,624</a:t>
            </a:r>
          </a:p>
          <a:p>
            <a:pPr>
              <a:buFont typeface="Wingdings 2" pitchFamily="18" charset="2"/>
              <a:buChar char=""/>
            </a:pPr>
            <a:r>
              <a:rPr lang="en-US" dirty="0"/>
              <a:t>Total Governmental Activities Net Position	($355,767,885)</a:t>
            </a:r>
          </a:p>
          <a:p>
            <a:pPr>
              <a:buFont typeface="Wingdings 2" pitchFamily="18" charset="2"/>
              <a:buChar char=""/>
            </a:pPr>
            <a:r>
              <a:rPr lang="en-US" dirty="0"/>
              <a:t>In 2008 the City had a positive Net Position</a:t>
            </a:r>
          </a:p>
          <a:p>
            <a:pPr>
              <a:buFont typeface="Wingdings 2" pitchFamily="18" charset="2"/>
              <a:buChar char=""/>
            </a:pPr>
            <a:r>
              <a:rPr lang="en-US" dirty="0"/>
              <a:t>Unassigned Deficit of General Fund		($80,393,973)</a:t>
            </a:r>
          </a:p>
          <a:p>
            <a:pPr>
              <a:buFont typeface="Wingdings 2" pitchFamily="18" charset="2"/>
              <a:buChar char=""/>
            </a:pPr>
            <a:r>
              <a:rPr lang="en-US" dirty="0"/>
              <a:t>Total General Fund Balance Deficit		($77,795,886)</a:t>
            </a:r>
          </a:p>
          <a:p>
            <a:pPr>
              <a:buFont typeface="Wingdings 2" pitchFamily="18" charset="2"/>
              <a:buChar char=""/>
            </a:pPr>
            <a:r>
              <a:rPr lang="en-US" dirty="0"/>
              <a:t>Revenues came in under budget by		$10,003,775</a:t>
            </a:r>
          </a:p>
          <a:p>
            <a:pPr>
              <a:buFont typeface="Wingdings 2" pitchFamily="18" charset="2"/>
              <a:buChar char=""/>
            </a:pPr>
            <a:r>
              <a:rPr lang="en-US" sz="2400" dirty="0"/>
              <a:t>In 2009 the City had to assume the debt of a component unit in the amount of $264 million.</a:t>
            </a:r>
          </a:p>
          <a:p>
            <a:pPr>
              <a:buFont typeface="Wingdings 2" pitchFamily="18" charset="2"/>
              <a:buChar char=""/>
            </a:pPr>
            <a:r>
              <a:rPr lang="en-US" sz="2400" dirty="0"/>
              <a:t>In 2012 they settled with local municipalities for overcharging utility rates for $11 million.</a:t>
            </a:r>
          </a:p>
          <a:p>
            <a:pPr>
              <a:buFont typeface="Wingdings" pitchFamily="2" charset="2"/>
              <a:buChar char="§"/>
            </a:pPr>
            <a:endParaRPr lang="en-US" dirty="0"/>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159</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620000" cy="1143000"/>
          </a:xfrm>
        </p:spPr>
        <p:txBody>
          <a:bodyPr>
            <a:normAutofit/>
          </a:bodyPr>
          <a:lstStyle/>
          <a:p>
            <a:pPr algn="l"/>
            <a:r>
              <a:rPr lang="en-US" dirty="0"/>
              <a:t>Nine Points of Reform</a:t>
            </a:r>
          </a:p>
        </p:txBody>
      </p:sp>
      <p:sp>
        <p:nvSpPr>
          <p:cNvPr id="3" name="Content Placeholder 2"/>
          <p:cNvSpPr>
            <a:spLocks noGrp="1"/>
          </p:cNvSpPr>
          <p:nvPr>
            <p:ph idx="4294967295"/>
          </p:nvPr>
        </p:nvSpPr>
        <p:spPr>
          <a:xfrm>
            <a:off x="457200" y="990600"/>
            <a:ext cx="8229600" cy="4876800"/>
          </a:xfrm>
          <a:prstGeom prst="rect">
            <a:avLst/>
          </a:prstGeom>
        </p:spPr>
        <p:txBody>
          <a:bodyPr>
            <a:normAutofit/>
          </a:bodyPr>
          <a:lstStyle/>
          <a:p>
            <a:pPr marL="514350" indent="-514350">
              <a:buClr>
                <a:srgbClr val="00B0F0"/>
              </a:buClr>
              <a:buSzPct val="100000"/>
              <a:buFont typeface="+mj-lt"/>
              <a:buAutoNum type="arabicPeriod" startAt="9"/>
            </a:pPr>
            <a:r>
              <a:rPr lang="en-US" b="1" cap="none" dirty="0">
                <a:latin typeface="Calibri" pitchFamily="34" charset="0"/>
              </a:rPr>
              <a:t>Targeting Audit Requirements on Risk of Waste, Fraud and Abuse</a:t>
            </a:r>
          </a:p>
          <a:p>
            <a:pPr marL="514350" indent="-514350">
              <a:buClr>
                <a:srgbClr val="00B0F0"/>
              </a:buClr>
              <a:buSzPct val="100000"/>
              <a:buNone/>
            </a:pPr>
            <a:endParaRPr lang="en-US" b="1" cap="none" dirty="0">
              <a:latin typeface="Calibri" pitchFamily="34" charset="0"/>
            </a:endParaRPr>
          </a:p>
          <a:p>
            <a:pPr>
              <a:buNone/>
            </a:pPr>
            <a:r>
              <a:rPr lang="en-US" sz="2400" cap="none" dirty="0">
                <a:latin typeface="Calibri" pitchFamily="34" charset="0"/>
              </a:rPr>
              <a:t>	Guidance right-sizes the footprint of oversight and Single Audit requirements to strengthen oversight and focus audits where there is greatest risk of waste, fraud, and abuse. Intended to improve transparency and accountability by making single audit reports available to the public online. Encourages Federal agencies to take a proactive cooperative approach to audit finding resolution.</a:t>
            </a:r>
          </a:p>
          <a:p>
            <a:pPr marL="457200" lvl="1" indent="-514350" algn="just">
              <a:buClr>
                <a:srgbClr val="00B0F0"/>
              </a:buClr>
              <a:buSzPct val="100000"/>
              <a:buNone/>
            </a:pPr>
            <a:r>
              <a:rPr lang="en-US" cap="none" dirty="0">
                <a:latin typeface="Calibri" pitchFamily="34" charset="0"/>
              </a:rPr>
              <a:t>	</a:t>
            </a:r>
          </a:p>
          <a:p>
            <a:pPr marL="514350" indent="-514350">
              <a:buClr>
                <a:srgbClr val="00B0F0"/>
              </a:buClr>
              <a:buNone/>
            </a:pPr>
            <a:endParaRPr lang="en-US" cap="none" dirty="0">
              <a:latin typeface="Calibri" pitchFamily="34" charset="0"/>
            </a:endParaRPr>
          </a:p>
          <a:p>
            <a:pPr>
              <a:buClr>
                <a:srgbClr val="00B0F0"/>
              </a:buClr>
            </a:pPr>
            <a:endParaRPr lang="en-US" cap="none" dirty="0">
              <a:latin typeface="Calibri" pitchFamily="34" charset="0"/>
            </a:endParaRPr>
          </a:p>
          <a:p>
            <a:pPr marL="514350" indent="-514350">
              <a:buNone/>
            </a:pPr>
            <a:endParaRPr lang="en-US"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 of Central Falls, RI</a:t>
            </a:r>
            <a:br>
              <a:rPr lang="en-US" dirty="0"/>
            </a:br>
            <a:r>
              <a:rPr lang="en-US" sz="2400" dirty="0"/>
              <a:t>Population 19,000</a:t>
            </a:r>
          </a:p>
        </p:txBody>
      </p:sp>
      <p:sp>
        <p:nvSpPr>
          <p:cNvPr id="3" name="Content Placeholder 2"/>
          <p:cNvSpPr>
            <a:spLocks noGrp="1"/>
          </p:cNvSpPr>
          <p:nvPr>
            <p:ph idx="1"/>
          </p:nvPr>
        </p:nvSpPr>
        <p:spPr>
          <a:xfrm>
            <a:off x="457200" y="1676399"/>
            <a:ext cx="8229600" cy="4267201"/>
          </a:xfrm>
        </p:spPr>
        <p:txBody>
          <a:bodyPr/>
          <a:lstStyle/>
          <a:p>
            <a:pPr marL="0" indent="0">
              <a:buNone/>
            </a:pPr>
            <a:r>
              <a:rPr lang="en-US" dirty="0">
                <a:latin typeface="Calibri" pitchFamily="34" charset="0"/>
              </a:rPr>
              <a:t>Status: Filed for bankruptcy on 8/1/2011. Debt or deficit was estimated to be $21 million plus unfunded pension liabilities.</a:t>
            </a:r>
          </a:p>
          <a:p>
            <a:pPr marL="0" indent="0">
              <a:buNone/>
            </a:pPr>
            <a:endParaRPr lang="en-US" dirty="0">
              <a:latin typeface="Calibri" pitchFamily="34" charset="0"/>
            </a:endParaRPr>
          </a:p>
          <a:p>
            <a:pPr marL="0" indent="0">
              <a:buNone/>
            </a:pPr>
            <a:r>
              <a:rPr lang="en-US" dirty="0">
                <a:latin typeface="Calibri" pitchFamily="34" charset="0"/>
              </a:rPr>
              <a:t>State-appointed receiver Robert Flanders filed for bankruptcy protection and has since cut pensions for retirees.</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160</a:t>
            </a:fld>
            <a:endParaRPr lang="en-US"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 of Central Falls, RI  </a:t>
            </a:r>
            <a:r>
              <a:rPr lang="en-US" sz="2800" i="1" dirty="0"/>
              <a:t>(Continued)</a:t>
            </a:r>
            <a:endParaRPr lang="en-US" sz="2800"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952500" y="1088876"/>
            <a:ext cx="7239000" cy="4904930"/>
          </a:xfrm>
          <a:prstGeom prst="rect">
            <a:avLst/>
          </a:prstGeom>
          <a:noFill/>
          <a:ln w="9525">
            <a:noFill/>
            <a:miter lim="800000"/>
            <a:headEnd/>
            <a:tailEnd/>
          </a:ln>
        </p:spPr>
      </p:pic>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161</a:t>
            </a:fld>
            <a:endParaRPr lang="en-US"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 of Central Falls, RI  </a:t>
            </a:r>
            <a:r>
              <a:rPr lang="en-US" sz="2800" i="1" dirty="0"/>
              <a:t>(Continued)</a:t>
            </a:r>
            <a:endParaRPr lang="en-US" dirty="0"/>
          </a:p>
        </p:txBody>
      </p:sp>
      <p:sp>
        <p:nvSpPr>
          <p:cNvPr id="3" name="Content Placeholder 2"/>
          <p:cNvSpPr>
            <a:spLocks noGrp="1"/>
          </p:cNvSpPr>
          <p:nvPr>
            <p:ph idx="1"/>
          </p:nvPr>
        </p:nvSpPr>
        <p:spPr>
          <a:xfrm>
            <a:off x="457200" y="1524000"/>
            <a:ext cx="8229600" cy="4648200"/>
          </a:xfrm>
        </p:spPr>
        <p:txBody>
          <a:bodyPr/>
          <a:lstStyle/>
          <a:p>
            <a:r>
              <a:rPr lang="en-US" dirty="0"/>
              <a:t>The Net Pension Obligation as of June 30, 2013 was $30.4 million.</a:t>
            </a:r>
          </a:p>
          <a:p>
            <a:endParaRPr lang="en-US" sz="1200" dirty="0"/>
          </a:p>
          <a:p>
            <a:r>
              <a:rPr lang="en-US" dirty="0"/>
              <a:t>The Net OPEB Obligation as of June 30, 2013 was $2.7 million.</a:t>
            </a:r>
          </a:p>
          <a:p>
            <a:endParaRPr lang="en-US" sz="1200" dirty="0"/>
          </a:p>
          <a:p>
            <a:r>
              <a:rPr lang="en-US" dirty="0"/>
              <a:t>Unfunded Pension and OPEB liability was $38,804.</a:t>
            </a:r>
          </a:p>
          <a:p>
            <a:endParaRPr lang="en-US" sz="1200" dirty="0"/>
          </a:p>
          <a:p>
            <a:r>
              <a:rPr lang="en-US" dirty="0"/>
              <a:t>To balance their budget the City was not making required payments into the City’s pension trust funds.</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162</a:t>
            </a:fld>
            <a:endParaRPr lang="en-US"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Boise County, Idaho</a:t>
            </a:r>
            <a:br>
              <a:rPr lang="en-US" dirty="0"/>
            </a:br>
            <a:r>
              <a:rPr lang="en-US" sz="2400" dirty="0"/>
              <a:t>Population 6,800</a:t>
            </a:r>
          </a:p>
        </p:txBody>
      </p:sp>
      <p:sp>
        <p:nvSpPr>
          <p:cNvPr id="3" name="Content Placeholder 2"/>
          <p:cNvSpPr>
            <a:spLocks noGrp="1"/>
          </p:cNvSpPr>
          <p:nvPr>
            <p:ph idx="1"/>
          </p:nvPr>
        </p:nvSpPr>
        <p:spPr>
          <a:xfrm>
            <a:off x="457200" y="1752599"/>
            <a:ext cx="8229600" cy="4191001"/>
          </a:xfrm>
        </p:spPr>
        <p:txBody>
          <a:bodyPr/>
          <a:lstStyle/>
          <a:p>
            <a:pPr marL="0" indent="0">
              <a:buNone/>
            </a:pPr>
            <a:r>
              <a:rPr lang="en-US" dirty="0">
                <a:latin typeface="Calibri" pitchFamily="34" charset="0"/>
              </a:rPr>
              <a:t>Status: Bankruptcy filing rejected. Debt or deficit estimated to be $5.4 million.</a:t>
            </a:r>
          </a:p>
          <a:p>
            <a:pPr marL="0" indent="0">
              <a:buNone/>
            </a:pPr>
            <a:endParaRPr lang="en-US" dirty="0">
              <a:latin typeface="Calibri" pitchFamily="34" charset="0"/>
            </a:endParaRPr>
          </a:p>
          <a:p>
            <a:pPr marL="0" indent="0">
              <a:buNone/>
            </a:pPr>
            <a:r>
              <a:rPr lang="en-US" dirty="0">
                <a:latin typeface="Calibri" pitchFamily="34" charset="0"/>
              </a:rPr>
              <a:t>A federal judgment ordered the rural county to pay $5.4 million in damages and attorney fees to developer Oaas-Laney for allegedly violating the Federal Fair Housing Act. The county later filed for bankruptcy, but failed to prove it was insolvent.</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163</a:t>
            </a:fld>
            <a:endParaRPr lang="en-US"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Boise County, ID </a:t>
            </a:r>
            <a:r>
              <a:rPr lang="en-US" sz="2800" i="1" dirty="0"/>
              <a:t>(Continued)</a:t>
            </a:r>
          </a:p>
        </p:txBody>
      </p:sp>
      <p:sp>
        <p:nvSpPr>
          <p:cNvPr id="3" name="Content Placeholder 2"/>
          <p:cNvSpPr>
            <a:spLocks noGrp="1"/>
          </p:cNvSpPr>
          <p:nvPr>
            <p:ph idx="1"/>
          </p:nvPr>
        </p:nvSpPr>
        <p:spPr>
          <a:xfrm>
            <a:off x="457200" y="1752600"/>
            <a:ext cx="8229600" cy="4495800"/>
          </a:xfrm>
        </p:spPr>
        <p:txBody>
          <a:bodyPr/>
          <a:lstStyle/>
          <a:p>
            <a:r>
              <a:rPr lang="en-US" dirty="0"/>
              <a:t>There was no evidence of insolvency in the County’s financial statements.</a:t>
            </a:r>
          </a:p>
          <a:p>
            <a:endParaRPr lang="en-US" sz="1400" dirty="0"/>
          </a:p>
          <a:p>
            <a:r>
              <a:rPr lang="en-US" dirty="0"/>
              <a:t>Filing for bankruptcy was an attempt to avoid the settlement claim.</a:t>
            </a:r>
          </a:p>
          <a:p>
            <a:endParaRPr lang="en-US" sz="1400" dirty="0"/>
          </a:p>
          <a:p>
            <a:r>
              <a:rPr lang="en-US" dirty="0"/>
              <a:t>The County issued bonds in 2013 to pay the remaining balance of the settlement claim.</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164</a:t>
            </a:fld>
            <a:endParaRPr lang="en-US"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 of Detroit, MI</a:t>
            </a:r>
            <a:br>
              <a:rPr lang="en-US" dirty="0"/>
            </a:br>
            <a:r>
              <a:rPr lang="en-US" sz="2400" dirty="0"/>
              <a:t>Population 714,000</a:t>
            </a:r>
            <a:endParaRPr lang="en-US" dirty="0"/>
          </a:p>
        </p:txBody>
      </p:sp>
      <p:sp>
        <p:nvSpPr>
          <p:cNvPr id="3" name="Content Placeholder 2"/>
          <p:cNvSpPr>
            <a:spLocks noGrp="1"/>
          </p:cNvSpPr>
          <p:nvPr>
            <p:ph idx="1"/>
          </p:nvPr>
        </p:nvSpPr>
        <p:spPr>
          <a:xfrm>
            <a:off x="457200" y="1600199"/>
            <a:ext cx="8229600" cy="4343401"/>
          </a:xfrm>
        </p:spPr>
        <p:txBody>
          <a:bodyPr/>
          <a:lstStyle/>
          <a:p>
            <a:pPr marL="0" indent="0">
              <a:buNone/>
            </a:pPr>
            <a:r>
              <a:rPr lang="en-US" dirty="0"/>
              <a:t>Status: Filed for bankruptcy on 7/18/2013. Debt or deficit estimated to be $18.5 billion.</a:t>
            </a:r>
          </a:p>
          <a:p>
            <a:pPr marL="0" indent="0">
              <a:buNone/>
            </a:pPr>
            <a:endParaRPr lang="en-US" dirty="0"/>
          </a:p>
          <a:p>
            <a:pPr marL="0" indent="0">
              <a:buNone/>
            </a:pPr>
            <a:r>
              <a:rPr lang="en-US" dirty="0"/>
              <a:t>Detroit became the largest city in the United States history to file for bankruptcy after Governor Rick Snyder approved a request from City Manager Kevyn Orr.</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165</a:t>
            </a:fld>
            <a:endParaRPr lang="en-US"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 of Detroit, MI </a:t>
            </a:r>
            <a:r>
              <a:rPr lang="en-US" sz="2800" i="1" dirty="0"/>
              <a:t>(Continued)</a:t>
            </a:r>
          </a:p>
        </p:txBody>
      </p:sp>
      <p:sp>
        <p:nvSpPr>
          <p:cNvPr id="3" name="Content Placeholder 2"/>
          <p:cNvSpPr>
            <a:spLocks noGrp="1"/>
          </p:cNvSpPr>
          <p:nvPr>
            <p:ph idx="1"/>
          </p:nvPr>
        </p:nvSpPr>
        <p:spPr>
          <a:xfrm>
            <a:off x="457200" y="1447801"/>
            <a:ext cx="8229600" cy="4495800"/>
          </a:xfrm>
        </p:spPr>
        <p:txBody>
          <a:bodyPr/>
          <a:lstStyle/>
          <a:p>
            <a:pPr>
              <a:buNone/>
            </a:pPr>
            <a:endParaRPr lang="en-US" dirty="0"/>
          </a:p>
          <a:p>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304800" y="1143000"/>
            <a:ext cx="8458200" cy="4314577"/>
          </a:xfrm>
          <a:prstGeom prst="rect">
            <a:avLst/>
          </a:prstGeom>
          <a:noFill/>
          <a:ln w="9525">
            <a:noFill/>
            <a:miter lim="800000"/>
            <a:headEnd/>
            <a:tailEnd/>
          </a:ln>
        </p:spPr>
      </p:pic>
      <p:sp>
        <p:nvSpPr>
          <p:cNvPr id="5" name="TextBox 4"/>
          <p:cNvSpPr txBox="1"/>
          <p:nvPr/>
        </p:nvSpPr>
        <p:spPr>
          <a:xfrm>
            <a:off x="381000" y="5562600"/>
            <a:ext cx="8382000" cy="369332"/>
          </a:xfrm>
          <a:prstGeom prst="rect">
            <a:avLst/>
          </a:prstGeom>
          <a:noFill/>
        </p:spPr>
        <p:txBody>
          <a:bodyPr wrap="square" rtlCol="0">
            <a:spAutoFit/>
          </a:bodyPr>
          <a:lstStyle/>
          <a:p>
            <a:r>
              <a:rPr lang="en-US" b="1" dirty="0">
                <a:latin typeface="Calibri" pitchFamily="34" charset="0"/>
              </a:rPr>
              <a:t>Note – In 2003 Unrestricted balances for GA and BTA were positive</a:t>
            </a:r>
            <a:r>
              <a:rPr lang="en-US" b="1" dirty="0"/>
              <a:t>.</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166</a:t>
            </a:fld>
            <a:endParaRPr lang="en-US"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 of Detroit, MI </a:t>
            </a:r>
            <a:r>
              <a:rPr lang="en-US" sz="2800" i="1" dirty="0"/>
              <a:t>(Continued)</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1752599" y="1143000"/>
            <a:ext cx="5572105" cy="4724400"/>
          </a:xfrm>
          <a:prstGeom prst="rect">
            <a:avLst/>
          </a:prstGeom>
          <a:noFill/>
          <a:ln w="9525">
            <a:noFill/>
            <a:miter lim="800000"/>
            <a:headEnd/>
            <a:tailEnd/>
          </a:ln>
        </p:spPr>
      </p:pic>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167</a:t>
            </a:fld>
            <a:endParaRPr lang="en-US"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 of Detroit, MI </a:t>
            </a:r>
            <a:r>
              <a:rPr lang="en-US" sz="2800" i="1" dirty="0"/>
              <a:t>(Continued)</a:t>
            </a:r>
            <a:endParaRPr lang="en-US" dirty="0"/>
          </a:p>
        </p:txBody>
      </p:sp>
      <p:sp>
        <p:nvSpPr>
          <p:cNvPr id="3" name="Content Placeholder 2"/>
          <p:cNvSpPr>
            <a:spLocks noGrp="1"/>
          </p:cNvSpPr>
          <p:nvPr>
            <p:ph idx="1"/>
          </p:nvPr>
        </p:nvSpPr>
        <p:spPr>
          <a:xfrm>
            <a:off x="457200" y="1066800"/>
            <a:ext cx="8229600" cy="4876801"/>
          </a:xfrm>
        </p:spPr>
        <p:txBody>
          <a:bodyPr/>
          <a:lstStyle/>
          <a:p>
            <a:r>
              <a:rPr lang="en-US" dirty="0"/>
              <a:t>Other financial observations:</a:t>
            </a:r>
          </a:p>
          <a:p>
            <a:pPr lvl="1">
              <a:buFont typeface="Wingdings" pitchFamily="2" charset="2"/>
              <a:buChar char="§"/>
            </a:pPr>
            <a:r>
              <a:rPr lang="en-US" dirty="0"/>
              <a:t>Allowance for uncollectible receivables in the General Fund of $425 million and in Enterprise Funds of $102 million</a:t>
            </a:r>
          </a:p>
          <a:p>
            <a:pPr lvl="1">
              <a:buFont typeface="Wingdings" pitchFamily="2" charset="2"/>
              <a:buChar char="§"/>
            </a:pPr>
            <a:r>
              <a:rPr lang="en-US" dirty="0"/>
              <a:t>Derivative devaluation in Enterprise funds of $140 million</a:t>
            </a:r>
          </a:p>
          <a:p>
            <a:pPr lvl="1">
              <a:buFont typeface="Wingdings" pitchFamily="2" charset="2"/>
              <a:buChar char="§"/>
            </a:pPr>
            <a:r>
              <a:rPr lang="en-US" dirty="0"/>
              <a:t>In 2012 the City began cutting over 2,000 positions City-wide.</a:t>
            </a:r>
          </a:p>
          <a:p>
            <a:pPr lvl="1">
              <a:buFont typeface="Wingdings" pitchFamily="2" charset="2"/>
              <a:buChar char="§"/>
            </a:pPr>
            <a:r>
              <a:rPr lang="en-US" dirty="0"/>
              <a:t>A 10% wage reduction was imposed on Police and Fire uniform personnel and other union employees with expired contracts. Non-union personnel had their wages reduced by 10%.</a:t>
            </a:r>
          </a:p>
          <a:p>
            <a:pPr lvl="1">
              <a:buFont typeface="Wingdings" pitchFamily="2" charset="2"/>
              <a:buChar char="§"/>
            </a:pPr>
            <a:r>
              <a:rPr lang="en-US" dirty="0"/>
              <a:t>Rating agencies downgraded City’s bond issues to junk bond status</a:t>
            </a:r>
          </a:p>
          <a:p>
            <a:pPr lvl="1"/>
            <a:endParaRPr lang="en-US" dirty="0"/>
          </a:p>
          <a:p>
            <a:pPr lvl="1"/>
            <a:endParaRPr lang="en-US" dirty="0"/>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168</a:t>
            </a:fld>
            <a:endParaRPr lang="en-US"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a:prstGeom prst="rect">
            <a:avLst/>
          </a:prstGeom>
        </p:spPr>
        <p:txBody>
          <a:bodyPr/>
          <a:lstStyle/>
          <a:p>
            <a:fld id="{19C959CC-3D1A-4846-8AA3-EE93E6F0263A}" type="slidenum">
              <a:rPr lang="en-US" smtClean="0"/>
              <a:pPr/>
              <a:t>169</a:t>
            </a:fld>
            <a:endParaRPr lang="en-US" dirty="0"/>
          </a:p>
        </p:txBody>
      </p:sp>
      <p:sp>
        <p:nvSpPr>
          <p:cNvPr id="2" name="Title 1"/>
          <p:cNvSpPr>
            <a:spLocks noGrp="1"/>
          </p:cNvSpPr>
          <p:nvPr>
            <p:ph type="title" idx="4294967295"/>
          </p:nvPr>
        </p:nvSpPr>
        <p:spPr>
          <a:xfrm>
            <a:off x="0" y="381000"/>
            <a:ext cx="8382000" cy="1143000"/>
          </a:xfrm>
          <a:prstGeom prst="rect">
            <a:avLst/>
          </a:prstGeom>
        </p:spPr>
        <p:txBody>
          <a:bodyPr>
            <a:normAutofit/>
          </a:bodyPr>
          <a:lstStyle/>
          <a:p>
            <a:r>
              <a:rPr lang="en-US" b="1" cap="none" dirty="0">
                <a:solidFill>
                  <a:srgbClr val="0070C0"/>
                </a:solidFill>
                <a:effectLst>
                  <a:outerShdw blurRad="38100" dist="38100" dir="2700000" algn="tl">
                    <a:srgbClr val="000000">
                      <a:alpha val="43137"/>
                    </a:srgbClr>
                  </a:outerShdw>
                </a:effectLst>
                <a:latin typeface="Calibri" pitchFamily="34" charset="0"/>
              </a:rPr>
              <a:t>The Best Five States in the Country</a:t>
            </a:r>
            <a:br>
              <a:rPr lang="en-US" b="1" cap="none" dirty="0">
                <a:solidFill>
                  <a:srgbClr val="0070C0"/>
                </a:solidFill>
                <a:effectLst>
                  <a:outerShdw blurRad="38100" dist="38100" dir="2700000" algn="tl">
                    <a:srgbClr val="000000">
                      <a:alpha val="43137"/>
                    </a:srgbClr>
                  </a:outerShdw>
                </a:effectLst>
                <a:latin typeface="Calibri" pitchFamily="34" charset="0"/>
              </a:rPr>
            </a:br>
            <a:r>
              <a:rPr lang="en-US" sz="2000" b="1" i="1" cap="none" dirty="0">
                <a:solidFill>
                  <a:srgbClr val="0070C0"/>
                </a:solidFill>
                <a:effectLst>
                  <a:outerShdw blurRad="38100" dist="38100" dir="2700000" algn="tl">
                    <a:srgbClr val="000000">
                      <a:alpha val="43137"/>
                    </a:srgbClr>
                  </a:outerShdw>
                </a:effectLst>
                <a:latin typeface="Calibri" pitchFamily="34" charset="0"/>
              </a:rPr>
              <a:t>(Amounts Presented in Millions – Based on 2013 Information)</a:t>
            </a:r>
          </a:p>
        </p:txBody>
      </p:sp>
      <p:graphicFrame>
        <p:nvGraphicFramePr>
          <p:cNvPr id="4" name="Content Placeholder 3"/>
          <p:cNvGraphicFramePr>
            <a:graphicFrameLocks noGrp="1"/>
          </p:cNvGraphicFramePr>
          <p:nvPr>
            <p:ph idx="4294967295"/>
          </p:nvPr>
        </p:nvGraphicFramePr>
        <p:xfrm>
          <a:off x="228600" y="1676400"/>
          <a:ext cx="8686800" cy="413512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tblGrid>
              <a:tr h="370840">
                <a:tc>
                  <a:txBody>
                    <a:bodyPr/>
                    <a:lstStyle/>
                    <a:p>
                      <a:endParaRPr lang="en-US" dirty="0"/>
                    </a:p>
                  </a:txBody>
                  <a:tcPr marL="86627" marR="86627"/>
                </a:tc>
                <a:tc>
                  <a:txBody>
                    <a:bodyPr/>
                    <a:lstStyle/>
                    <a:p>
                      <a:pPr algn="ctr"/>
                      <a:r>
                        <a:rPr lang="en-US" dirty="0">
                          <a:latin typeface="Calibri" pitchFamily="34" charset="0"/>
                        </a:rPr>
                        <a:t>Texas</a:t>
                      </a:r>
                    </a:p>
                  </a:txBody>
                  <a:tcPr marL="86627" marR="86627"/>
                </a:tc>
                <a:tc>
                  <a:txBody>
                    <a:bodyPr/>
                    <a:lstStyle/>
                    <a:p>
                      <a:pPr algn="ctr"/>
                      <a:r>
                        <a:rPr lang="en-US" dirty="0">
                          <a:latin typeface="Calibri" pitchFamily="34" charset="0"/>
                        </a:rPr>
                        <a:t>Tennessee</a:t>
                      </a:r>
                    </a:p>
                  </a:txBody>
                  <a:tcPr marL="86627" marR="86627"/>
                </a:tc>
                <a:tc>
                  <a:txBody>
                    <a:bodyPr/>
                    <a:lstStyle/>
                    <a:p>
                      <a:pPr algn="ctr"/>
                      <a:r>
                        <a:rPr lang="en-US" dirty="0">
                          <a:latin typeface="Calibri" pitchFamily="34" charset="0"/>
                        </a:rPr>
                        <a:t>Oklahoma</a:t>
                      </a:r>
                    </a:p>
                  </a:txBody>
                  <a:tcPr marL="86627" marR="86627"/>
                </a:tc>
                <a:tc>
                  <a:txBody>
                    <a:bodyPr/>
                    <a:lstStyle/>
                    <a:p>
                      <a:pPr algn="ctr"/>
                      <a:r>
                        <a:rPr lang="en-US" dirty="0">
                          <a:latin typeface="Calibri" pitchFamily="34" charset="0"/>
                        </a:rPr>
                        <a:t>Alaska</a:t>
                      </a:r>
                    </a:p>
                  </a:txBody>
                  <a:tcPr marL="86627" marR="86627"/>
                </a:tc>
                <a:tc>
                  <a:txBody>
                    <a:bodyPr/>
                    <a:lstStyle/>
                    <a:p>
                      <a:pPr algn="ctr"/>
                      <a:r>
                        <a:rPr lang="en-US" dirty="0">
                          <a:latin typeface="Calibri" pitchFamily="34" charset="0"/>
                        </a:rPr>
                        <a:t>Wyoming</a:t>
                      </a:r>
                    </a:p>
                  </a:txBody>
                  <a:tcPr marL="86627" marR="86627"/>
                </a:tc>
                <a:extLst>
                  <a:ext uri="{0D108BD9-81ED-4DB2-BD59-A6C34878D82A}">
                    <a16:rowId xmlns:a16="http://schemas.microsoft.com/office/drawing/2014/main" val="10000"/>
                  </a:ext>
                </a:extLst>
              </a:tr>
              <a:tr h="370840">
                <a:tc>
                  <a:txBody>
                    <a:bodyPr/>
                    <a:lstStyle/>
                    <a:p>
                      <a:r>
                        <a:rPr lang="en-US" dirty="0">
                          <a:latin typeface="Calibri" pitchFamily="34" charset="0"/>
                        </a:rPr>
                        <a:t>Population</a:t>
                      </a:r>
                    </a:p>
                  </a:txBody>
                  <a:tcPr marL="86627" marR="86627"/>
                </a:tc>
                <a:tc>
                  <a:txBody>
                    <a:bodyPr/>
                    <a:lstStyle/>
                    <a:p>
                      <a:pPr algn="ctr"/>
                      <a:r>
                        <a:rPr lang="en-US" sz="1800" dirty="0">
                          <a:latin typeface="Calibri" pitchFamily="34" charset="0"/>
                        </a:rPr>
                        <a:t>26.6</a:t>
                      </a:r>
                    </a:p>
                  </a:txBody>
                  <a:tcPr marL="86627" marR="86627"/>
                </a:tc>
                <a:tc>
                  <a:txBody>
                    <a:bodyPr/>
                    <a:lstStyle/>
                    <a:p>
                      <a:pPr algn="ctr"/>
                      <a:r>
                        <a:rPr lang="en-US" sz="1800" dirty="0">
                          <a:latin typeface="Calibri" pitchFamily="34" charset="0"/>
                        </a:rPr>
                        <a:t>6.5</a:t>
                      </a:r>
                    </a:p>
                  </a:txBody>
                  <a:tcPr marL="86627" marR="86627"/>
                </a:tc>
                <a:tc>
                  <a:txBody>
                    <a:bodyPr/>
                    <a:lstStyle/>
                    <a:p>
                      <a:pPr algn="ctr"/>
                      <a:r>
                        <a:rPr lang="en-US" sz="1800" dirty="0">
                          <a:latin typeface="Calibri" pitchFamily="34" charset="0"/>
                        </a:rPr>
                        <a:t>3.8</a:t>
                      </a:r>
                    </a:p>
                  </a:txBody>
                  <a:tcPr marL="86627" marR="86627"/>
                </a:tc>
                <a:tc>
                  <a:txBody>
                    <a:bodyPr/>
                    <a:lstStyle/>
                    <a:p>
                      <a:pPr algn="ctr"/>
                      <a:r>
                        <a:rPr lang="en-US" sz="1800" dirty="0">
                          <a:latin typeface="Calibri" pitchFamily="34" charset="0"/>
                        </a:rPr>
                        <a:t>0.7</a:t>
                      </a:r>
                    </a:p>
                  </a:txBody>
                  <a:tcPr marL="86627" marR="86627"/>
                </a:tc>
                <a:tc>
                  <a:txBody>
                    <a:bodyPr/>
                    <a:lstStyle/>
                    <a:p>
                      <a:pPr algn="ctr"/>
                      <a:r>
                        <a:rPr lang="en-US" sz="1800" dirty="0">
                          <a:latin typeface="Calibri" pitchFamily="34" charset="0"/>
                        </a:rPr>
                        <a:t>0.6</a:t>
                      </a:r>
                    </a:p>
                  </a:txBody>
                  <a:tcPr marL="86627" marR="86627"/>
                </a:tc>
                <a:extLst>
                  <a:ext uri="{0D108BD9-81ED-4DB2-BD59-A6C34878D82A}">
                    <a16:rowId xmlns:a16="http://schemas.microsoft.com/office/drawing/2014/main" val="10001"/>
                  </a:ext>
                </a:extLst>
              </a:tr>
              <a:tr h="370840">
                <a:tc>
                  <a:txBody>
                    <a:bodyPr/>
                    <a:lstStyle/>
                    <a:p>
                      <a:r>
                        <a:rPr lang="en-US" dirty="0">
                          <a:latin typeface="Calibri" pitchFamily="34" charset="0"/>
                        </a:rPr>
                        <a:t>Government-Wide Assets:</a:t>
                      </a:r>
                    </a:p>
                    <a:p>
                      <a:r>
                        <a:rPr lang="en-US" dirty="0">
                          <a:latin typeface="Calibri" pitchFamily="34" charset="0"/>
                        </a:rPr>
                        <a:t>  Governmental</a:t>
                      </a:r>
                    </a:p>
                    <a:p>
                      <a:r>
                        <a:rPr lang="en-US" dirty="0">
                          <a:latin typeface="Calibri" pitchFamily="34" charset="0"/>
                        </a:rPr>
                        <a:t>  Business-Type</a:t>
                      </a:r>
                    </a:p>
                    <a:p>
                      <a:r>
                        <a:rPr lang="en-US" dirty="0">
                          <a:latin typeface="Calibri" pitchFamily="34" charset="0"/>
                        </a:rPr>
                        <a:t>  Total</a:t>
                      </a:r>
                    </a:p>
                  </a:txBody>
                  <a:tcPr marL="86627" marR="86627"/>
                </a:tc>
                <a:tc>
                  <a:txBody>
                    <a:bodyPr/>
                    <a:lstStyle/>
                    <a:p>
                      <a:pPr algn="r"/>
                      <a:endParaRPr lang="en-US" sz="1800" dirty="0">
                        <a:latin typeface="Calibri" pitchFamily="34" charset="0"/>
                      </a:endParaRPr>
                    </a:p>
                    <a:p>
                      <a:pPr algn="r"/>
                      <a:endParaRPr lang="en-US" sz="1800" dirty="0">
                        <a:latin typeface="Calibri" pitchFamily="34" charset="0"/>
                      </a:endParaRPr>
                    </a:p>
                    <a:p>
                      <a:pPr algn="r"/>
                      <a:r>
                        <a:rPr lang="en-US" sz="1800" dirty="0">
                          <a:latin typeface="Calibri" pitchFamily="34" charset="0"/>
                        </a:rPr>
                        <a:t>$ 147,214</a:t>
                      </a:r>
                    </a:p>
                    <a:p>
                      <a:pPr algn="r"/>
                      <a:r>
                        <a:rPr lang="en-US" sz="1800" u="sng" dirty="0">
                          <a:latin typeface="Calibri" pitchFamily="34" charset="0"/>
                        </a:rPr>
                        <a:t>91,275</a:t>
                      </a:r>
                    </a:p>
                    <a:p>
                      <a:pPr algn="r"/>
                      <a:r>
                        <a:rPr lang="en-US" sz="1800" dirty="0">
                          <a:latin typeface="Calibri" pitchFamily="34" charset="0"/>
                        </a:rPr>
                        <a:t>$ 238,489</a:t>
                      </a:r>
                    </a:p>
                  </a:txBody>
                  <a:tcPr marL="86627" marR="86627"/>
                </a:tc>
                <a:tc>
                  <a:txBody>
                    <a:bodyPr/>
                    <a:lstStyle/>
                    <a:p>
                      <a:pPr algn="r"/>
                      <a:endParaRPr lang="en-US" sz="1800" dirty="0">
                        <a:latin typeface="Calibri" pitchFamily="34" charset="0"/>
                      </a:endParaRPr>
                    </a:p>
                    <a:p>
                      <a:pPr algn="r"/>
                      <a:endParaRPr lang="en-US" sz="1800" dirty="0">
                        <a:latin typeface="Calibri" pitchFamily="34" charset="0"/>
                      </a:endParaRPr>
                    </a:p>
                    <a:p>
                      <a:pPr algn="r"/>
                      <a:r>
                        <a:rPr lang="en-US" sz="1800" dirty="0">
                          <a:latin typeface="Calibri" pitchFamily="34" charset="0"/>
                        </a:rPr>
                        <a:t>$      34,366</a:t>
                      </a:r>
                    </a:p>
                    <a:p>
                      <a:pPr algn="r"/>
                      <a:r>
                        <a:rPr lang="en-US" sz="1800" u="sng" dirty="0">
                          <a:latin typeface="Calibri" pitchFamily="34" charset="0"/>
                        </a:rPr>
                        <a:t>2,251</a:t>
                      </a:r>
                    </a:p>
                    <a:p>
                      <a:pPr algn="r"/>
                      <a:r>
                        <a:rPr lang="en-US" sz="1800" dirty="0">
                          <a:latin typeface="Calibri" pitchFamily="34" charset="0"/>
                        </a:rPr>
                        <a:t>$ </a:t>
                      </a:r>
                      <a:r>
                        <a:rPr kumimoji="0" lang="en-US" sz="1800" kern="1200" dirty="0">
                          <a:solidFill>
                            <a:schemeClr val="dk1"/>
                          </a:solidFill>
                          <a:latin typeface="Calibri" pitchFamily="34" charset="0"/>
                          <a:ea typeface="+mn-ea"/>
                          <a:cs typeface="+mn-cs"/>
                        </a:rPr>
                        <a:t>  </a:t>
                      </a:r>
                      <a:r>
                        <a:rPr lang="en-US" sz="1800" dirty="0">
                          <a:latin typeface="Calibri" pitchFamily="34" charset="0"/>
                        </a:rPr>
                        <a:t>   36,617</a:t>
                      </a:r>
                    </a:p>
                  </a:txBody>
                  <a:tcPr marL="86627" marR="86627"/>
                </a:tc>
                <a:tc>
                  <a:txBody>
                    <a:bodyPr/>
                    <a:lstStyle/>
                    <a:p>
                      <a:pPr algn="r"/>
                      <a:endParaRPr lang="en-US" sz="1800" dirty="0">
                        <a:latin typeface="Calibri" pitchFamily="34" charset="0"/>
                      </a:endParaRPr>
                    </a:p>
                    <a:p>
                      <a:pPr algn="r"/>
                      <a:endParaRPr lang="en-US" sz="1800" dirty="0">
                        <a:latin typeface="Calibri" pitchFamily="34" charset="0"/>
                      </a:endParaRPr>
                    </a:p>
                    <a:p>
                      <a:pPr algn="r"/>
                      <a:r>
                        <a:rPr lang="en-US" sz="1800" dirty="0">
                          <a:latin typeface="Calibri" pitchFamily="34" charset="0"/>
                        </a:rPr>
                        <a:t>$    19,195</a:t>
                      </a:r>
                    </a:p>
                    <a:p>
                      <a:pPr algn="r"/>
                      <a:r>
                        <a:rPr lang="en-US" sz="1800" u="sng" dirty="0">
                          <a:latin typeface="Calibri" pitchFamily="34" charset="0"/>
                        </a:rPr>
                        <a:t>3,058</a:t>
                      </a:r>
                    </a:p>
                    <a:p>
                      <a:pPr algn="r"/>
                      <a:r>
                        <a:rPr lang="en-US" sz="1800" dirty="0">
                          <a:latin typeface="Calibri" pitchFamily="34" charset="0"/>
                        </a:rPr>
                        <a:t>$    22,253</a:t>
                      </a:r>
                    </a:p>
                  </a:txBody>
                  <a:tcPr marL="86627" marR="86627"/>
                </a:tc>
                <a:tc>
                  <a:txBody>
                    <a:bodyPr/>
                    <a:lstStyle/>
                    <a:p>
                      <a:pPr algn="r"/>
                      <a:endParaRPr lang="en-US" sz="1800" dirty="0">
                        <a:latin typeface="Calibri" pitchFamily="34" charset="0"/>
                      </a:endParaRPr>
                    </a:p>
                    <a:p>
                      <a:pPr algn="r"/>
                      <a:endParaRPr lang="en-US" sz="1800" dirty="0">
                        <a:latin typeface="Calibri" pitchFamily="34" charset="0"/>
                      </a:endParaRPr>
                    </a:p>
                    <a:p>
                      <a:pPr algn="r"/>
                      <a:r>
                        <a:rPr lang="en-US" sz="1800" dirty="0">
                          <a:latin typeface="Calibri" pitchFamily="34" charset="0"/>
                        </a:rPr>
                        <a:t>$   81,733</a:t>
                      </a:r>
                    </a:p>
                    <a:p>
                      <a:pPr algn="r"/>
                      <a:r>
                        <a:rPr lang="en-US" sz="1800" u="sng" dirty="0">
                          <a:latin typeface="Calibri" pitchFamily="34" charset="0"/>
                        </a:rPr>
                        <a:t>2,571</a:t>
                      </a:r>
                    </a:p>
                    <a:p>
                      <a:pPr algn="r"/>
                      <a:r>
                        <a:rPr lang="en-US" sz="1800" dirty="0">
                          <a:latin typeface="Calibri" pitchFamily="34" charset="0"/>
                        </a:rPr>
                        <a:t>$  84,304</a:t>
                      </a:r>
                    </a:p>
                  </a:txBody>
                  <a:tcPr marL="86627" marR="86627"/>
                </a:tc>
                <a:tc>
                  <a:txBody>
                    <a:bodyPr/>
                    <a:lstStyle/>
                    <a:p>
                      <a:pPr algn="r"/>
                      <a:endParaRPr lang="en-US" sz="1800" dirty="0">
                        <a:latin typeface="Calibri" pitchFamily="34" charset="0"/>
                      </a:endParaRPr>
                    </a:p>
                    <a:p>
                      <a:pPr algn="r"/>
                      <a:endParaRPr lang="en-US" sz="1800" dirty="0">
                        <a:latin typeface="Calibri" pitchFamily="34" charset="0"/>
                      </a:endParaRPr>
                    </a:p>
                    <a:p>
                      <a:pPr algn="r"/>
                      <a:r>
                        <a:rPr lang="en-US" sz="1800" dirty="0">
                          <a:latin typeface="Calibri" pitchFamily="34" charset="0"/>
                        </a:rPr>
                        <a:t>$    19,493</a:t>
                      </a:r>
                    </a:p>
                    <a:p>
                      <a:pPr algn="r"/>
                      <a:r>
                        <a:rPr lang="en-US" sz="1800" u="sng" dirty="0">
                          <a:latin typeface="Calibri" pitchFamily="34" charset="0"/>
                        </a:rPr>
                        <a:t>2,286</a:t>
                      </a:r>
                    </a:p>
                    <a:p>
                      <a:pPr algn="r"/>
                      <a:r>
                        <a:rPr lang="en-US" sz="1800" dirty="0">
                          <a:latin typeface="Calibri" pitchFamily="34" charset="0"/>
                        </a:rPr>
                        <a:t>$    21,779</a:t>
                      </a:r>
                    </a:p>
                  </a:txBody>
                  <a:tcPr marL="86627" marR="86627"/>
                </a:tc>
                <a:extLst>
                  <a:ext uri="{0D108BD9-81ED-4DB2-BD59-A6C34878D82A}">
                    <a16:rowId xmlns:a16="http://schemas.microsoft.com/office/drawing/2014/main" val="10002"/>
                  </a:ext>
                </a:extLst>
              </a:tr>
              <a:tr h="370840">
                <a:tc>
                  <a:txBody>
                    <a:bodyPr/>
                    <a:lstStyle/>
                    <a:p>
                      <a:r>
                        <a:rPr lang="en-US" dirty="0">
                          <a:latin typeface="Calibri" pitchFamily="34" charset="0"/>
                        </a:rPr>
                        <a:t>GW Unrest. Net</a:t>
                      </a:r>
                      <a:r>
                        <a:rPr lang="en-US" baseline="0" dirty="0">
                          <a:latin typeface="Calibri" pitchFamily="34" charset="0"/>
                        </a:rPr>
                        <a:t> Position:</a:t>
                      </a:r>
                    </a:p>
                    <a:p>
                      <a:r>
                        <a:rPr lang="en-US" baseline="0" dirty="0">
                          <a:latin typeface="Calibri" pitchFamily="34" charset="0"/>
                        </a:rPr>
                        <a:t>  Governmental</a:t>
                      </a:r>
                    </a:p>
                    <a:p>
                      <a:r>
                        <a:rPr lang="en-US" baseline="0" dirty="0">
                          <a:latin typeface="Calibri" pitchFamily="34" charset="0"/>
                        </a:rPr>
                        <a:t>  Business-Type</a:t>
                      </a:r>
                    </a:p>
                    <a:p>
                      <a:r>
                        <a:rPr lang="en-US" baseline="0" dirty="0">
                          <a:latin typeface="Calibri" pitchFamily="34" charset="0"/>
                        </a:rPr>
                        <a:t>  Total</a:t>
                      </a:r>
                      <a:endParaRPr lang="en-US" dirty="0">
                        <a:latin typeface="Calibri" pitchFamily="34" charset="0"/>
                      </a:endParaRPr>
                    </a:p>
                  </a:txBody>
                  <a:tcPr marL="86627" marR="86627"/>
                </a:tc>
                <a:tc>
                  <a:txBody>
                    <a:bodyPr/>
                    <a:lstStyle/>
                    <a:p>
                      <a:pPr algn="r"/>
                      <a:endParaRPr lang="en-US" sz="1800" dirty="0">
                        <a:latin typeface="Calibri" pitchFamily="34" charset="0"/>
                      </a:endParaRPr>
                    </a:p>
                    <a:p>
                      <a:pPr algn="r"/>
                      <a:r>
                        <a:rPr lang="en-US" sz="1800" dirty="0">
                          <a:latin typeface="Calibri" pitchFamily="34" charset="0"/>
                        </a:rPr>
                        <a:t>$    11,239</a:t>
                      </a:r>
                    </a:p>
                    <a:p>
                      <a:pPr algn="r"/>
                      <a:r>
                        <a:rPr lang="en-US" sz="1800" u="sng" dirty="0">
                          <a:latin typeface="Calibri" pitchFamily="34" charset="0"/>
                        </a:rPr>
                        <a:t>7,466</a:t>
                      </a:r>
                    </a:p>
                    <a:p>
                      <a:pPr algn="r"/>
                      <a:r>
                        <a:rPr lang="en-US" sz="1800" dirty="0">
                          <a:latin typeface="Calibri" pitchFamily="34" charset="0"/>
                        </a:rPr>
                        <a:t>$  18,705</a:t>
                      </a:r>
                    </a:p>
                  </a:txBody>
                  <a:tcPr marL="86627" marR="86627"/>
                </a:tc>
                <a:tc>
                  <a:txBody>
                    <a:bodyPr/>
                    <a:lstStyle/>
                    <a:p>
                      <a:pPr algn="r"/>
                      <a:endParaRPr lang="en-US" sz="1800" dirty="0">
                        <a:latin typeface="Calibri" pitchFamily="34" charset="0"/>
                      </a:endParaRPr>
                    </a:p>
                    <a:p>
                      <a:pPr algn="r"/>
                      <a:r>
                        <a:rPr lang="en-US" sz="1800" dirty="0">
                          <a:latin typeface="Calibri" pitchFamily="34" charset="0"/>
                        </a:rPr>
                        <a:t>$       1,458</a:t>
                      </a:r>
                    </a:p>
                    <a:p>
                      <a:pPr algn="r"/>
                      <a:r>
                        <a:rPr lang="en-US" sz="1800" u="sng" dirty="0">
                          <a:latin typeface="Calibri" pitchFamily="34" charset="0"/>
                        </a:rPr>
                        <a:t>2,135</a:t>
                      </a:r>
                    </a:p>
                    <a:p>
                      <a:pPr algn="r"/>
                      <a:r>
                        <a:rPr lang="en-US" sz="1800" dirty="0">
                          <a:latin typeface="Calibri" pitchFamily="34" charset="0"/>
                        </a:rPr>
                        <a:t>$       3,593</a:t>
                      </a:r>
                    </a:p>
                  </a:txBody>
                  <a:tcPr marL="86627" marR="86627"/>
                </a:tc>
                <a:tc>
                  <a:txBody>
                    <a:bodyPr/>
                    <a:lstStyle/>
                    <a:p>
                      <a:pPr algn="r"/>
                      <a:endParaRPr lang="en-US" sz="1800" dirty="0">
                        <a:latin typeface="Calibri" pitchFamily="34" charset="0"/>
                      </a:endParaRPr>
                    </a:p>
                    <a:p>
                      <a:pPr algn="r"/>
                      <a:r>
                        <a:rPr lang="en-US" sz="1800" dirty="0">
                          <a:latin typeface="Calibri" pitchFamily="34" charset="0"/>
                        </a:rPr>
                        <a:t>$      1,662</a:t>
                      </a:r>
                    </a:p>
                    <a:p>
                      <a:pPr algn="r"/>
                      <a:r>
                        <a:rPr lang="en-US" sz="1800" u="sng" dirty="0">
                          <a:latin typeface="Calibri" pitchFamily="34" charset="0"/>
                        </a:rPr>
                        <a:t>603</a:t>
                      </a:r>
                    </a:p>
                    <a:p>
                      <a:pPr algn="r"/>
                      <a:r>
                        <a:rPr lang="en-US" sz="1800" dirty="0">
                          <a:latin typeface="Calibri" pitchFamily="34" charset="0"/>
                        </a:rPr>
                        <a:t>$      2,265</a:t>
                      </a:r>
                    </a:p>
                  </a:txBody>
                  <a:tcPr marL="86627" marR="86627"/>
                </a:tc>
                <a:tc>
                  <a:txBody>
                    <a:bodyPr/>
                    <a:lstStyle/>
                    <a:p>
                      <a:pPr algn="r"/>
                      <a:endParaRPr lang="en-US" sz="1800" dirty="0">
                        <a:latin typeface="Calibri" pitchFamily="34" charset="0"/>
                      </a:endParaRPr>
                    </a:p>
                    <a:p>
                      <a:pPr algn="r"/>
                      <a:r>
                        <a:rPr lang="en-US" sz="1800" dirty="0">
                          <a:latin typeface="Calibri" pitchFamily="34" charset="0"/>
                        </a:rPr>
                        <a:t>$  26,271</a:t>
                      </a:r>
                    </a:p>
                    <a:p>
                      <a:pPr algn="r"/>
                      <a:r>
                        <a:rPr lang="en-US" sz="1800" u="sng" dirty="0">
                          <a:latin typeface="Calibri" pitchFamily="34" charset="0"/>
                        </a:rPr>
                        <a:t>357</a:t>
                      </a:r>
                    </a:p>
                    <a:p>
                      <a:pPr algn="r"/>
                      <a:r>
                        <a:rPr lang="en-US" sz="1800" dirty="0">
                          <a:latin typeface="Calibri" pitchFamily="34" charset="0"/>
                        </a:rPr>
                        <a:t>$ </a:t>
                      </a:r>
                      <a:r>
                        <a:rPr lang="en-US" sz="1800" baseline="0" dirty="0">
                          <a:latin typeface="Calibri" pitchFamily="34" charset="0"/>
                        </a:rPr>
                        <a:t>  26,628</a:t>
                      </a:r>
                      <a:endParaRPr lang="en-US" sz="1800" dirty="0">
                        <a:latin typeface="Calibri" pitchFamily="34" charset="0"/>
                      </a:endParaRPr>
                    </a:p>
                  </a:txBody>
                  <a:tcPr marL="86627" marR="86627"/>
                </a:tc>
                <a:tc>
                  <a:txBody>
                    <a:bodyPr/>
                    <a:lstStyle/>
                    <a:p>
                      <a:pPr algn="r"/>
                      <a:endParaRPr lang="en-US" sz="1800" dirty="0">
                        <a:latin typeface="Calibri" pitchFamily="34" charset="0"/>
                      </a:endParaRPr>
                    </a:p>
                    <a:p>
                      <a:pPr algn="r"/>
                      <a:r>
                        <a:rPr lang="en-US" sz="1800" dirty="0">
                          <a:latin typeface="Calibri" pitchFamily="34" charset="0"/>
                        </a:rPr>
                        <a:t>$     4,777    </a:t>
                      </a:r>
                    </a:p>
                    <a:p>
                      <a:pPr algn="r"/>
                      <a:r>
                        <a:rPr lang="en-US" sz="1800" u="sng" dirty="0">
                          <a:latin typeface="Calibri" pitchFamily="34" charset="0"/>
                        </a:rPr>
                        <a:t>34</a:t>
                      </a:r>
                    </a:p>
                    <a:p>
                      <a:pPr algn="r"/>
                      <a:r>
                        <a:rPr lang="en-US" sz="1800" dirty="0">
                          <a:latin typeface="Calibri" pitchFamily="34" charset="0"/>
                        </a:rPr>
                        <a:t>$     4,811     </a:t>
                      </a:r>
                    </a:p>
                  </a:txBody>
                  <a:tcPr marL="86627" marR="86627"/>
                </a:tc>
                <a:extLst>
                  <a:ext uri="{0D108BD9-81ED-4DB2-BD59-A6C34878D82A}">
                    <a16:rowId xmlns:a16="http://schemas.microsoft.com/office/drawing/2014/main" val="10003"/>
                  </a:ext>
                </a:extLst>
              </a:tr>
              <a:tr h="370840">
                <a:tc>
                  <a:txBody>
                    <a:bodyPr/>
                    <a:lstStyle/>
                    <a:p>
                      <a:r>
                        <a:rPr lang="en-US" dirty="0">
                          <a:latin typeface="Calibri" pitchFamily="34" charset="0"/>
                        </a:rPr>
                        <a:t>GF Unassigned Fund Bal.</a:t>
                      </a:r>
                    </a:p>
                  </a:txBody>
                  <a:tcPr marL="86627" marR="86627"/>
                </a:tc>
                <a:tc>
                  <a:txBody>
                    <a:bodyPr/>
                    <a:lstStyle/>
                    <a:p>
                      <a:pPr algn="r"/>
                      <a:r>
                        <a:rPr lang="en-US" sz="1800" dirty="0">
                          <a:latin typeface="Calibri" pitchFamily="34" charset="0"/>
                        </a:rPr>
                        <a:t>$    8,028</a:t>
                      </a:r>
                    </a:p>
                  </a:txBody>
                  <a:tcPr marL="86627" marR="86627"/>
                </a:tc>
                <a:tc>
                  <a:txBody>
                    <a:bodyPr/>
                    <a:lstStyle/>
                    <a:p>
                      <a:pPr algn="r"/>
                      <a:r>
                        <a:rPr lang="en-US" sz="1800" dirty="0">
                          <a:latin typeface="Calibri" pitchFamily="34" charset="0"/>
                        </a:rPr>
                        <a:t>$           476</a:t>
                      </a:r>
                    </a:p>
                  </a:txBody>
                  <a:tcPr marL="86627" marR="86627"/>
                </a:tc>
                <a:tc>
                  <a:txBody>
                    <a:bodyPr/>
                    <a:lstStyle/>
                    <a:p>
                      <a:pPr algn="r"/>
                      <a:r>
                        <a:rPr lang="en-US" sz="1800" dirty="0">
                          <a:latin typeface="Calibri" pitchFamily="34" charset="0"/>
                        </a:rPr>
                        <a:t>$          144</a:t>
                      </a:r>
                    </a:p>
                  </a:txBody>
                  <a:tcPr marL="86627" marR="86627"/>
                </a:tc>
                <a:tc>
                  <a:txBody>
                    <a:bodyPr/>
                    <a:lstStyle/>
                    <a:p>
                      <a:pPr algn="r"/>
                      <a:r>
                        <a:rPr lang="en-US" sz="1800" dirty="0">
                          <a:latin typeface="Calibri" pitchFamily="34" charset="0"/>
                        </a:rPr>
                        <a:t>$   16,440</a:t>
                      </a:r>
                    </a:p>
                  </a:txBody>
                  <a:tcPr marL="86627" marR="86627"/>
                </a:tc>
                <a:tc>
                  <a:txBody>
                    <a:bodyPr/>
                    <a:lstStyle/>
                    <a:p>
                      <a:pPr algn="r"/>
                      <a:r>
                        <a:rPr lang="en-US" sz="1800" dirty="0">
                          <a:latin typeface="Calibri" pitchFamily="34" charset="0"/>
                        </a:rPr>
                        <a:t>$     1,992</a:t>
                      </a:r>
                    </a:p>
                  </a:txBody>
                  <a:tcPr marL="86627" marR="86627"/>
                </a:tc>
                <a:extLst>
                  <a:ext uri="{0D108BD9-81ED-4DB2-BD59-A6C34878D82A}">
                    <a16:rowId xmlns:a16="http://schemas.microsoft.com/office/drawing/2014/main" val="10004"/>
                  </a:ext>
                </a:extLst>
              </a:tr>
              <a:tr h="370840">
                <a:tc>
                  <a:txBody>
                    <a:bodyPr/>
                    <a:lstStyle/>
                    <a:p>
                      <a:r>
                        <a:rPr lang="en-US" dirty="0">
                          <a:latin typeface="Calibri" pitchFamily="34" charset="0"/>
                        </a:rPr>
                        <a:t>Unfunded</a:t>
                      </a:r>
                      <a:r>
                        <a:rPr lang="en-US" baseline="0" dirty="0">
                          <a:latin typeface="Calibri" pitchFamily="34" charset="0"/>
                        </a:rPr>
                        <a:t> Pension/OPEB</a:t>
                      </a:r>
                      <a:endParaRPr lang="en-US" dirty="0">
                        <a:latin typeface="Calibri" pitchFamily="34" charset="0"/>
                      </a:endParaRPr>
                    </a:p>
                  </a:txBody>
                  <a:tcPr marL="86627" marR="86627"/>
                </a:tc>
                <a:tc>
                  <a:txBody>
                    <a:bodyPr/>
                    <a:lstStyle/>
                    <a:p>
                      <a:pPr algn="r"/>
                      <a:r>
                        <a:rPr lang="en-US" dirty="0">
                          <a:latin typeface="Calibri" pitchFamily="34" charset="0"/>
                        </a:rPr>
                        <a:t>$  44,719</a:t>
                      </a:r>
                    </a:p>
                  </a:txBody>
                  <a:tcPr marL="86627" marR="86627"/>
                </a:tc>
                <a:tc>
                  <a:txBody>
                    <a:bodyPr/>
                    <a:lstStyle/>
                    <a:p>
                      <a:pPr algn="r"/>
                      <a:r>
                        <a:rPr lang="en-US" dirty="0">
                          <a:latin typeface="Calibri" pitchFamily="34" charset="0"/>
                        </a:rPr>
                        <a:t>$        5,011</a:t>
                      </a:r>
                    </a:p>
                  </a:txBody>
                  <a:tcPr marL="86627" marR="86627"/>
                </a:tc>
                <a:tc>
                  <a:txBody>
                    <a:bodyPr/>
                    <a:lstStyle/>
                    <a:p>
                      <a:pPr algn="r"/>
                      <a:r>
                        <a:rPr lang="en-US" dirty="0">
                          <a:latin typeface="Calibri" pitchFamily="34" charset="0"/>
                        </a:rPr>
                        <a:t>$          310</a:t>
                      </a:r>
                    </a:p>
                  </a:txBody>
                  <a:tcPr marL="86627" marR="86627"/>
                </a:tc>
                <a:tc>
                  <a:txBody>
                    <a:bodyPr/>
                    <a:lstStyle/>
                    <a:p>
                      <a:pPr algn="r"/>
                      <a:r>
                        <a:rPr lang="en-US" dirty="0">
                          <a:latin typeface="Calibri" pitchFamily="34" charset="0"/>
                        </a:rPr>
                        <a:t>$           89</a:t>
                      </a:r>
                    </a:p>
                  </a:txBody>
                  <a:tcPr marL="86627" marR="86627"/>
                </a:tc>
                <a:tc>
                  <a:txBody>
                    <a:bodyPr/>
                    <a:lstStyle/>
                    <a:p>
                      <a:pPr algn="r"/>
                      <a:r>
                        <a:rPr lang="en-US" dirty="0">
                          <a:latin typeface="Calibri" pitchFamily="34" charset="0"/>
                        </a:rPr>
                        <a:t>$     1,027</a:t>
                      </a:r>
                    </a:p>
                  </a:txBody>
                  <a:tcPr marL="86627" marR="86627"/>
                </a:tc>
                <a:extLst>
                  <a:ext uri="{0D108BD9-81ED-4DB2-BD59-A6C34878D82A}">
                    <a16:rowId xmlns:a16="http://schemas.microsoft.com/office/drawing/2014/main" val="10005"/>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2362200"/>
            <a:ext cx="8534400" cy="1676400"/>
          </a:xfrm>
          <a:prstGeom prst="rect">
            <a:avLst/>
          </a:prstGeom>
        </p:spPr>
        <p:txBody>
          <a:bodyPr anchor="ctr">
            <a:normAutofit/>
          </a:bodyPr>
          <a:lstStyle/>
          <a:p>
            <a:pPr algn="ctr"/>
            <a:r>
              <a:rPr lang="en-US" b="1" dirty="0">
                <a:solidFill>
                  <a:srgbClr val="0070C0"/>
                </a:solidFill>
                <a:effectLst>
                  <a:outerShdw blurRad="38100" dist="38100" dir="2700000" algn="tl">
                    <a:srgbClr val="000000">
                      <a:alpha val="43137"/>
                    </a:srgbClr>
                  </a:outerShdw>
                </a:effectLst>
              </a:rPr>
              <a:t>Circular Components</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304800"/>
            <a:ext cx="7772400" cy="990600"/>
          </a:xfrm>
          <a:prstGeom prst="rect">
            <a:avLst/>
          </a:prstGeom>
        </p:spPr>
        <p:txBody>
          <a:bodyPr>
            <a:normAutofit fontScale="90000"/>
          </a:bodyPr>
          <a:lstStyle/>
          <a:p>
            <a:r>
              <a:rPr lang="en-US" sz="4000" b="1" cap="none" dirty="0">
                <a:solidFill>
                  <a:srgbClr val="0070C0"/>
                </a:solidFill>
                <a:effectLst>
                  <a:outerShdw blurRad="38100" dist="38100" dir="2700000" algn="tl">
                    <a:srgbClr val="000000">
                      <a:alpha val="43137"/>
                    </a:srgbClr>
                  </a:outerShdw>
                </a:effectLst>
                <a:latin typeface="+mj-lt"/>
              </a:rPr>
              <a:t>The Worst Five States in the Country</a:t>
            </a:r>
            <a:br>
              <a:rPr lang="en-US" sz="3200" b="1" cap="none" dirty="0">
                <a:solidFill>
                  <a:srgbClr val="0070C0"/>
                </a:solidFill>
                <a:effectLst>
                  <a:outerShdw blurRad="38100" dist="38100" dir="2700000" algn="tl">
                    <a:srgbClr val="000000">
                      <a:alpha val="43137"/>
                    </a:srgbClr>
                  </a:outerShdw>
                </a:effectLst>
                <a:latin typeface="+mj-lt"/>
              </a:rPr>
            </a:br>
            <a:r>
              <a:rPr lang="en-US" sz="2400" b="1" i="1" cap="none" dirty="0">
                <a:solidFill>
                  <a:srgbClr val="0070C0"/>
                </a:solidFill>
                <a:effectLst>
                  <a:outerShdw blurRad="38100" dist="38100" dir="2700000" algn="tl">
                    <a:srgbClr val="000000">
                      <a:alpha val="43137"/>
                    </a:srgbClr>
                  </a:outerShdw>
                </a:effectLst>
                <a:latin typeface="+mj-lt"/>
              </a:rPr>
              <a:t>(Amounts Presented in Millions – Based on 2013 Information)</a:t>
            </a:r>
            <a:endParaRPr lang="en-US" sz="3200" b="1" i="1" cap="none" dirty="0">
              <a:solidFill>
                <a:srgbClr val="0070C0"/>
              </a:solidFill>
              <a:effectLst>
                <a:outerShdw blurRad="38100" dist="38100" dir="2700000" algn="tl">
                  <a:srgbClr val="000000">
                    <a:alpha val="43137"/>
                  </a:srgbClr>
                </a:outerShdw>
              </a:effectLst>
              <a:latin typeface="+mj-lt"/>
            </a:endParaRPr>
          </a:p>
        </p:txBody>
      </p:sp>
      <p:graphicFrame>
        <p:nvGraphicFramePr>
          <p:cNvPr id="4" name="Content Placeholder 3"/>
          <p:cNvGraphicFramePr>
            <a:graphicFrameLocks noGrp="1"/>
          </p:cNvGraphicFramePr>
          <p:nvPr>
            <p:ph idx="4294967295"/>
          </p:nvPr>
        </p:nvGraphicFramePr>
        <p:xfrm>
          <a:off x="304800" y="1447800"/>
          <a:ext cx="8610600" cy="495300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176867">
                  <a:extLst>
                    <a:ext uri="{9D8B030D-6E8A-4147-A177-3AD203B41FA5}">
                      <a16:colId xmlns:a16="http://schemas.microsoft.com/office/drawing/2014/main" val="20004"/>
                    </a:ext>
                  </a:extLst>
                </a:gridCol>
                <a:gridCol w="1261533">
                  <a:extLst>
                    <a:ext uri="{9D8B030D-6E8A-4147-A177-3AD203B41FA5}">
                      <a16:colId xmlns:a16="http://schemas.microsoft.com/office/drawing/2014/main" val="20005"/>
                    </a:ext>
                  </a:extLst>
                </a:gridCol>
              </a:tblGrid>
              <a:tr h="381000">
                <a:tc>
                  <a:txBody>
                    <a:bodyPr/>
                    <a:lstStyle/>
                    <a:p>
                      <a:endParaRPr lang="en-US" dirty="0">
                        <a:latin typeface="Calibri" pitchFamily="34" charset="0"/>
                      </a:endParaRPr>
                    </a:p>
                  </a:txBody>
                  <a:tcPr marL="86627" marR="86627" anchor="b"/>
                </a:tc>
                <a:tc>
                  <a:txBody>
                    <a:bodyPr/>
                    <a:lstStyle/>
                    <a:p>
                      <a:pPr algn="ctr"/>
                      <a:r>
                        <a:rPr lang="en-US" dirty="0">
                          <a:latin typeface="Calibri" pitchFamily="34" charset="0"/>
                        </a:rPr>
                        <a:t>California</a:t>
                      </a:r>
                    </a:p>
                  </a:txBody>
                  <a:tcPr marL="86627" marR="86627" anchor="b"/>
                </a:tc>
                <a:tc>
                  <a:txBody>
                    <a:bodyPr/>
                    <a:lstStyle/>
                    <a:p>
                      <a:pPr algn="ctr"/>
                      <a:r>
                        <a:rPr lang="en-US" dirty="0">
                          <a:latin typeface="Calibri" pitchFamily="34" charset="0"/>
                        </a:rPr>
                        <a:t>NY</a:t>
                      </a:r>
                    </a:p>
                  </a:txBody>
                  <a:tcPr marL="86627" marR="86627"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Calibri" pitchFamily="34" charset="0"/>
                        </a:rPr>
                        <a:t>Illinois</a:t>
                      </a:r>
                    </a:p>
                  </a:txBody>
                  <a:tcPr marL="86627" marR="86627"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Calibri" pitchFamily="34" charset="0"/>
                        </a:rPr>
                        <a:t>N.</a:t>
                      </a:r>
                      <a:r>
                        <a:rPr lang="en-US" baseline="0" dirty="0">
                          <a:latin typeface="Calibri" pitchFamily="34" charset="0"/>
                        </a:rPr>
                        <a:t> Jersey</a:t>
                      </a:r>
                      <a:endParaRPr lang="en-US" dirty="0">
                        <a:latin typeface="Calibri" pitchFamily="34" charset="0"/>
                      </a:endParaRPr>
                    </a:p>
                  </a:txBody>
                  <a:tcPr marL="86627" marR="86627"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Calibri" pitchFamily="34" charset="0"/>
                        </a:rPr>
                        <a:t>Mass.</a:t>
                      </a:r>
                    </a:p>
                  </a:txBody>
                  <a:tcPr marL="86627" marR="86627" anchor="b"/>
                </a:tc>
                <a:extLst>
                  <a:ext uri="{0D108BD9-81ED-4DB2-BD59-A6C34878D82A}">
                    <a16:rowId xmlns:a16="http://schemas.microsoft.com/office/drawing/2014/main" val="10000"/>
                  </a:ext>
                </a:extLst>
              </a:tr>
              <a:tr h="325120">
                <a:tc>
                  <a:txBody>
                    <a:bodyPr/>
                    <a:lstStyle/>
                    <a:p>
                      <a:r>
                        <a:rPr lang="en-US" dirty="0">
                          <a:latin typeface="Calibri" pitchFamily="34" charset="0"/>
                        </a:rPr>
                        <a:t>Population</a:t>
                      </a:r>
                    </a:p>
                  </a:txBody>
                  <a:tcPr marL="86627" marR="86627"/>
                </a:tc>
                <a:tc>
                  <a:txBody>
                    <a:bodyPr/>
                    <a:lstStyle/>
                    <a:p>
                      <a:pPr algn="ctr"/>
                      <a:r>
                        <a:rPr lang="en-US" dirty="0">
                          <a:latin typeface="Calibri" pitchFamily="34" charset="0"/>
                        </a:rPr>
                        <a:t>37.6</a:t>
                      </a:r>
                    </a:p>
                  </a:txBody>
                  <a:tcPr marL="86627" marR="86627"/>
                </a:tc>
                <a:tc>
                  <a:txBody>
                    <a:bodyPr/>
                    <a:lstStyle/>
                    <a:p>
                      <a:pPr algn="ctr"/>
                      <a:r>
                        <a:rPr lang="en-US" dirty="0">
                          <a:latin typeface="Calibri" pitchFamily="34" charset="0"/>
                        </a:rPr>
                        <a:t>19.6</a:t>
                      </a:r>
                    </a:p>
                  </a:txBody>
                  <a:tcPr marL="86627" marR="86627"/>
                </a:tc>
                <a:tc>
                  <a:txBody>
                    <a:bodyPr/>
                    <a:lstStyle/>
                    <a:p>
                      <a:pPr algn="ctr"/>
                      <a:r>
                        <a:rPr lang="en-US" dirty="0">
                          <a:latin typeface="Calibri" pitchFamily="34" charset="0"/>
                        </a:rPr>
                        <a:t>12.9</a:t>
                      </a:r>
                    </a:p>
                  </a:txBody>
                  <a:tcPr marL="86627" marR="86627"/>
                </a:tc>
                <a:tc>
                  <a:txBody>
                    <a:bodyPr/>
                    <a:lstStyle/>
                    <a:p>
                      <a:pPr algn="ctr"/>
                      <a:r>
                        <a:rPr lang="en-US" dirty="0">
                          <a:latin typeface="Calibri" pitchFamily="34" charset="0"/>
                        </a:rPr>
                        <a:t>8.9</a:t>
                      </a:r>
                    </a:p>
                  </a:txBody>
                  <a:tcPr marL="86627" marR="86627"/>
                </a:tc>
                <a:tc>
                  <a:txBody>
                    <a:bodyPr/>
                    <a:lstStyle/>
                    <a:p>
                      <a:pPr algn="ctr"/>
                      <a:r>
                        <a:rPr lang="en-US" dirty="0">
                          <a:latin typeface="Calibri" pitchFamily="34" charset="0"/>
                        </a:rPr>
                        <a:t>6.6</a:t>
                      </a:r>
                    </a:p>
                  </a:txBody>
                  <a:tcPr marL="86627" marR="86627"/>
                </a:tc>
                <a:extLst>
                  <a:ext uri="{0D108BD9-81ED-4DB2-BD59-A6C34878D82A}">
                    <a16:rowId xmlns:a16="http://schemas.microsoft.com/office/drawing/2014/main" val="10001"/>
                  </a:ext>
                </a:extLst>
              </a:tr>
              <a:tr h="1300480">
                <a:tc>
                  <a:txBody>
                    <a:bodyPr/>
                    <a:lstStyle/>
                    <a:p>
                      <a:r>
                        <a:rPr lang="en-US" dirty="0">
                          <a:latin typeface="Calibri" pitchFamily="34" charset="0"/>
                        </a:rPr>
                        <a:t>Government-Wide Assets:</a:t>
                      </a:r>
                    </a:p>
                    <a:p>
                      <a:r>
                        <a:rPr lang="en-US" dirty="0">
                          <a:latin typeface="Calibri" pitchFamily="34" charset="0"/>
                        </a:rPr>
                        <a:t>  Governmental</a:t>
                      </a:r>
                    </a:p>
                    <a:p>
                      <a:r>
                        <a:rPr lang="en-US" dirty="0">
                          <a:latin typeface="Calibri" pitchFamily="34" charset="0"/>
                        </a:rPr>
                        <a:t>  Business-Type</a:t>
                      </a:r>
                    </a:p>
                    <a:p>
                      <a:r>
                        <a:rPr lang="en-US" dirty="0">
                          <a:latin typeface="Calibri" pitchFamily="34" charset="0"/>
                        </a:rPr>
                        <a:t>  Total</a:t>
                      </a:r>
                    </a:p>
                  </a:txBody>
                  <a:tcPr marL="86627" marR="86627"/>
                </a:tc>
                <a:tc>
                  <a:txBody>
                    <a:bodyPr/>
                    <a:lstStyle/>
                    <a:p>
                      <a:pPr algn="r"/>
                      <a:endParaRPr lang="en-US" dirty="0">
                        <a:latin typeface="Calibri" pitchFamily="34" charset="0"/>
                      </a:endParaRPr>
                    </a:p>
                    <a:p>
                      <a:pPr algn="r"/>
                      <a:endParaRPr lang="en-US" dirty="0">
                        <a:latin typeface="Calibri" pitchFamily="34" charset="0"/>
                      </a:endParaRPr>
                    </a:p>
                    <a:p>
                      <a:pPr algn="r"/>
                      <a:r>
                        <a:rPr lang="en-US" dirty="0">
                          <a:latin typeface="Calibri" pitchFamily="34" charset="0"/>
                        </a:rPr>
                        <a:t>$      155,837</a:t>
                      </a:r>
                    </a:p>
                    <a:p>
                      <a:pPr algn="r"/>
                      <a:r>
                        <a:rPr lang="en-US" u="sng" dirty="0">
                          <a:latin typeface="Calibri" pitchFamily="34" charset="0"/>
                        </a:rPr>
                        <a:t>44,119</a:t>
                      </a:r>
                    </a:p>
                    <a:p>
                      <a:pPr algn="r"/>
                      <a:r>
                        <a:rPr lang="en-US" dirty="0">
                          <a:latin typeface="Calibri" pitchFamily="34" charset="0"/>
                        </a:rPr>
                        <a:t> $     199,956</a:t>
                      </a:r>
                    </a:p>
                  </a:txBody>
                  <a:tcPr marL="86627" marR="86627"/>
                </a:tc>
                <a:tc>
                  <a:txBody>
                    <a:bodyPr/>
                    <a:lstStyle/>
                    <a:p>
                      <a:pPr algn="r"/>
                      <a:endParaRPr lang="en-US" dirty="0">
                        <a:latin typeface="Calibri" pitchFamily="34" charset="0"/>
                      </a:endParaRPr>
                    </a:p>
                    <a:p>
                      <a:pPr algn="r"/>
                      <a:endParaRPr lang="en-US" dirty="0">
                        <a:latin typeface="Calibri" pitchFamily="34" charset="0"/>
                      </a:endParaRPr>
                    </a:p>
                    <a:p>
                      <a:pPr algn="r"/>
                      <a:r>
                        <a:rPr lang="en-US" dirty="0">
                          <a:latin typeface="Calibri" pitchFamily="34" charset="0"/>
                        </a:rPr>
                        <a:t>$  117,776</a:t>
                      </a:r>
                    </a:p>
                    <a:p>
                      <a:pPr algn="r"/>
                      <a:r>
                        <a:rPr lang="en-US" u="sng" dirty="0">
                          <a:latin typeface="Calibri" pitchFamily="34" charset="0"/>
                        </a:rPr>
                        <a:t>25,196</a:t>
                      </a:r>
                    </a:p>
                    <a:p>
                      <a:pPr algn="r"/>
                      <a:r>
                        <a:rPr lang="en-US" dirty="0">
                          <a:latin typeface="Calibri" pitchFamily="34" charset="0"/>
                        </a:rPr>
                        <a:t>$  142,972</a:t>
                      </a:r>
                    </a:p>
                  </a:txBody>
                  <a:tcPr marL="86627" marR="86627"/>
                </a:tc>
                <a:tc>
                  <a:txBody>
                    <a:bodyPr/>
                    <a:lstStyle/>
                    <a:p>
                      <a:pPr algn="r"/>
                      <a:endParaRPr lang="en-US" dirty="0">
                        <a:latin typeface="Calibri" pitchFamily="34" charset="0"/>
                      </a:endParaRPr>
                    </a:p>
                    <a:p>
                      <a:pPr algn="r"/>
                      <a:endParaRPr lang="en-US" dirty="0">
                        <a:latin typeface="Calibri" pitchFamily="34" charset="0"/>
                      </a:endParaRPr>
                    </a:p>
                    <a:p>
                      <a:pPr algn="r"/>
                      <a:r>
                        <a:rPr lang="en-US" dirty="0">
                          <a:latin typeface="Calibri" pitchFamily="34" charset="0"/>
                        </a:rPr>
                        <a:t>$    43,562</a:t>
                      </a:r>
                    </a:p>
                    <a:p>
                      <a:pPr algn="r"/>
                      <a:r>
                        <a:rPr lang="en-US" u="sng" dirty="0">
                          <a:latin typeface="Calibri" pitchFamily="34" charset="0"/>
                        </a:rPr>
                        <a:t>7,619</a:t>
                      </a:r>
                    </a:p>
                    <a:p>
                      <a:pPr algn="r"/>
                      <a:r>
                        <a:rPr lang="en-US" dirty="0">
                          <a:latin typeface="Calibri" pitchFamily="34" charset="0"/>
                        </a:rPr>
                        <a:t>$    51,181</a:t>
                      </a:r>
                    </a:p>
                  </a:txBody>
                  <a:tcPr marL="86627" marR="86627"/>
                </a:tc>
                <a:tc>
                  <a:txBody>
                    <a:bodyPr/>
                    <a:lstStyle/>
                    <a:p>
                      <a:pPr algn="r"/>
                      <a:endParaRPr lang="en-US" dirty="0">
                        <a:latin typeface="Calibri" pitchFamily="34" charset="0"/>
                      </a:endParaRPr>
                    </a:p>
                    <a:p>
                      <a:pPr algn="r"/>
                      <a:endParaRPr lang="en-US" dirty="0">
                        <a:latin typeface="Calibri" pitchFamily="34" charset="0"/>
                      </a:endParaRPr>
                    </a:p>
                    <a:p>
                      <a:pPr algn="r"/>
                      <a:r>
                        <a:rPr lang="en-US" dirty="0">
                          <a:latin typeface="Calibri" pitchFamily="34" charset="0"/>
                        </a:rPr>
                        <a:t>$  36,146</a:t>
                      </a:r>
                    </a:p>
                    <a:p>
                      <a:pPr algn="r"/>
                      <a:r>
                        <a:rPr lang="en-US" u="sng" dirty="0">
                          <a:latin typeface="Calibri" pitchFamily="34" charset="0"/>
                        </a:rPr>
                        <a:t>1,514</a:t>
                      </a:r>
                    </a:p>
                    <a:p>
                      <a:pPr algn="r"/>
                      <a:r>
                        <a:rPr lang="en-US" dirty="0">
                          <a:latin typeface="Calibri" pitchFamily="34" charset="0"/>
                        </a:rPr>
                        <a:t>$  37,660</a:t>
                      </a:r>
                    </a:p>
                  </a:txBody>
                  <a:tcPr marL="86627" marR="86627"/>
                </a:tc>
                <a:tc>
                  <a:txBody>
                    <a:bodyPr/>
                    <a:lstStyle/>
                    <a:p>
                      <a:pPr algn="r"/>
                      <a:endParaRPr lang="en-US" dirty="0">
                        <a:latin typeface="Calibri" pitchFamily="34" charset="0"/>
                      </a:endParaRPr>
                    </a:p>
                    <a:p>
                      <a:pPr algn="r"/>
                      <a:endParaRPr lang="en-US" dirty="0">
                        <a:latin typeface="Calibri" pitchFamily="34" charset="0"/>
                      </a:endParaRPr>
                    </a:p>
                    <a:p>
                      <a:pPr algn="r"/>
                      <a:r>
                        <a:rPr lang="en-US" dirty="0">
                          <a:latin typeface="Calibri" pitchFamily="34" charset="0"/>
                        </a:rPr>
                        <a:t>$     17,030</a:t>
                      </a:r>
                    </a:p>
                    <a:p>
                      <a:pPr algn="r"/>
                      <a:r>
                        <a:rPr lang="en-US" u="sng" dirty="0">
                          <a:latin typeface="Calibri" pitchFamily="34" charset="0"/>
                        </a:rPr>
                        <a:t>9,777</a:t>
                      </a:r>
                    </a:p>
                    <a:p>
                      <a:pPr algn="r"/>
                      <a:r>
                        <a:rPr lang="en-US" dirty="0">
                          <a:latin typeface="Calibri" pitchFamily="34" charset="0"/>
                        </a:rPr>
                        <a:t>$     26,807</a:t>
                      </a:r>
                    </a:p>
                  </a:txBody>
                  <a:tcPr marL="86627" marR="86627"/>
                </a:tc>
                <a:extLst>
                  <a:ext uri="{0D108BD9-81ED-4DB2-BD59-A6C34878D82A}">
                    <a16:rowId xmlns:a16="http://schemas.microsoft.com/office/drawing/2014/main" val="10002"/>
                  </a:ext>
                </a:extLst>
              </a:tr>
              <a:tr h="1300480">
                <a:tc>
                  <a:txBody>
                    <a:bodyPr/>
                    <a:lstStyle/>
                    <a:p>
                      <a:r>
                        <a:rPr lang="en-US" dirty="0">
                          <a:latin typeface="Calibri" pitchFamily="34" charset="0"/>
                        </a:rPr>
                        <a:t>GW Unrest. Net</a:t>
                      </a:r>
                      <a:r>
                        <a:rPr lang="en-US" baseline="0" dirty="0">
                          <a:latin typeface="Calibri" pitchFamily="34" charset="0"/>
                        </a:rPr>
                        <a:t> Position:</a:t>
                      </a:r>
                    </a:p>
                    <a:p>
                      <a:r>
                        <a:rPr lang="en-US" baseline="0" dirty="0">
                          <a:latin typeface="Calibri" pitchFamily="34" charset="0"/>
                        </a:rPr>
                        <a:t>  Governmental</a:t>
                      </a:r>
                    </a:p>
                    <a:p>
                      <a:r>
                        <a:rPr lang="en-US" baseline="0" dirty="0">
                          <a:latin typeface="Calibri" pitchFamily="34" charset="0"/>
                        </a:rPr>
                        <a:t>  Business-Type</a:t>
                      </a:r>
                    </a:p>
                    <a:p>
                      <a:r>
                        <a:rPr lang="en-US" baseline="0" dirty="0">
                          <a:latin typeface="Calibri" pitchFamily="34" charset="0"/>
                        </a:rPr>
                        <a:t>  Total</a:t>
                      </a:r>
                      <a:endParaRPr lang="en-US" dirty="0">
                        <a:latin typeface="Calibri" pitchFamily="34" charset="0"/>
                      </a:endParaRPr>
                    </a:p>
                  </a:txBody>
                  <a:tcPr marL="86627" marR="86627"/>
                </a:tc>
                <a:tc>
                  <a:txBody>
                    <a:bodyPr/>
                    <a:lstStyle/>
                    <a:p>
                      <a:pPr algn="r"/>
                      <a:endParaRPr lang="en-US" dirty="0">
                        <a:latin typeface="Calibri" pitchFamily="34" charset="0"/>
                      </a:endParaRPr>
                    </a:p>
                    <a:p>
                      <a:pPr algn="r"/>
                      <a:endParaRPr lang="en-US" dirty="0">
                        <a:latin typeface="Calibri" pitchFamily="34" charset="0"/>
                      </a:endParaRPr>
                    </a:p>
                    <a:p>
                      <a:pPr algn="r"/>
                      <a:r>
                        <a:rPr lang="en-US" dirty="0">
                          <a:latin typeface="Calibri" pitchFamily="34" charset="0"/>
                        </a:rPr>
                        <a:t>$   (123,898)</a:t>
                      </a:r>
                    </a:p>
                    <a:p>
                      <a:pPr algn="r"/>
                      <a:r>
                        <a:rPr lang="en-US" u="sng" dirty="0">
                          <a:latin typeface="Calibri" pitchFamily="34" charset="0"/>
                        </a:rPr>
                        <a:t>(3,347)</a:t>
                      </a:r>
                    </a:p>
                    <a:p>
                      <a:pPr algn="r"/>
                      <a:r>
                        <a:rPr lang="en-US" dirty="0">
                          <a:latin typeface="Calibri" pitchFamily="34" charset="0"/>
                        </a:rPr>
                        <a:t>$   (127,245)</a:t>
                      </a:r>
                    </a:p>
                  </a:txBody>
                  <a:tcPr marL="86627" marR="86627"/>
                </a:tc>
                <a:tc>
                  <a:txBody>
                    <a:bodyPr/>
                    <a:lstStyle/>
                    <a:p>
                      <a:pPr algn="r"/>
                      <a:endParaRPr lang="en-US" dirty="0">
                        <a:latin typeface="Calibri" pitchFamily="34" charset="0"/>
                      </a:endParaRPr>
                    </a:p>
                    <a:p>
                      <a:pPr algn="r"/>
                      <a:endParaRPr lang="en-US" dirty="0">
                        <a:latin typeface="Calibri" pitchFamily="34" charset="0"/>
                      </a:endParaRPr>
                    </a:p>
                    <a:p>
                      <a:pPr algn="r"/>
                      <a:r>
                        <a:rPr lang="en-US" dirty="0">
                          <a:latin typeface="Calibri" pitchFamily="34" charset="0"/>
                        </a:rPr>
                        <a:t>$  (44,380)</a:t>
                      </a:r>
                    </a:p>
                    <a:p>
                      <a:pPr algn="r"/>
                      <a:r>
                        <a:rPr lang="en-US" u="sng" dirty="0">
                          <a:latin typeface="Calibri" pitchFamily="34" charset="0"/>
                        </a:rPr>
                        <a:t>(3,534)</a:t>
                      </a:r>
                    </a:p>
                    <a:p>
                      <a:pPr algn="r"/>
                      <a:r>
                        <a:rPr lang="en-US" dirty="0">
                          <a:latin typeface="Calibri" pitchFamily="34" charset="0"/>
                        </a:rPr>
                        <a:t>$  (47,914)</a:t>
                      </a:r>
                    </a:p>
                  </a:txBody>
                  <a:tcPr marL="86627" marR="86627"/>
                </a:tc>
                <a:tc>
                  <a:txBody>
                    <a:bodyPr/>
                    <a:lstStyle/>
                    <a:p>
                      <a:pPr algn="r"/>
                      <a:endParaRPr lang="en-US" dirty="0">
                        <a:latin typeface="Calibri" pitchFamily="34" charset="0"/>
                      </a:endParaRPr>
                    </a:p>
                    <a:p>
                      <a:pPr algn="r"/>
                      <a:endParaRPr lang="en-US" dirty="0">
                        <a:latin typeface="Calibri" pitchFamily="34" charset="0"/>
                      </a:endParaRPr>
                    </a:p>
                    <a:p>
                      <a:pPr algn="r"/>
                      <a:r>
                        <a:rPr lang="en-US" dirty="0">
                          <a:latin typeface="Calibri" pitchFamily="34" charset="0"/>
                        </a:rPr>
                        <a:t>$ (66,434)</a:t>
                      </a:r>
                    </a:p>
                    <a:p>
                      <a:pPr algn="r"/>
                      <a:r>
                        <a:rPr lang="en-US" u="sng" dirty="0">
                          <a:latin typeface="Calibri" pitchFamily="34" charset="0"/>
                        </a:rPr>
                        <a:t>(1,266)</a:t>
                      </a:r>
                    </a:p>
                    <a:p>
                      <a:pPr algn="r"/>
                      <a:r>
                        <a:rPr lang="en-US" dirty="0">
                          <a:latin typeface="Calibri" pitchFamily="34" charset="0"/>
                        </a:rPr>
                        <a:t>$  (67,700)</a:t>
                      </a:r>
                    </a:p>
                  </a:txBody>
                  <a:tcPr marL="86627" marR="86627"/>
                </a:tc>
                <a:tc>
                  <a:txBody>
                    <a:bodyPr/>
                    <a:lstStyle/>
                    <a:p>
                      <a:pPr algn="r"/>
                      <a:endParaRPr lang="en-US" dirty="0">
                        <a:latin typeface="Calibri" pitchFamily="34" charset="0"/>
                      </a:endParaRPr>
                    </a:p>
                    <a:p>
                      <a:pPr algn="r"/>
                      <a:endParaRPr lang="en-US" dirty="0">
                        <a:latin typeface="Calibri" pitchFamily="34" charset="0"/>
                      </a:endParaRPr>
                    </a:p>
                    <a:p>
                      <a:pPr algn="r"/>
                      <a:r>
                        <a:rPr lang="en-US" dirty="0">
                          <a:latin typeface="Calibri" pitchFamily="34" charset="0"/>
                        </a:rPr>
                        <a:t>$ (57,013)</a:t>
                      </a:r>
                    </a:p>
                    <a:p>
                      <a:pPr algn="r"/>
                      <a:r>
                        <a:rPr lang="en-US" u="sng" dirty="0">
                          <a:latin typeface="Calibri" pitchFamily="34" charset="0"/>
                        </a:rPr>
                        <a:t>---0--</a:t>
                      </a:r>
                    </a:p>
                    <a:p>
                      <a:pPr algn="r"/>
                      <a:r>
                        <a:rPr lang="en-US" dirty="0">
                          <a:latin typeface="Calibri" pitchFamily="34" charset="0"/>
                        </a:rPr>
                        <a:t>$  (57,013)</a:t>
                      </a:r>
                    </a:p>
                  </a:txBody>
                  <a:tcPr marL="86627" marR="86627"/>
                </a:tc>
                <a:tc>
                  <a:txBody>
                    <a:bodyPr/>
                    <a:lstStyle/>
                    <a:p>
                      <a:pPr algn="r"/>
                      <a:endParaRPr lang="en-US" dirty="0">
                        <a:latin typeface="Calibri" pitchFamily="34" charset="0"/>
                      </a:endParaRPr>
                    </a:p>
                    <a:p>
                      <a:pPr algn="r"/>
                      <a:endParaRPr lang="en-US" dirty="0">
                        <a:latin typeface="Calibri" pitchFamily="34" charset="0"/>
                      </a:endParaRPr>
                    </a:p>
                    <a:p>
                      <a:pPr algn="r"/>
                      <a:r>
                        <a:rPr lang="en-US" dirty="0">
                          <a:latin typeface="Calibri" pitchFamily="34" charset="0"/>
                        </a:rPr>
                        <a:t>$   (26,734)</a:t>
                      </a:r>
                    </a:p>
                    <a:p>
                      <a:pPr algn="r"/>
                      <a:r>
                        <a:rPr lang="en-US" u="sng" dirty="0">
                          <a:latin typeface="Calibri" pitchFamily="34" charset="0"/>
                        </a:rPr>
                        <a:t>1,026 </a:t>
                      </a:r>
                    </a:p>
                    <a:p>
                      <a:pPr algn="r"/>
                      <a:r>
                        <a:rPr lang="en-US" dirty="0">
                          <a:latin typeface="Calibri" pitchFamily="34" charset="0"/>
                        </a:rPr>
                        <a:t>$   (25,708)   </a:t>
                      </a:r>
                    </a:p>
                  </a:txBody>
                  <a:tcPr marL="86627" marR="86627"/>
                </a:tc>
                <a:extLst>
                  <a:ext uri="{0D108BD9-81ED-4DB2-BD59-A6C34878D82A}">
                    <a16:rowId xmlns:a16="http://schemas.microsoft.com/office/drawing/2014/main" val="10003"/>
                  </a:ext>
                </a:extLst>
              </a:tr>
              <a:tr h="568960">
                <a:tc>
                  <a:txBody>
                    <a:bodyPr/>
                    <a:lstStyle/>
                    <a:p>
                      <a:r>
                        <a:rPr lang="en-US" dirty="0">
                          <a:latin typeface="Calibri" pitchFamily="34" charset="0"/>
                        </a:rPr>
                        <a:t>GF Unassigned Fund Bal.</a:t>
                      </a:r>
                    </a:p>
                  </a:txBody>
                  <a:tcPr marL="86627" marR="86627"/>
                </a:tc>
                <a:tc>
                  <a:txBody>
                    <a:bodyPr/>
                    <a:lstStyle/>
                    <a:p>
                      <a:pPr algn="r"/>
                      <a:endParaRPr lang="en-US" dirty="0">
                        <a:latin typeface="Calibri" pitchFamily="34" charset="0"/>
                      </a:endParaRPr>
                    </a:p>
                    <a:p>
                      <a:pPr algn="r"/>
                      <a:r>
                        <a:rPr lang="en-US" dirty="0">
                          <a:latin typeface="Calibri" pitchFamily="34" charset="0"/>
                        </a:rPr>
                        <a:t>$     (23,069)</a:t>
                      </a:r>
                    </a:p>
                  </a:txBody>
                  <a:tcPr marL="86627" marR="86627"/>
                </a:tc>
                <a:tc>
                  <a:txBody>
                    <a:bodyPr/>
                    <a:lstStyle/>
                    <a:p>
                      <a:pPr algn="r"/>
                      <a:endParaRPr lang="en-US" dirty="0">
                        <a:latin typeface="Calibri" pitchFamily="34" charset="0"/>
                      </a:endParaRPr>
                    </a:p>
                    <a:p>
                      <a:pPr algn="r"/>
                      <a:r>
                        <a:rPr lang="en-US" dirty="0">
                          <a:latin typeface="Calibri" pitchFamily="34" charset="0"/>
                        </a:rPr>
                        <a:t>$    (2,377)</a:t>
                      </a:r>
                    </a:p>
                  </a:txBody>
                  <a:tcPr marL="86627" marR="86627"/>
                </a:tc>
                <a:tc>
                  <a:txBody>
                    <a:bodyPr/>
                    <a:lstStyle/>
                    <a:p>
                      <a:pPr algn="r"/>
                      <a:endParaRPr lang="en-US" dirty="0">
                        <a:latin typeface="Calibri" pitchFamily="34" charset="0"/>
                      </a:endParaRPr>
                    </a:p>
                    <a:p>
                      <a:pPr algn="r"/>
                      <a:r>
                        <a:rPr lang="en-US" dirty="0">
                          <a:latin typeface="Calibri" pitchFamily="34" charset="0"/>
                        </a:rPr>
                        <a:t>$   (8,172)</a:t>
                      </a:r>
                    </a:p>
                  </a:txBody>
                  <a:tcPr marL="86627" marR="86627"/>
                </a:tc>
                <a:tc>
                  <a:txBody>
                    <a:bodyPr/>
                    <a:lstStyle/>
                    <a:p>
                      <a:pPr algn="r"/>
                      <a:endParaRPr lang="en-US" dirty="0">
                        <a:latin typeface="Calibri" pitchFamily="34" charset="0"/>
                      </a:endParaRPr>
                    </a:p>
                    <a:p>
                      <a:pPr algn="r"/>
                      <a:r>
                        <a:rPr lang="en-US" dirty="0">
                          <a:latin typeface="Calibri" pitchFamily="34" charset="0"/>
                        </a:rPr>
                        <a:t>$         301</a:t>
                      </a:r>
                    </a:p>
                  </a:txBody>
                  <a:tcPr marL="86627" marR="86627"/>
                </a:tc>
                <a:tc>
                  <a:txBody>
                    <a:bodyPr/>
                    <a:lstStyle/>
                    <a:p>
                      <a:pPr algn="r"/>
                      <a:endParaRPr lang="en-US" dirty="0">
                        <a:latin typeface="Calibri" pitchFamily="34" charset="0"/>
                      </a:endParaRPr>
                    </a:p>
                    <a:p>
                      <a:pPr algn="r"/>
                      <a:r>
                        <a:rPr lang="en-US" dirty="0">
                          <a:latin typeface="Calibri" pitchFamily="34" charset="0"/>
                        </a:rPr>
                        <a:t>$        1,393</a:t>
                      </a:r>
                    </a:p>
                  </a:txBody>
                  <a:tcPr marL="86627" marR="86627"/>
                </a:tc>
                <a:extLst>
                  <a:ext uri="{0D108BD9-81ED-4DB2-BD59-A6C34878D82A}">
                    <a16:rowId xmlns:a16="http://schemas.microsoft.com/office/drawing/2014/main" val="10004"/>
                  </a:ext>
                </a:extLst>
              </a:tr>
              <a:tr h="568960">
                <a:tc>
                  <a:txBody>
                    <a:bodyPr/>
                    <a:lstStyle/>
                    <a:p>
                      <a:r>
                        <a:rPr lang="en-US" dirty="0">
                          <a:latin typeface="Calibri" pitchFamily="34" charset="0"/>
                        </a:rPr>
                        <a:t>Unfunded</a:t>
                      </a:r>
                      <a:r>
                        <a:rPr lang="en-US" baseline="0" dirty="0">
                          <a:latin typeface="Calibri" pitchFamily="34" charset="0"/>
                        </a:rPr>
                        <a:t> Pension/OPEB</a:t>
                      </a:r>
                      <a:endParaRPr lang="en-US" dirty="0">
                        <a:latin typeface="Calibri" pitchFamily="34" charset="0"/>
                      </a:endParaRPr>
                    </a:p>
                  </a:txBody>
                  <a:tcPr marL="86627" marR="86627"/>
                </a:tc>
                <a:tc>
                  <a:txBody>
                    <a:bodyPr/>
                    <a:lstStyle/>
                    <a:p>
                      <a:pPr algn="r"/>
                      <a:endParaRPr lang="en-US" dirty="0">
                        <a:latin typeface="Calibri" pitchFamily="34" charset="0"/>
                      </a:endParaRPr>
                    </a:p>
                    <a:p>
                      <a:pPr algn="r"/>
                      <a:r>
                        <a:rPr lang="en-US" dirty="0">
                          <a:latin typeface="Calibri" pitchFamily="34" charset="0"/>
                        </a:rPr>
                        <a:t>$     171,431       </a:t>
                      </a:r>
                      <a:r>
                        <a:rPr lang="en-US" baseline="0" dirty="0">
                          <a:latin typeface="Calibri" pitchFamily="34" charset="0"/>
                        </a:rPr>
                        <a:t> </a:t>
                      </a:r>
                      <a:endParaRPr lang="en-US" dirty="0">
                        <a:latin typeface="Calibri" pitchFamily="34" charset="0"/>
                      </a:endParaRPr>
                    </a:p>
                  </a:txBody>
                  <a:tcPr marL="86627" marR="86627"/>
                </a:tc>
                <a:tc>
                  <a:txBody>
                    <a:bodyPr/>
                    <a:lstStyle/>
                    <a:p>
                      <a:pPr algn="r"/>
                      <a:endParaRPr lang="en-US" dirty="0">
                        <a:latin typeface="Calibri" pitchFamily="34" charset="0"/>
                      </a:endParaRPr>
                    </a:p>
                    <a:p>
                      <a:pPr algn="r"/>
                      <a:r>
                        <a:rPr lang="en-US" dirty="0">
                          <a:latin typeface="Calibri" pitchFamily="34" charset="0"/>
                        </a:rPr>
                        <a:t>$    89,171</a:t>
                      </a:r>
                    </a:p>
                  </a:txBody>
                  <a:tcPr marL="86627" marR="86627"/>
                </a:tc>
                <a:tc>
                  <a:txBody>
                    <a:bodyPr/>
                    <a:lstStyle/>
                    <a:p>
                      <a:pPr algn="r"/>
                      <a:endParaRPr lang="en-US" dirty="0">
                        <a:latin typeface="Calibri" pitchFamily="34" charset="0"/>
                      </a:endParaRPr>
                    </a:p>
                    <a:p>
                      <a:pPr algn="r"/>
                      <a:r>
                        <a:rPr lang="en-US" dirty="0">
                          <a:latin typeface="Calibri" pitchFamily="34" charset="0"/>
                        </a:rPr>
                        <a:t>$   117,395</a:t>
                      </a:r>
                    </a:p>
                  </a:txBody>
                  <a:tcPr marL="86627" marR="86627"/>
                </a:tc>
                <a:tc>
                  <a:txBody>
                    <a:bodyPr/>
                    <a:lstStyle/>
                    <a:p>
                      <a:pPr algn="r"/>
                      <a:endParaRPr lang="en-US" dirty="0">
                        <a:latin typeface="Calibri" pitchFamily="34" charset="0"/>
                      </a:endParaRPr>
                    </a:p>
                    <a:p>
                      <a:pPr algn="r"/>
                      <a:r>
                        <a:rPr lang="en-US" dirty="0">
                          <a:latin typeface="Calibri" pitchFamily="34" charset="0"/>
                        </a:rPr>
                        <a:t>$   98,712</a:t>
                      </a:r>
                    </a:p>
                  </a:txBody>
                  <a:tcPr marL="86627" marR="86627"/>
                </a:tc>
                <a:tc>
                  <a:txBody>
                    <a:bodyPr/>
                    <a:lstStyle/>
                    <a:p>
                      <a:pPr algn="r"/>
                      <a:endParaRPr lang="en-US" dirty="0">
                        <a:latin typeface="Calibri" pitchFamily="34" charset="0"/>
                      </a:endParaRPr>
                    </a:p>
                    <a:p>
                      <a:pPr algn="r"/>
                      <a:r>
                        <a:rPr lang="en-US" dirty="0">
                          <a:latin typeface="Calibri" pitchFamily="34" charset="0"/>
                        </a:rPr>
                        <a:t>$      41,793</a:t>
                      </a:r>
                    </a:p>
                  </a:txBody>
                  <a:tcPr marL="86627" marR="86627"/>
                </a:tc>
                <a:extLst>
                  <a:ext uri="{0D108BD9-81ED-4DB2-BD59-A6C34878D82A}">
                    <a16:rowId xmlns:a16="http://schemas.microsoft.com/office/drawing/2014/main" val="10005"/>
                  </a:ext>
                </a:extLst>
              </a:tr>
            </a:tbl>
          </a:graphicData>
        </a:graphic>
      </p:graphicFrame>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838200"/>
          </a:xfrm>
        </p:spPr>
        <p:txBody>
          <a:bodyPr>
            <a:normAutofit/>
          </a:bodyPr>
          <a:lstStyle/>
          <a:p>
            <a:r>
              <a:rPr lang="en-US" dirty="0"/>
              <a:t>Would You Invest in This Company?</a:t>
            </a:r>
          </a:p>
        </p:txBody>
      </p:sp>
      <p:graphicFrame>
        <p:nvGraphicFramePr>
          <p:cNvPr id="5" name="Content Placeholder 4"/>
          <p:cNvGraphicFramePr>
            <a:graphicFrameLocks noGrp="1"/>
          </p:cNvGraphicFramePr>
          <p:nvPr>
            <p:ph idx="1"/>
          </p:nvPr>
        </p:nvGraphicFramePr>
        <p:xfrm>
          <a:off x="457200" y="1600200"/>
          <a:ext cx="8229600" cy="14833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n-US" dirty="0">
                          <a:latin typeface="+mj-lt"/>
                        </a:rPr>
                        <a:t>BALANCE SHEET</a:t>
                      </a:r>
                    </a:p>
                  </a:txBody>
                  <a:tcPr marL="116183" marR="116183"/>
                </a:tc>
                <a:tc>
                  <a:txBody>
                    <a:bodyPr/>
                    <a:lstStyle/>
                    <a:p>
                      <a:endParaRPr lang="en-US" dirty="0"/>
                    </a:p>
                  </a:txBody>
                  <a:tcPr marL="116183" marR="116183"/>
                </a:tc>
                <a:extLst>
                  <a:ext uri="{0D108BD9-81ED-4DB2-BD59-A6C34878D82A}">
                    <a16:rowId xmlns:a16="http://schemas.microsoft.com/office/drawing/2014/main" val="10000"/>
                  </a:ext>
                </a:extLst>
              </a:tr>
              <a:tr h="370840">
                <a:tc>
                  <a:txBody>
                    <a:bodyPr/>
                    <a:lstStyle/>
                    <a:p>
                      <a:r>
                        <a:rPr lang="en-US" dirty="0">
                          <a:latin typeface="Calibri" pitchFamily="34" charset="0"/>
                        </a:rPr>
                        <a:t>Total Assets</a:t>
                      </a:r>
                    </a:p>
                  </a:txBody>
                  <a:tcPr marL="116183" marR="116183"/>
                </a:tc>
                <a:tc>
                  <a:txBody>
                    <a:bodyPr/>
                    <a:lstStyle/>
                    <a:p>
                      <a:pPr algn="r"/>
                      <a:r>
                        <a:rPr lang="en-US" dirty="0">
                          <a:latin typeface="Calibri" pitchFamily="34" charset="0"/>
                        </a:rPr>
                        <a:t>$       2,968,300 </a:t>
                      </a:r>
                    </a:p>
                  </a:txBody>
                  <a:tcPr marL="116183" marR="116183"/>
                </a:tc>
                <a:extLst>
                  <a:ext uri="{0D108BD9-81ED-4DB2-BD59-A6C34878D82A}">
                    <a16:rowId xmlns:a16="http://schemas.microsoft.com/office/drawing/2014/main" val="10001"/>
                  </a:ext>
                </a:extLst>
              </a:tr>
              <a:tr h="370840">
                <a:tc>
                  <a:txBody>
                    <a:bodyPr/>
                    <a:lstStyle/>
                    <a:p>
                      <a:r>
                        <a:rPr lang="en-US" dirty="0">
                          <a:latin typeface="Calibri" pitchFamily="34" charset="0"/>
                        </a:rPr>
                        <a:t>Total Liabilities</a:t>
                      </a:r>
                    </a:p>
                  </a:txBody>
                  <a:tcPr marL="116183" marR="116183"/>
                </a:tc>
                <a:tc>
                  <a:txBody>
                    <a:bodyPr/>
                    <a:lstStyle/>
                    <a:p>
                      <a:pPr algn="r"/>
                      <a:r>
                        <a:rPr lang="en-US" u="sng" dirty="0">
                          <a:latin typeface="Calibri" pitchFamily="34" charset="0"/>
                        </a:rPr>
                        <a:t>(19,877,600)</a:t>
                      </a:r>
                    </a:p>
                  </a:txBody>
                  <a:tcPr marL="116183" marR="116183"/>
                </a:tc>
                <a:extLst>
                  <a:ext uri="{0D108BD9-81ED-4DB2-BD59-A6C34878D82A}">
                    <a16:rowId xmlns:a16="http://schemas.microsoft.com/office/drawing/2014/main" val="10002"/>
                  </a:ext>
                </a:extLst>
              </a:tr>
              <a:tr h="370840">
                <a:tc>
                  <a:txBody>
                    <a:bodyPr/>
                    <a:lstStyle/>
                    <a:p>
                      <a:r>
                        <a:rPr lang="en-US" dirty="0">
                          <a:latin typeface="Calibri" pitchFamily="34" charset="0"/>
                        </a:rPr>
                        <a:t>Retained Deficit</a:t>
                      </a:r>
                    </a:p>
                  </a:txBody>
                  <a:tcPr marL="116183" marR="116183"/>
                </a:tc>
                <a:tc>
                  <a:txBody>
                    <a:bodyPr/>
                    <a:lstStyle/>
                    <a:p>
                      <a:pPr algn="r"/>
                      <a:r>
                        <a:rPr lang="en-US" dirty="0">
                          <a:latin typeface="Calibri" pitchFamily="34" charset="0"/>
                        </a:rPr>
                        <a:t>$   (16,909,300)</a:t>
                      </a:r>
                    </a:p>
                  </a:txBody>
                  <a:tcPr marL="116183" marR="116183"/>
                </a:tc>
                <a:extLst>
                  <a:ext uri="{0D108BD9-81ED-4DB2-BD59-A6C34878D82A}">
                    <a16:rowId xmlns:a16="http://schemas.microsoft.com/office/drawing/2014/main" val="10003"/>
                  </a:ext>
                </a:extLst>
              </a:tr>
            </a:tbl>
          </a:graphicData>
        </a:graphic>
      </p:graphicFrame>
      <p:graphicFrame>
        <p:nvGraphicFramePr>
          <p:cNvPr id="6" name="Table 5"/>
          <p:cNvGraphicFramePr>
            <a:graphicFrameLocks noGrp="1"/>
          </p:cNvGraphicFramePr>
          <p:nvPr/>
        </p:nvGraphicFramePr>
        <p:xfrm>
          <a:off x="457200" y="3505200"/>
          <a:ext cx="8229600" cy="14833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n-US" dirty="0">
                          <a:latin typeface="+mj-lt"/>
                        </a:rPr>
                        <a:t>OPERATING</a:t>
                      </a:r>
                      <a:r>
                        <a:rPr lang="en-US" baseline="0" dirty="0">
                          <a:latin typeface="+mj-lt"/>
                        </a:rPr>
                        <a:t> STATEMENT</a:t>
                      </a:r>
                      <a:endParaRPr lang="en-US" dirty="0">
                        <a:latin typeface="+mj-lt"/>
                      </a:endParaRPr>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dirty="0">
                          <a:latin typeface="Calibri" pitchFamily="34" charset="0"/>
                        </a:rPr>
                        <a:t>Total</a:t>
                      </a:r>
                      <a:r>
                        <a:rPr lang="en-US" baseline="0" dirty="0">
                          <a:latin typeface="Calibri" pitchFamily="34" charset="0"/>
                        </a:rPr>
                        <a:t> Income</a:t>
                      </a:r>
                      <a:endParaRPr lang="en-US" dirty="0">
                        <a:latin typeface="Calibri" pitchFamily="34" charset="0"/>
                      </a:endParaRPr>
                    </a:p>
                  </a:txBody>
                  <a:tcPr/>
                </a:tc>
                <a:tc>
                  <a:txBody>
                    <a:bodyPr/>
                    <a:lstStyle/>
                    <a:p>
                      <a:pPr algn="r"/>
                      <a:r>
                        <a:rPr lang="en-US" dirty="0">
                          <a:latin typeface="Calibri" pitchFamily="34" charset="0"/>
                        </a:rPr>
                        <a:t>$</a:t>
                      </a:r>
                      <a:r>
                        <a:rPr lang="en-US" baseline="0" dirty="0">
                          <a:latin typeface="Calibri" pitchFamily="34" charset="0"/>
                        </a:rPr>
                        <a:t>        2,851,500</a:t>
                      </a:r>
                      <a:r>
                        <a:rPr lang="en-US" dirty="0">
                          <a:latin typeface="Calibri" pitchFamily="34" charset="0"/>
                        </a:rPr>
                        <a:t>       </a:t>
                      </a:r>
                    </a:p>
                  </a:txBody>
                  <a:tcPr/>
                </a:tc>
                <a:extLst>
                  <a:ext uri="{0D108BD9-81ED-4DB2-BD59-A6C34878D82A}">
                    <a16:rowId xmlns:a16="http://schemas.microsoft.com/office/drawing/2014/main" val="10001"/>
                  </a:ext>
                </a:extLst>
              </a:tr>
              <a:tr h="370840">
                <a:tc>
                  <a:txBody>
                    <a:bodyPr/>
                    <a:lstStyle/>
                    <a:p>
                      <a:r>
                        <a:rPr lang="en-US" dirty="0">
                          <a:latin typeface="Calibri" pitchFamily="34" charset="0"/>
                        </a:rPr>
                        <a:t>Total Expenses</a:t>
                      </a:r>
                    </a:p>
                  </a:txBody>
                  <a:tcPr/>
                </a:tc>
                <a:tc>
                  <a:txBody>
                    <a:bodyPr/>
                    <a:lstStyle/>
                    <a:p>
                      <a:pPr algn="r"/>
                      <a:r>
                        <a:rPr lang="en-US" u="sng" dirty="0">
                          <a:latin typeface="Calibri" pitchFamily="34" charset="0"/>
                        </a:rPr>
                        <a:t>(3,656,600)</a:t>
                      </a:r>
                    </a:p>
                  </a:txBody>
                  <a:tcPr/>
                </a:tc>
                <a:extLst>
                  <a:ext uri="{0D108BD9-81ED-4DB2-BD59-A6C34878D82A}">
                    <a16:rowId xmlns:a16="http://schemas.microsoft.com/office/drawing/2014/main" val="10002"/>
                  </a:ext>
                </a:extLst>
              </a:tr>
              <a:tr h="370840">
                <a:tc>
                  <a:txBody>
                    <a:bodyPr/>
                    <a:lstStyle/>
                    <a:p>
                      <a:r>
                        <a:rPr lang="en-US" dirty="0">
                          <a:latin typeface="Calibri" pitchFamily="34" charset="0"/>
                        </a:rPr>
                        <a:t>Net Loss</a:t>
                      </a:r>
                    </a:p>
                  </a:txBody>
                  <a:tcPr/>
                </a:tc>
                <a:tc>
                  <a:txBody>
                    <a:bodyPr/>
                    <a:lstStyle/>
                    <a:p>
                      <a:pPr algn="r"/>
                      <a:r>
                        <a:rPr lang="en-US" dirty="0">
                          <a:latin typeface="Calibri" pitchFamily="34" charset="0"/>
                        </a:rPr>
                        <a:t>$      (805,100)</a:t>
                      </a:r>
                    </a:p>
                  </a:txBody>
                  <a:tcPr/>
                </a:tc>
                <a:extLst>
                  <a:ext uri="{0D108BD9-81ED-4DB2-BD59-A6C34878D82A}">
                    <a16:rowId xmlns:a16="http://schemas.microsoft.com/office/drawing/2014/main" val="10003"/>
                  </a:ext>
                </a:extLst>
              </a:tr>
            </a:tbl>
          </a:graphicData>
        </a:graphic>
      </p:graphicFrame>
      <p:sp>
        <p:nvSpPr>
          <p:cNvPr id="7"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171</a:t>
            </a:fld>
            <a:endParaRPr lang="en-US"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457200"/>
            <a:ext cx="8229600" cy="838200"/>
          </a:xfrm>
        </p:spPr>
        <p:txBody>
          <a:bodyPr/>
          <a:lstStyle/>
          <a:p>
            <a:r>
              <a:rPr lang="en-US" dirty="0"/>
              <a:t>2013 Federal Financial Position</a:t>
            </a:r>
            <a:r>
              <a:rPr lang="en-US" sz="2400" dirty="0"/>
              <a:t>(2)</a:t>
            </a:r>
          </a:p>
        </p:txBody>
      </p:sp>
      <p:pic>
        <p:nvPicPr>
          <p:cNvPr id="2" name="Picture 2"/>
          <p:cNvPicPr>
            <a:picLocks noGrp="1" noChangeAspect="1" noChangeArrowheads="1"/>
          </p:cNvPicPr>
          <p:nvPr>
            <p:ph idx="1"/>
          </p:nvPr>
        </p:nvPicPr>
        <p:blipFill>
          <a:blip r:embed="rId3" cstate="print"/>
          <a:srcRect/>
          <a:stretch>
            <a:fillRect/>
          </a:stretch>
        </p:blipFill>
        <p:spPr bwMode="auto">
          <a:xfrm>
            <a:off x="990600" y="1143000"/>
            <a:ext cx="7010400" cy="4760957"/>
          </a:xfrm>
          <a:prstGeom prst="rect">
            <a:avLst/>
          </a:prstGeom>
          <a:noFill/>
          <a:ln w="9525">
            <a:noFill/>
            <a:miter lim="800000"/>
            <a:headEnd/>
            <a:tailEnd/>
          </a:ln>
        </p:spPr>
      </p:pic>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172</a:t>
            </a:fld>
            <a:endParaRPr lang="en-US"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Balance Sheet</a:t>
            </a:r>
          </a:p>
        </p:txBody>
      </p:sp>
      <p:pic>
        <p:nvPicPr>
          <p:cNvPr id="5122" name="Picture 2"/>
          <p:cNvPicPr>
            <a:picLocks noChangeAspect="1" noChangeArrowheads="1"/>
          </p:cNvPicPr>
          <p:nvPr/>
        </p:nvPicPr>
        <p:blipFill>
          <a:blip r:embed="rId2" cstate="print"/>
          <a:srcRect/>
          <a:stretch>
            <a:fillRect/>
          </a:stretch>
        </p:blipFill>
        <p:spPr bwMode="auto">
          <a:xfrm>
            <a:off x="914400" y="1219200"/>
            <a:ext cx="7432836" cy="4648200"/>
          </a:xfrm>
          <a:prstGeom prst="rect">
            <a:avLst/>
          </a:prstGeom>
          <a:noFill/>
          <a:ln w="9525">
            <a:noFill/>
            <a:miter lim="800000"/>
            <a:headEnd/>
            <a:tailEnd/>
          </a:ln>
        </p:spPr>
      </p:pic>
      <p:sp>
        <p:nvSpPr>
          <p:cNvPr id="4"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173</a:t>
            </a:fld>
            <a:endParaRPr lang="en-US"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Cash</a:t>
            </a:r>
          </a:p>
        </p:txBody>
      </p:sp>
      <p:pic>
        <p:nvPicPr>
          <p:cNvPr id="9218" name="Picture 2"/>
          <p:cNvPicPr>
            <a:picLocks noChangeAspect="1" noChangeArrowheads="1"/>
          </p:cNvPicPr>
          <p:nvPr/>
        </p:nvPicPr>
        <p:blipFill>
          <a:blip r:embed="rId2" cstate="print"/>
          <a:srcRect/>
          <a:stretch>
            <a:fillRect/>
          </a:stretch>
        </p:blipFill>
        <p:spPr bwMode="auto">
          <a:xfrm>
            <a:off x="367785" y="1676400"/>
            <a:ext cx="8591220" cy="3581400"/>
          </a:xfrm>
          <a:prstGeom prst="rect">
            <a:avLst/>
          </a:prstGeom>
          <a:noFill/>
          <a:ln w="9525">
            <a:noFill/>
            <a:miter lim="800000"/>
            <a:headEnd/>
            <a:tailEnd/>
          </a:ln>
        </p:spPr>
      </p:pic>
      <p:sp>
        <p:nvSpPr>
          <p:cNvPr id="5" name="TextBox 4"/>
          <p:cNvSpPr txBox="1"/>
          <p:nvPr/>
        </p:nvSpPr>
        <p:spPr>
          <a:xfrm>
            <a:off x="457200" y="5334000"/>
            <a:ext cx="8001000" cy="584775"/>
          </a:xfrm>
          <a:prstGeom prst="rect">
            <a:avLst/>
          </a:prstGeom>
          <a:noFill/>
        </p:spPr>
        <p:txBody>
          <a:bodyPr wrap="square" rtlCol="0">
            <a:spAutoFit/>
          </a:bodyPr>
          <a:lstStyle/>
          <a:p>
            <a:r>
              <a:rPr lang="en-US" sz="2400" b="1" dirty="0">
                <a:latin typeface="Calibri" pitchFamily="34" charset="0"/>
              </a:rPr>
              <a:t>Approximately </a:t>
            </a:r>
            <a:r>
              <a:rPr lang="en-US" sz="3200" b="1" u="sng" dirty="0">
                <a:latin typeface="Calibri" pitchFamily="34" charset="0"/>
              </a:rPr>
              <a:t>8</a:t>
            </a:r>
            <a:r>
              <a:rPr lang="en-US" sz="2400" b="1" dirty="0">
                <a:latin typeface="Calibri" pitchFamily="34" charset="0"/>
              </a:rPr>
              <a:t> days of operating cash on hand.</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C959CC-3D1A-4846-8AA3-EE93E6F0263A}" type="slidenum">
              <a:rPr lang="en-US" smtClean="0"/>
              <a:pPr/>
              <a:t>174</a:t>
            </a:fld>
            <a:endParaRPr lang="en-US"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2819400"/>
            <a:ext cx="7772400" cy="1143000"/>
          </a:xfrm>
          <a:prstGeom prst="rect">
            <a:avLst/>
          </a:prstGeom>
        </p:spPr>
        <p:txBody>
          <a:bodyPr/>
          <a:lstStyle/>
          <a:p>
            <a:pPr algn="ctr"/>
            <a:r>
              <a:rPr lang="en-US" b="1" dirty="0">
                <a:solidFill>
                  <a:srgbClr val="0070C0"/>
                </a:solidFill>
                <a:effectLst>
                  <a:outerShdw blurRad="38100" dist="38100" dir="2700000" algn="tl">
                    <a:srgbClr val="000000">
                      <a:alpha val="43137"/>
                    </a:srgbClr>
                  </a:outerShdw>
                </a:effectLst>
              </a:rPr>
              <a:t>Questions?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620000" cy="1143000"/>
          </a:xfrm>
        </p:spPr>
        <p:txBody>
          <a:bodyPr>
            <a:normAutofit/>
          </a:bodyPr>
          <a:lstStyle/>
          <a:p>
            <a:pPr algn="l"/>
            <a:r>
              <a:rPr lang="en-US" dirty="0"/>
              <a:t>Circular Components</a:t>
            </a:r>
          </a:p>
        </p:txBody>
      </p:sp>
      <p:sp>
        <p:nvSpPr>
          <p:cNvPr id="3" name="Content Placeholder 2"/>
          <p:cNvSpPr>
            <a:spLocks noGrp="1"/>
          </p:cNvSpPr>
          <p:nvPr>
            <p:ph idx="4294967295"/>
          </p:nvPr>
        </p:nvSpPr>
        <p:spPr>
          <a:xfrm>
            <a:off x="457200" y="1371600"/>
            <a:ext cx="8229600" cy="4343400"/>
          </a:xfrm>
          <a:prstGeom prst="rect">
            <a:avLst/>
          </a:prstGeom>
        </p:spPr>
        <p:txBody>
          <a:bodyPr>
            <a:normAutofit/>
          </a:bodyPr>
          <a:lstStyle/>
          <a:p>
            <a:pPr>
              <a:buClr>
                <a:srgbClr val="00B0F0"/>
              </a:buClr>
            </a:pPr>
            <a:r>
              <a:rPr lang="en-US" cap="none" dirty="0">
                <a:latin typeface="Calibri" pitchFamily="34" charset="0"/>
              </a:rPr>
              <a:t>Subpart A – Acronyms and Definitions</a:t>
            </a:r>
          </a:p>
          <a:p>
            <a:pPr>
              <a:buClr>
                <a:srgbClr val="00B0F0"/>
              </a:buClr>
            </a:pPr>
            <a:r>
              <a:rPr lang="en-US" cap="none" dirty="0">
                <a:latin typeface="Calibri" pitchFamily="34" charset="0"/>
              </a:rPr>
              <a:t>Subpart B – General Provisions</a:t>
            </a:r>
          </a:p>
          <a:p>
            <a:pPr>
              <a:buClr>
                <a:srgbClr val="00B0F0"/>
              </a:buClr>
              <a:tabLst>
                <a:tab pos="568325" algn="l"/>
              </a:tabLst>
            </a:pPr>
            <a:r>
              <a:rPr lang="en-US" cap="none" dirty="0">
                <a:latin typeface="Calibri" pitchFamily="34" charset="0"/>
              </a:rPr>
              <a:t>Subpart C – Pre-Award Federal Requirements and 	Contents of Federal Awards</a:t>
            </a:r>
          </a:p>
          <a:p>
            <a:pPr>
              <a:buClr>
                <a:srgbClr val="00B0F0"/>
              </a:buClr>
            </a:pPr>
            <a:r>
              <a:rPr lang="en-US" cap="none" dirty="0">
                <a:latin typeface="Calibri" pitchFamily="34" charset="0"/>
              </a:rPr>
              <a:t>Subpart D – Post Federal Award Requirements</a:t>
            </a:r>
          </a:p>
          <a:p>
            <a:pPr>
              <a:buClr>
                <a:srgbClr val="00B0F0"/>
              </a:buClr>
            </a:pPr>
            <a:r>
              <a:rPr lang="en-US" cap="none" dirty="0">
                <a:latin typeface="Calibri" pitchFamily="34" charset="0"/>
              </a:rPr>
              <a:t>Subpart E – Cost Principles</a:t>
            </a:r>
          </a:p>
          <a:p>
            <a:pPr>
              <a:buClr>
                <a:srgbClr val="00B0F0"/>
              </a:buClr>
            </a:pPr>
            <a:r>
              <a:rPr lang="en-US" cap="none" dirty="0">
                <a:latin typeface="Calibri" pitchFamily="34" charset="0"/>
              </a:rPr>
              <a:t>Subpart F – Audit Requirements</a:t>
            </a:r>
          </a:p>
          <a:p>
            <a:pPr>
              <a:buClr>
                <a:srgbClr val="00B0F0"/>
              </a:buClr>
            </a:pPr>
            <a:endParaRPr lang="en-US" cap="none" dirty="0">
              <a:latin typeface="Calibri" pitchFamily="34" charset="0"/>
            </a:endParaRPr>
          </a:p>
          <a:p>
            <a:pPr>
              <a:buClr>
                <a:srgbClr val="00B0F0"/>
              </a:buClr>
            </a:pPr>
            <a:endParaRPr lang="en-US" cap="none" dirty="0">
              <a:latin typeface="Calibri" pitchFamily="34" charset="0"/>
            </a:endParaRPr>
          </a:p>
          <a:p>
            <a:pPr marL="514350" indent="-514350">
              <a:buNone/>
            </a:pP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620000" cy="1143000"/>
          </a:xfrm>
        </p:spPr>
        <p:txBody>
          <a:bodyPr>
            <a:normAutofit/>
          </a:bodyPr>
          <a:lstStyle/>
          <a:p>
            <a:pPr algn="l"/>
            <a:r>
              <a:rPr lang="en-US" dirty="0"/>
              <a:t>Circular Appendices</a:t>
            </a:r>
          </a:p>
        </p:txBody>
      </p:sp>
      <p:sp>
        <p:nvSpPr>
          <p:cNvPr id="3" name="Content Placeholder 2"/>
          <p:cNvSpPr>
            <a:spLocks noGrp="1"/>
          </p:cNvSpPr>
          <p:nvPr>
            <p:ph idx="4294967295"/>
          </p:nvPr>
        </p:nvSpPr>
        <p:spPr>
          <a:xfrm>
            <a:off x="457200" y="1371600"/>
            <a:ext cx="8229600" cy="4343400"/>
          </a:xfrm>
          <a:prstGeom prst="rect">
            <a:avLst/>
          </a:prstGeom>
        </p:spPr>
        <p:txBody>
          <a:bodyPr>
            <a:normAutofit/>
          </a:bodyPr>
          <a:lstStyle/>
          <a:p>
            <a:pPr>
              <a:buClr>
                <a:srgbClr val="00B0F0"/>
              </a:buClr>
            </a:pPr>
            <a:r>
              <a:rPr lang="en-US" cap="none" dirty="0">
                <a:latin typeface="Calibri" pitchFamily="34" charset="0"/>
              </a:rPr>
              <a:t>Appendix I – Full Text of Notice of Funding Opportunity</a:t>
            </a:r>
          </a:p>
          <a:p>
            <a:pPr>
              <a:buClr>
                <a:srgbClr val="00B0F0"/>
              </a:buClr>
              <a:tabLst>
                <a:tab pos="520700" algn="l"/>
              </a:tabLst>
            </a:pPr>
            <a:r>
              <a:rPr lang="en-US" cap="none" dirty="0">
                <a:latin typeface="Calibri" pitchFamily="34" charset="0"/>
              </a:rPr>
              <a:t>Appendix II – Contract Provisions for Non-Federal Entity 	Contracts Under Federal Awards</a:t>
            </a:r>
          </a:p>
          <a:p>
            <a:pPr>
              <a:buClr>
                <a:srgbClr val="00B0F0"/>
              </a:buClr>
              <a:tabLst>
                <a:tab pos="520700" algn="l"/>
              </a:tabLst>
            </a:pPr>
            <a:r>
              <a:rPr lang="en-US" cap="none" dirty="0">
                <a:latin typeface="Calibri" pitchFamily="34" charset="0"/>
              </a:rPr>
              <a:t>Appendix III – Indirect Cost Procedures Educational 	Institutions (IHEs)</a:t>
            </a:r>
          </a:p>
          <a:p>
            <a:pPr>
              <a:buClr>
                <a:srgbClr val="00B0F0"/>
              </a:buClr>
              <a:tabLst>
                <a:tab pos="520700" algn="l"/>
              </a:tabLst>
            </a:pPr>
            <a:r>
              <a:rPr lang="en-US" cap="none" dirty="0">
                <a:latin typeface="Calibri" pitchFamily="34" charset="0"/>
              </a:rPr>
              <a:t>Appendix IV – Cost Identification and Assignment, and 	Rate Determination for NFPs</a:t>
            </a:r>
          </a:p>
          <a:p>
            <a:pPr>
              <a:buClr>
                <a:srgbClr val="00B0F0"/>
              </a:buClr>
              <a:tabLst>
                <a:tab pos="520700" algn="l"/>
              </a:tabLst>
            </a:pPr>
            <a:r>
              <a:rPr lang="en-US" cap="none" dirty="0">
                <a:latin typeface="Calibri" pitchFamily="34" charset="0"/>
              </a:rPr>
              <a:t>Appendix V – S&amp;LG, Indian Tribes – Wide Central Service 	Cost Allocation Plans</a:t>
            </a:r>
          </a:p>
          <a:p>
            <a:pPr>
              <a:buClr>
                <a:srgbClr val="00B0F0"/>
              </a:buClr>
              <a:buNone/>
            </a:pPr>
            <a:endParaRPr lang="en-US" cap="none" dirty="0">
              <a:latin typeface="Calibri" pitchFamily="34" charset="0"/>
            </a:endParaRPr>
          </a:p>
          <a:p>
            <a:pPr>
              <a:buClr>
                <a:srgbClr val="00B0F0"/>
              </a:buClr>
            </a:pPr>
            <a:endParaRPr lang="en-US" cap="none" dirty="0">
              <a:latin typeface="Calibri" pitchFamily="34" charset="0"/>
            </a:endParaRPr>
          </a:p>
          <a:p>
            <a:pPr marL="514350" indent="-514350">
              <a:buNone/>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590800"/>
            <a:ext cx="9144000" cy="1470025"/>
          </a:xfrm>
          <a:prstGeom prst="rect">
            <a:avLst/>
          </a:prstGeom>
        </p:spPr>
        <p:txBody>
          <a:bodyPr>
            <a:noAutofit/>
          </a:bodyPr>
          <a:lstStyle/>
          <a:p>
            <a:r>
              <a:rPr lang="en-US" sz="4800" b="1" dirty="0">
                <a:solidFill>
                  <a:srgbClr val="0070C0"/>
                </a:solidFill>
                <a:effectLst>
                  <a:outerShdw blurRad="38100" dist="38100" dir="2700000" algn="tl">
                    <a:srgbClr val="000000">
                      <a:alpha val="43137"/>
                    </a:srgbClr>
                  </a:outerShdw>
                </a:effectLst>
              </a:rPr>
              <a:t>Single Audit </a:t>
            </a:r>
            <a:br>
              <a:rPr lang="en-US" sz="4800" b="1" dirty="0">
                <a:solidFill>
                  <a:srgbClr val="0070C0"/>
                </a:solidFill>
                <a:effectLst>
                  <a:outerShdw blurRad="38100" dist="38100" dir="2700000" algn="tl">
                    <a:srgbClr val="000000">
                      <a:alpha val="43137"/>
                    </a:srgbClr>
                  </a:outerShdw>
                </a:effectLst>
              </a:rPr>
            </a:br>
            <a:r>
              <a:rPr lang="en-US" sz="4800" b="1" dirty="0">
                <a:solidFill>
                  <a:srgbClr val="0070C0"/>
                </a:solidFill>
                <a:effectLst>
                  <a:outerShdw blurRad="38100" dist="38100" dir="2700000" algn="tl">
                    <a:srgbClr val="000000">
                      <a:alpha val="43137"/>
                    </a:srgbClr>
                  </a:outerShdw>
                </a:effectLst>
              </a:rPr>
              <a:t>The Super Circular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620000" cy="1143000"/>
          </a:xfrm>
        </p:spPr>
        <p:txBody>
          <a:bodyPr>
            <a:normAutofit/>
          </a:bodyPr>
          <a:lstStyle/>
          <a:p>
            <a:pPr algn="l"/>
            <a:r>
              <a:rPr lang="en-US" dirty="0"/>
              <a:t>Circular Appendices </a:t>
            </a:r>
            <a:r>
              <a:rPr lang="en-US" sz="2400" i="1" dirty="0"/>
              <a:t>(Cont.)</a:t>
            </a:r>
            <a:endParaRPr lang="en-US" i="1" dirty="0"/>
          </a:p>
        </p:txBody>
      </p:sp>
      <p:sp>
        <p:nvSpPr>
          <p:cNvPr id="3" name="Content Placeholder 2"/>
          <p:cNvSpPr>
            <a:spLocks noGrp="1"/>
          </p:cNvSpPr>
          <p:nvPr>
            <p:ph idx="4294967295"/>
          </p:nvPr>
        </p:nvSpPr>
        <p:spPr>
          <a:xfrm>
            <a:off x="457200" y="1371600"/>
            <a:ext cx="8229600" cy="4343400"/>
          </a:xfrm>
          <a:prstGeom prst="rect">
            <a:avLst/>
          </a:prstGeom>
        </p:spPr>
        <p:txBody>
          <a:bodyPr>
            <a:normAutofit/>
          </a:bodyPr>
          <a:lstStyle/>
          <a:p>
            <a:pPr>
              <a:buClr>
                <a:srgbClr val="00B0F0"/>
              </a:buClr>
            </a:pPr>
            <a:r>
              <a:rPr lang="en-US" cap="none" dirty="0">
                <a:latin typeface="Calibri" pitchFamily="34" charset="0"/>
              </a:rPr>
              <a:t>Appendix VI – Public Assistance Cost Allocation Plans</a:t>
            </a:r>
          </a:p>
          <a:p>
            <a:pPr>
              <a:buClr>
                <a:srgbClr val="00B0F0"/>
              </a:buClr>
              <a:tabLst>
                <a:tab pos="568325" algn="l"/>
              </a:tabLst>
            </a:pPr>
            <a:r>
              <a:rPr lang="en-US" cap="none" dirty="0">
                <a:latin typeface="Calibri" pitchFamily="34" charset="0"/>
              </a:rPr>
              <a:t>Appendix VII – S&amp;LG and Indian Tribe Indirect Cost 	Proposals</a:t>
            </a:r>
          </a:p>
          <a:p>
            <a:pPr>
              <a:buClr>
                <a:srgbClr val="00B0F0"/>
              </a:buClr>
              <a:tabLst>
                <a:tab pos="568325" algn="l"/>
              </a:tabLst>
            </a:pPr>
            <a:r>
              <a:rPr lang="en-US" cap="none" dirty="0">
                <a:latin typeface="Calibri" pitchFamily="34" charset="0"/>
              </a:rPr>
              <a:t>Appendix VIII – NFPs </a:t>
            </a:r>
            <a:r>
              <a:rPr lang="en-US" u="sng" cap="none" dirty="0">
                <a:latin typeface="Calibri" pitchFamily="34" charset="0"/>
              </a:rPr>
              <a:t>Exempted</a:t>
            </a:r>
            <a:r>
              <a:rPr lang="en-US" cap="none" dirty="0">
                <a:latin typeface="Calibri" pitchFamily="34" charset="0"/>
              </a:rPr>
              <a:t> from Subpart E – Cost 	Principals</a:t>
            </a:r>
          </a:p>
          <a:p>
            <a:pPr>
              <a:buClr>
                <a:srgbClr val="00B0F0"/>
              </a:buClr>
            </a:pPr>
            <a:r>
              <a:rPr lang="en-US" cap="none" dirty="0">
                <a:latin typeface="Calibri" pitchFamily="34" charset="0"/>
              </a:rPr>
              <a:t>Appendix IX – Hospital Cost Principles</a:t>
            </a:r>
          </a:p>
          <a:p>
            <a:pPr>
              <a:buClr>
                <a:srgbClr val="00B0F0"/>
              </a:buClr>
            </a:pPr>
            <a:r>
              <a:rPr lang="en-US" cap="none" dirty="0">
                <a:latin typeface="Calibri" pitchFamily="34" charset="0"/>
              </a:rPr>
              <a:t>Appendix X – Data Collection Form</a:t>
            </a:r>
          </a:p>
          <a:p>
            <a:pPr>
              <a:buClr>
                <a:srgbClr val="00B0F0"/>
              </a:buClr>
            </a:pPr>
            <a:r>
              <a:rPr lang="en-US" cap="none" dirty="0">
                <a:latin typeface="Calibri" pitchFamily="34" charset="0"/>
              </a:rPr>
              <a:t>Appendix XI – Compliance Supplement</a:t>
            </a:r>
          </a:p>
          <a:p>
            <a:pPr>
              <a:buClr>
                <a:srgbClr val="00B0F0"/>
              </a:buClr>
            </a:pPr>
            <a:endParaRPr lang="en-US" cap="none" dirty="0">
              <a:latin typeface="Calibri" pitchFamily="34" charset="0"/>
            </a:endParaRPr>
          </a:p>
          <a:p>
            <a:pPr>
              <a:buClr>
                <a:srgbClr val="00B0F0"/>
              </a:buClr>
              <a:buNone/>
            </a:pPr>
            <a:endParaRPr lang="en-US" cap="none" dirty="0">
              <a:latin typeface="Calibri" pitchFamily="34" charset="0"/>
            </a:endParaRPr>
          </a:p>
          <a:p>
            <a:pPr>
              <a:buClr>
                <a:srgbClr val="00B0F0"/>
              </a:buClr>
            </a:pPr>
            <a:endParaRPr lang="en-US" cap="none" dirty="0">
              <a:latin typeface="Calibri" pitchFamily="34" charset="0"/>
            </a:endParaRPr>
          </a:p>
          <a:p>
            <a:pPr marL="514350" indent="-514350">
              <a:buNone/>
            </a:pP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362200"/>
            <a:ext cx="8534400" cy="1676400"/>
          </a:xfrm>
          <a:prstGeom prst="rect">
            <a:avLst/>
          </a:prstGeom>
        </p:spPr>
        <p:txBody>
          <a:bodyPr anchor="ctr">
            <a:normAutofit fontScale="90000"/>
          </a:bodyPr>
          <a:lstStyle/>
          <a:p>
            <a:pPr algn="ctr"/>
            <a:r>
              <a:rPr lang="en-US" b="1" dirty="0">
                <a:solidFill>
                  <a:srgbClr val="0070C0"/>
                </a:solidFill>
                <a:effectLst>
                  <a:outerShdw blurRad="38100" dist="38100" dir="2700000" algn="tl">
                    <a:srgbClr val="000000">
                      <a:alpha val="43137"/>
                    </a:srgbClr>
                  </a:outerShdw>
                </a:effectLst>
              </a:rPr>
              <a:t>Overview of Various Regulatory Changes related to Pre and Post Award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522288" indent="-522288" algn="l"/>
            <a:r>
              <a:rPr lang="en-US" sz="3500" dirty="0">
                <a:cs typeface="Times New Roman" pitchFamily="18" charset="0"/>
              </a:rPr>
              <a:t>Regulatory Changes – Part C Pre Award</a:t>
            </a:r>
          </a:p>
        </p:txBody>
      </p:sp>
      <p:sp>
        <p:nvSpPr>
          <p:cNvPr id="4" name="Content Placeholder 3"/>
          <p:cNvSpPr>
            <a:spLocks noGrp="1"/>
          </p:cNvSpPr>
          <p:nvPr>
            <p:ph idx="1"/>
          </p:nvPr>
        </p:nvSpPr>
        <p:spPr>
          <a:xfrm>
            <a:off x="381000" y="1295400"/>
            <a:ext cx="8534400" cy="4267199"/>
          </a:xfrm>
          <a:prstGeom prst="rect">
            <a:avLst/>
          </a:prstGeom>
        </p:spPr>
        <p:txBody>
          <a:bodyPr>
            <a:noAutofit/>
          </a:bodyPr>
          <a:lstStyle/>
          <a:p>
            <a:r>
              <a:rPr lang="en-US" sz="2800" cap="none" dirty="0">
                <a:latin typeface="Calibri" pitchFamily="34" charset="0"/>
              </a:rPr>
              <a:t>Generally requires notice of funding to be posted within 60 days of the </a:t>
            </a:r>
            <a:r>
              <a:rPr lang="en-US" sz="2800" dirty="0">
                <a:latin typeface="Calibri" pitchFamily="34" charset="0"/>
              </a:rPr>
              <a:t>application deadline (200.203 (b))</a:t>
            </a:r>
            <a:endParaRPr lang="en-US" sz="2800" cap="none" dirty="0">
              <a:latin typeface="Calibri" pitchFamily="34" charset="0"/>
            </a:endParaRPr>
          </a:p>
          <a:p>
            <a:pPr>
              <a:buClr>
                <a:srgbClr val="00B0F0"/>
              </a:buClr>
            </a:pPr>
            <a:r>
              <a:rPr lang="en-US" sz="2800" cap="none" dirty="0">
                <a:latin typeface="Calibri" pitchFamily="34" charset="0"/>
              </a:rPr>
              <a:t>Mandate that federal agencies publish the selection criteria for awards in the notice of funding (200.203 (c))</a:t>
            </a:r>
          </a:p>
          <a:p>
            <a:pPr>
              <a:buClr>
                <a:srgbClr val="00B0F0"/>
              </a:buClr>
            </a:pPr>
            <a:r>
              <a:rPr lang="en-US" sz="2800" cap="none" dirty="0">
                <a:latin typeface="Calibri" pitchFamily="34" charset="0"/>
              </a:rPr>
              <a:t>For competitive grants the federal agency must design and execute a merit review process (200.204)</a:t>
            </a:r>
          </a:p>
          <a:p>
            <a:pPr>
              <a:buClr>
                <a:srgbClr val="00B0F0"/>
              </a:buClr>
            </a:pPr>
            <a:r>
              <a:rPr lang="en-US" sz="2800" dirty="0">
                <a:latin typeface="Calibri" pitchFamily="34" charset="0"/>
              </a:rPr>
              <a:t>Federal agencies must have in place a frame work for a risk evaluation for applicants (200.205)</a:t>
            </a:r>
            <a:endParaRPr lang="en-US" sz="2800" cap="none" dirty="0">
              <a:latin typeface="Calibri" pitchFamily="34" charset="0"/>
            </a:endParaRPr>
          </a:p>
          <a:p>
            <a:endParaRPr lang="en-US"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522288" indent="-522288" algn="l"/>
            <a:r>
              <a:rPr lang="en-US" sz="3500" dirty="0">
                <a:cs typeface="Times New Roman" pitchFamily="18" charset="0"/>
              </a:rPr>
              <a:t>Regulatory Changes – Part C Pre Award</a:t>
            </a:r>
          </a:p>
        </p:txBody>
      </p:sp>
      <p:sp>
        <p:nvSpPr>
          <p:cNvPr id="4" name="Content Placeholder 3"/>
          <p:cNvSpPr>
            <a:spLocks noGrp="1"/>
          </p:cNvSpPr>
          <p:nvPr>
            <p:ph idx="1"/>
          </p:nvPr>
        </p:nvSpPr>
        <p:spPr>
          <a:xfrm>
            <a:off x="381000" y="1295400"/>
            <a:ext cx="8534400" cy="4267199"/>
          </a:xfrm>
          <a:prstGeom prst="rect">
            <a:avLst/>
          </a:prstGeom>
        </p:spPr>
        <p:txBody>
          <a:bodyPr>
            <a:noAutofit/>
          </a:bodyPr>
          <a:lstStyle/>
          <a:p>
            <a:r>
              <a:rPr lang="en-US" sz="2800" cap="none" dirty="0">
                <a:latin typeface="Calibri" pitchFamily="34" charset="0"/>
              </a:rPr>
              <a:t>Requiring the use of OMB approved forms for grant applications </a:t>
            </a:r>
            <a:r>
              <a:rPr lang="en-US" sz="2800" dirty="0">
                <a:latin typeface="Calibri" pitchFamily="34" charset="0"/>
              </a:rPr>
              <a:t>(200.206)</a:t>
            </a:r>
            <a:endParaRPr lang="en-US" sz="2800" cap="none" dirty="0">
              <a:latin typeface="Calibri" pitchFamily="34" charset="0"/>
            </a:endParaRPr>
          </a:p>
          <a:p>
            <a:pPr>
              <a:buClr>
                <a:srgbClr val="00B0F0"/>
              </a:buClr>
            </a:pPr>
            <a:r>
              <a:rPr lang="en-US" sz="2800" cap="none" dirty="0">
                <a:latin typeface="Calibri" pitchFamily="34" charset="0"/>
              </a:rPr>
              <a:t>Outlines specific conditions which may be placed on recipients with a history of failure to comply with general and specific grant terms (200.207)</a:t>
            </a:r>
          </a:p>
          <a:p>
            <a:pPr>
              <a:buClr>
                <a:srgbClr val="00B0F0"/>
              </a:buClr>
            </a:pPr>
            <a:r>
              <a:rPr lang="en-US" sz="2800" cap="none" dirty="0">
                <a:latin typeface="Calibri" pitchFamily="34" charset="0"/>
              </a:rPr>
              <a:t>Requirement of specific performance goals for federal awards to be included in the award terms and conditions (200.210 (b))</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522288" indent="-522288" algn="l"/>
            <a:r>
              <a:rPr lang="en-US" sz="3500" dirty="0">
                <a:cs typeface="Times New Roman" pitchFamily="18" charset="0"/>
              </a:rPr>
              <a:t>Regulatory Changes – Part C Pre Award</a:t>
            </a:r>
          </a:p>
        </p:txBody>
      </p:sp>
      <p:sp>
        <p:nvSpPr>
          <p:cNvPr id="4" name="Content Placeholder 3"/>
          <p:cNvSpPr>
            <a:spLocks noGrp="1"/>
          </p:cNvSpPr>
          <p:nvPr>
            <p:ph idx="1"/>
          </p:nvPr>
        </p:nvSpPr>
        <p:spPr>
          <a:xfrm>
            <a:off x="381000" y="1295400"/>
            <a:ext cx="8534400" cy="4267199"/>
          </a:xfrm>
          <a:prstGeom prst="rect">
            <a:avLst/>
          </a:prstGeom>
          <a:ln>
            <a:noFill/>
          </a:ln>
        </p:spPr>
        <p:txBody>
          <a:bodyPr>
            <a:noAutofit/>
          </a:bodyPr>
          <a:lstStyle/>
          <a:p>
            <a:r>
              <a:rPr lang="en-US" sz="2800" cap="none" dirty="0">
                <a:latin typeface="Calibri" pitchFamily="34" charset="0"/>
              </a:rPr>
              <a:t>Public access requirement for all awards greater than or equal to $25k be posted at </a:t>
            </a:r>
            <a:r>
              <a:rPr lang="en-US" sz="2800" b="1" cap="none" dirty="0">
                <a:solidFill>
                  <a:srgbClr val="FF0000"/>
                </a:solidFill>
                <a:latin typeface="Calibri" pitchFamily="34" charset="0"/>
                <a:hlinkClick r:id="rId2"/>
              </a:rPr>
              <a:t>www.USAspending.gov</a:t>
            </a:r>
            <a:r>
              <a:rPr lang="en-US" sz="2800" b="1" cap="none" dirty="0">
                <a:solidFill>
                  <a:srgbClr val="FF0000"/>
                </a:solidFill>
                <a:latin typeface="Calibri" pitchFamily="34" charset="0"/>
              </a:rPr>
              <a:t> </a:t>
            </a:r>
            <a:r>
              <a:rPr lang="en-US" sz="2800" dirty="0">
                <a:latin typeface="Calibri" pitchFamily="34" charset="0"/>
              </a:rPr>
              <a:t>(200.211)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522288" indent="-522288" algn="l"/>
            <a:r>
              <a:rPr lang="en-US" sz="3500" dirty="0">
                <a:cs typeface="Times New Roman" pitchFamily="18" charset="0"/>
              </a:rPr>
              <a:t>Regulatory Changes – Part D Post Award</a:t>
            </a:r>
          </a:p>
        </p:txBody>
      </p:sp>
      <p:sp>
        <p:nvSpPr>
          <p:cNvPr id="4" name="Content Placeholder 3"/>
          <p:cNvSpPr>
            <a:spLocks noGrp="1"/>
          </p:cNvSpPr>
          <p:nvPr>
            <p:ph idx="1"/>
          </p:nvPr>
        </p:nvSpPr>
        <p:spPr>
          <a:xfrm>
            <a:off x="381000" y="1295400"/>
            <a:ext cx="8534400" cy="4267199"/>
          </a:xfrm>
          <a:prstGeom prst="rect">
            <a:avLst/>
          </a:prstGeom>
        </p:spPr>
        <p:txBody>
          <a:bodyPr>
            <a:noAutofit/>
          </a:bodyPr>
          <a:lstStyle/>
          <a:p>
            <a:r>
              <a:rPr lang="en-US" sz="2800" cap="none" dirty="0">
                <a:latin typeface="Calibri" pitchFamily="34" charset="0"/>
              </a:rPr>
              <a:t>Awarded entity responsible for implementing and maintaining effective internal control (utilizing COSO model) </a:t>
            </a:r>
            <a:r>
              <a:rPr lang="en-US" sz="2800" dirty="0">
                <a:latin typeface="Calibri" pitchFamily="34" charset="0"/>
              </a:rPr>
              <a:t>(200.303 (a))</a:t>
            </a:r>
            <a:endParaRPr lang="en-US" sz="2800" cap="none" dirty="0">
              <a:latin typeface="Calibri" pitchFamily="34" charset="0"/>
            </a:endParaRPr>
          </a:p>
          <a:p>
            <a:pPr>
              <a:buClr>
                <a:srgbClr val="00B0F0"/>
              </a:buClr>
            </a:pPr>
            <a:r>
              <a:rPr lang="en-US" sz="2800" dirty="0">
                <a:latin typeface="Calibri" pitchFamily="34" charset="0"/>
              </a:rPr>
              <a:t>Awarded entity comply, evaluate, monitor and take prompt corrective action related to compliance with Federal statues, regulations, and grant agreements </a:t>
            </a:r>
            <a:r>
              <a:rPr lang="en-US" sz="2800" cap="none" dirty="0">
                <a:latin typeface="Calibri" pitchFamily="34" charset="0"/>
              </a:rPr>
              <a:t>(200.303 (b), (c), (d))</a:t>
            </a:r>
          </a:p>
          <a:p>
            <a:pPr>
              <a:buClr>
                <a:srgbClr val="00B0F0"/>
              </a:buClr>
            </a:pPr>
            <a:r>
              <a:rPr lang="en-US" sz="2800" cap="none" dirty="0">
                <a:latin typeface="Calibri" pitchFamily="34" charset="0"/>
              </a:rPr>
              <a:t>Awarded entity take reasonable measures to safe guard PPI (200.303 (e))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522288" indent="-522288" algn="l"/>
            <a:r>
              <a:rPr lang="en-US" sz="3500" dirty="0">
                <a:cs typeface="Times New Roman" pitchFamily="18" charset="0"/>
              </a:rPr>
              <a:t>Regulatory Changes – Part D Post Award</a:t>
            </a:r>
          </a:p>
        </p:txBody>
      </p:sp>
      <p:sp>
        <p:nvSpPr>
          <p:cNvPr id="4" name="Content Placeholder 3"/>
          <p:cNvSpPr>
            <a:spLocks noGrp="1"/>
          </p:cNvSpPr>
          <p:nvPr>
            <p:ph idx="1"/>
          </p:nvPr>
        </p:nvSpPr>
        <p:spPr>
          <a:xfrm>
            <a:off x="381000" y="1295400"/>
            <a:ext cx="8534400" cy="4267199"/>
          </a:xfrm>
          <a:prstGeom prst="rect">
            <a:avLst/>
          </a:prstGeom>
        </p:spPr>
        <p:txBody>
          <a:bodyPr>
            <a:noAutofit/>
          </a:bodyPr>
          <a:lstStyle/>
          <a:p>
            <a:r>
              <a:rPr lang="en-US" sz="2800" cap="none" dirty="0">
                <a:latin typeface="Calibri" pitchFamily="34" charset="0"/>
              </a:rPr>
              <a:t>Interest earned on federal advances deposited into interest bearing accounts must be remitted to DHHS unless $500 or less in which case they may be used to offset admin expenses (200.305 (b) (9))</a:t>
            </a:r>
          </a:p>
          <a:p>
            <a:r>
              <a:rPr lang="en-US" sz="2800" dirty="0">
                <a:latin typeface="Calibri" pitchFamily="34" charset="0"/>
              </a:rPr>
              <a:t>States to follow same procurement policies and procedures as those for non-federal funds.  Non-state entities will follow procurement procedures outlined in section 200.318 Gen Procurement Standards  – 200.326 Contract Provisions (200.317)</a:t>
            </a:r>
          </a:p>
          <a:p>
            <a:pPr>
              <a:buNone/>
            </a:pPr>
            <a:endParaRPr lang="en-US" sz="2800" dirty="0">
              <a:latin typeface="Calibri" pitchFamily="34" charset="0"/>
            </a:endParaRPr>
          </a:p>
          <a:p>
            <a:endParaRPr lang="en-US" sz="2800" cap="none" dirty="0">
              <a:latin typeface="Calibri"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noAutofit/>
          </a:bodyPr>
          <a:lstStyle/>
          <a:p>
            <a:pPr marL="522288" indent="-522288" algn="l"/>
            <a:r>
              <a:rPr lang="en-US" sz="3500" dirty="0">
                <a:cs typeface="Times New Roman" pitchFamily="18" charset="0"/>
              </a:rPr>
              <a:t>Regulatory Changes – Part D Post Award</a:t>
            </a:r>
          </a:p>
        </p:txBody>
      </p:sp>
      <p:sp>
        <p:nvSpPr>
          <p:cNvPr id="4" name="Content Placeholder 3"/>
          <p:cNvSpPr>
            <a:spLocks noGrp="1"/>
          </p:cNvSpPr>
          <p:nvPr>
            <p:ph idx="1"/>
          </p:nvPr>
        </p:nvSpPr>
        <p:spPr>
          <a:xfrm>
            <a:off x="0" y="838200"/>
            <a:ext cx="9144000" cy="4953000"/>
          </a:xfrm>
          <a:prstGeom prst="rect">
            <a:avLst/>
          </a:prstGeom>
        </p:spPr>
        <p:txBody>
          <a:bodyPr>
            <a:noAutofit/>
          </a:bodyPr>
          <a:lstStyle/>
          <a:p>
            <a:r>
              <a:rPr lang="en-US" sz="2800" dirty="0"/>
              <a:t>The non-Federal entity must conduct procurements in a manner that prohibits the use of statutorily or administratively imposed state or local geographical preferences in the evaluation of bids or proposals, except in those cases where applicable Federal statutes expressly mandate or encourage geographic preference. Nothing in this section preempts state licensing laws. When contracting for architectural and engineering (A/E) services, geographic location may be a selection criterion provided its application leaves an appropriate number of qualified firms, given the nature and size of the project, to compete for the contract. (200.319 (b))</a:t>
            </a:r>
            <a:endParaRPr lang="en-US" sz="2800" dirty="0">
              <a:latin typeface="Calibri" pitchFamily="34" charset="0"/>
            </a:endParaRPr>
          </a:p>
          <a:p>
            <a:endParaRPr lang="en-US" sz="2800" cap="none" dirty="0">
              <a:latin typeface="Calibri"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522288" indent="-522288" algn="l"/>
            <a:r>
              <a:rPr lang="en-US" sz="3500" dirty="0">
                <a:cs typeface="Times New Roman" pitchFamily="18" charset="0"/>
              </a:rPr>
              <a:t>Regulatory Changes – Part D Post Award</a:t>
            </a:r>
          </a:p>
        </p:txBody>
      </p:sp>
      <p:sp>
        <p:nvSpPr>
          <p:cNvPr id="4" name="Content Placeholder 3"/>
          <p:cNvSpPr>
            <a:spLocks noGrp="1"/>
          </p:cNvSpPr>
          <p:nvPr>
            <p:ph idx="1"/>
          </p:nvPr>
        </p:nvSpPr>
        <p:spPr>
          <a:xfrm>
            <a:off x="381000" y="1295400"/>
            <a:ext cx="8534400" cy="4572000"/>
          </a:xfrm>
          <a:prstGeom prst="rect">
            <a:avLst/>
          </a:prstGeom>
        </p:spPr>
        <p:txBody>
          <a:bodyPr>
            <a:noAutofit/>
          </a:bodyPr>
          <a:lstStyle/>
          <a:p>
            <a:r>
              <a:rPr lang="en-US" sz="2800" dirty="0">
                <a:latin typeface="Calibri" pitchFamily="34" charset="0"/>
              </a:rPr>
              <a:t>Procurement by small purchase procedures utilizing the Simplified Acquisition Method. Threshold is now set at $150,000 (200.88 and 200.320 (b))</a:t>
            </a:r>
          </a:p>
          <a:p>
            <a:r>
              <a:rPr lang="en-US" sz="2800" dirty="0"/>
              <a:t>Unless otherwise approved by OMB, the Federal awarding agency may solicit only the standard, OMB-approved government wide data elements for collection of financial information (at time of publication the Federal Financial Report or such future collections as may be approved by OMB and listed on the OMB Web site) (200.327)</a:t>
            </a:r>
            <a:endParaRPr lang="en-US" sz="2800" dirty="0">
              <a:latin typeface="Calibri"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522288" indent="-522288" algn="l"/>
            <a:r>
              <a:rPr lang="en-US" sz="3500" dirty="0">
                <a:cs typeface="Times New Roman" pitchFamily="18" charset="0"/>
              </a:rPr>
              <a:t>Regulatory Changes – Part D Post Award</a:t>
            </a:r>
          </a:p>
        </p:txBody>
      </p:sp>
      <p:sp>
        <p:nvSpPr>
          <p:cNvPr id="4" name="Content Placeholder 3"/>
          <p:cNvSpPr>
            <a:spLocks noGrp="1"/>
          </p:cNvSpPr>
          <p:nvPr>
            <p:ph idx="1"/>
          </p:nvPr>
        </p:nvSpPr>
        <p:spPr>
          <a:xfrm>
            <a:off x="228600" y="990600"/>
            <a:ext cx="8534400" cy="4953000"/>
          </a:xfrm>
          <a:prstGeom prst="rect">
            <a:avLst/>
          </a:prstGeom>
        </p:spPr>
        <p:txBody>
          <a:bodyPr>
            <a:noAutofit/>
          </a:bodyPr>
          <a:lstStyle/>
          <a:p>
            <a:r>
              <a:rPr lang="en-US" sz="2800" dirty="0">
                <a:latin typeface="Calibri" pitchFamily="34" charset="0"/>
              </a:rPr>
              <a:t>Federal awarding agencies must use standard OMB approved data elements for the collection of performance information including performance progress reports or future reports as approved by OMB as listed on the OMB website (200.328)</a:t>
            </a:r>
          </a:p>
          <a:p>
            <a:r>
              <a:rPr lang="en-US" sz="2800" dirty="0"/>
              <a:t>Financial records, supporting documents, statistical records, and all other non-Federal entity records pertinent to a Federal award must be retained for a period of 3 years from the date of submission of the final expenditure report or, the applicable renewal periods (quarterly, annual, etc.) (200.333)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7620000" cy="1143000"/>
          </a:xfrm>
        </p:spPr>
        <p:txBody>
          <a:bodyPr/>
          <a:lstStyle/>
          <a:p>
            <a:pPr algn="l"/>
            <a:r>
              <a:rPr lang="en-US" dirty="0"/>
              <a:t>Topics</a:t>
            </a:r>
          </a:p>
        </p:txBody>
      </p:sp>
      <p:sp>
        <p:nvSpPr>
          <p:cNvPr id="3" name="Content Placeholder 2"/>
          <p:cNvSpPr>
            <a:spLocks noGrp="1"/>
          </p:cNvSpPr>
          <p:nvPr>
            <p:ph idx="4294967295"/>
          </p:nvPr>
        </p:nvSpPr>
        <p:spPr>
          <a:xfrm>
            <a:off x="838200" y="1219200"/>
            <a:ext cx="8305800" cy="3810000"/>
          </a:xfrm>
          <a:prstGeom prst="rect">
            <a:avLst/>
          </a:prstGeom>
        </p:spPr>
        <p:txBody>
          <a:bodyPr>
            <a:normAutofit/>
          </a:bodyPr>
          <a:lstStyle/>
          <a:p>
            <a:pPr>
              <a:buClr>
                <a:srgbClr val="00B0F0"/>
              </a:buClr>
            </a:pPr>
            <a:r>
              <a:rPr lang="en-US" sz="3200" cap="none" dirty="0">
                <a:latin typeface="Calibri" pitchFamily="34" charset="0"/>
              </a:rPr>
              <a:t>Overview of Recently Issued Super Circular</a:t>
            </a:r>
          </a:p>
          <a:p>
            <a:pPr>
              <a:buClr>
                <a:srgbClr val="00B0F0"/>
              </a:buClr>
            </a:pPr>
            <a:r>
              <a:rPr lang="en-US" sz="3200" cap="none" dirty="0">
                <a:latin typeface="Calibri" pitchFamily="34" charset="0"/>
              </a:rPr>
              <a:t>Super Circular Updates to Single Audit Requirements</a:t>
            </a:r>
          </a:p>
          <a:p>
            <a:pPr>
              <a:buClr>
                <a:srgbClr val="00B0F0"/>
              </a:buClr>
            </a:pPr>
            <a:r>
              <a:rPr lang="en-US" sz="3200" cap="none" dirty="0">
                <a:latin typeface="Calibri" pitchFamily="34" charset="0"/>
              </a:rPr>
              <a:t>Government Standards for Internal Controls</a:t>
            </a:r>
          </a:p>
          <a:p>
            <a:pPr>
              <a:buClr>
                <a:srgbClr val="00B0F0"/>
              </a:buClr>
              <a:buNone/>
            </a:pPr>
            <a:endParaRPr lang="en-US" sz="3200" cap="none" dirty="0">
              <a:latin typeface="Calibri" pitchFamily="34" charset="0"/>
            </a:endParaRPr>
          </a:p>
          <a:p>
            <a:pPr>
              <a:buNone/>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2590800"/>
            <a:ext cx="8001000" cy="1209675"/>
          </a:xfrm>
          <a:prstGeom prst="rect">
            <a:avLst/>
          </a:prstGeom>
        </p:spPr>
        <p:txBody>
          <a:bodyPr anchor="ctr">
            <a:normAutofit/>
          </a:bodyPr>
          <a:lstStyle/>
          <a:p>
            <a:pPr algn="ctr"/>
            <a:r>
              <a:rPr lang="en-US" b="1" dirty="0">
                <a:solidFill>
                  <a:srgbClr val="0070C0"/>
                </a:solidFill>
                <a:effectLst>
                  <a:outerShdw blurRad="38100" dist="38100" dir="2700000" algn="tl">
                    <a:srgbClr val="000000">
                      <a:alpha val="43137"/>
                    </a:srgbClr>
                  </a:outerShdw>
                </a:effectLst>
              </a:rPr>
              <a:t>Single Audit Changes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7620000" cy="1143000"/>
          </a:xfrm>
        </p:spPr>
        <p:txBody>
          <a:bodyPr>
            <a:noAutofit/>
          </a:bodyPr>
          <a:lstStyle/>
          <a:p>
            <a:pPr marL="522288" indent="-522288" algn="l"/>
            <a:r>
              <a:rPr lang="en-US" sz="3500" dirty="0">
                <a:cs typeface="Times New Roman" pitchFamily="18" charset="0"/>
              </a:rPr>
              <a:t>Single Audit Changes</a:t>
            </a:r>
          </a:p>
        </p:txBody>
      </p:sp>
      <p:sp>
        <p:nvSpPr>
          <p:cNvPr id="4" name="Content Placeholder 3"/>
          <p:cNvSpPr>
            <a:spLocks noGrp="1"/>
          </p:cNvSpPr>
          <p:nvPr>
            <p:ph idx="4294967295"/>
          </p:nvPr>
        </p:nvSpPr>
        <p:spPr>
          <a:xfrm>
            <a:off x="381000" y="1447800"/>
            <a:ext cx="8382000" cy="4038600"/>
          </a:xfrm>
          <a:prstGeom prst="rect">
            <a:avLst/>
          </a:prstGeom>
        </p:spPr>
        <p:txBody>
          <a:bodyPr>
            <a:noAutofit/>
          </a:bodyPr>
          <a:lstStyle/>
          <a:p>
            <a:pPr>
              <a:buClr>
                <a:srgbClr val="00B0F0"/>
              </a:buClr>
            </a:pPr>
            <a:r>
              <a:rPr lang="en-US" sz="2800" cap="none" dirty="0">
                <a:latin typeface="Calibri" pitchFamily="34" charset="0"/>
              </a:rPr>
              <a:t>Increase audit threshold from $500,000 to $750,000</a:t>
            </a:r>
          </a:p>
          <a:p>
            <a:pPr>
              <a:buClr>
                <a:srgbClr val="00B0F0"/>
              </a:buClr>
            </a:pPr>
            <a:endParaRPr lang="en-US" sz="2800" cap="none" dirty="0">
              <a:latin typeface="Calibri" pitchFamily="34" charset="0"/>
            </a:endParaRPr>
          </a:p>
          <a:p>
            <a:pPr>
              <a:buClr>
                <a:srgbClr val="00B0F0"/>
              </a:buClr>
            </a:pPr>
            <a:r>
              <a:rPr lang="en-US" sz="2800" cap="none" dirty="0">
                <a:latin typeface="Calibri" pitchFamily="34" charset="0"/>
              </a:rPr>
              <a:t>Expected to reduce burden on 5,000 Non-Federal entities</a:t>
            </a:r>
          </a:p>
          <a:p>
            <a:pPr>
              <a:buClr>
                <a:srgbClr val="00B0F0"/>
              </a:buClr>
            </a:pPr>
            <a:endParaRPr lang="en-US" sz="2800" cap="none" dirty="0">
              <a:latin typeface="Calibri" pitchFamily="34" charset="0"/>
            </a:endParaRPr>
          </a:p>
          <a:p>
            <a:pPr>
              <a:buClr>
                <a:srgbClr val="00B0F0"/>
              </a:buClr>
            </a:pPr>
            <a:r>
              <a:rPr lang="en-US" sz="2800" cap="none" dirty="0">
                <a:latin typeface="Calibri" pitchFamily="34" charset="0"/>
              </a:rPr>
              <a:t>Maintains coverage of more than 99% of federal grand funds currently covered</a:t>
            </a:r>
          </a:p>
          <a:p>
            <a:endParaRPr lang="en-US" sz="2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914400"/>
          </a:xfrm>
        </p:spPr>
        <p:txBody>
          <a:bodyPr>
            <a:noAutofit/>
          </a:bodyPr>
          <a:lstStyle/>
          <a:p>
            <a:r>
              <a:rPr lang="en-US" sz="3500" dirty="0">
                <a:cs typeface="Times New Roman" pitchFamily="18" charset="0"/>
              </a:rPr>
              <a:t>Single Audit Changes </a:t>
            </a:r>
            <a:r>
              <a:rPr lang="en-US" sz="2400" i="1" dirty="0">
                <a:cs typeface="Times New Roman" pitchFamily="18" charset="0"/>
              </a:rPr>
              <a:t>(Cont.)</a:t>
            </a:r>
            <a:endParaRPr lang="en-US" sz="2000" i="1" dirty="0">
              <a:cs typeface="Times New Roman" pitchFamily="18" charset="0"/>
            </a:endParaRPr>
          </a:p>
        </p:txBody>
      </p:sp>
      <p:sp>
        <p:nvSpPr>
          <p:cNvPr id="4" name="Content Placeholder 3"/>
          <p:cNvSpPr>
            <a:spLocks noGrp="1"/>
          </p:cNvSpPr>
          <p:nvPr>
            <p:ph idx="4294967295"/>
          </p:nvPr>
        </p:nvSpPr>
        <p:spPr>
          <a:xfrm>
            <a:off x="228600" y="838200"/>
            <a:ext cx="8382000" cy="1524000"/>
          </a:xfrm>
          <a:prstGeom prst="rect">
            <a:avLst/>
          </a:prstGeom>
        </p:spPr>
        <p:txBody>
          <a:bodyPr>
            <a:noAutofit/>
          </a:bodyPr>
          <a:lstStyle/>
          <a:p>
            <a:pPr>
              <a:buClr>
                <a:srgbClr val="00B0F0"/>
              </a:buClr>
            </a:pPr>
            <a:r>
              <a:rPr lang="en-US" sz="2800" cap="none" dirty="0">
                <a:latin typeface="Calibri" pitchFamily="34" charset="0"/>
              </a:rPr>
              <a:t>Increase </a:t>
            </a:r>
            <a:r>
              <a:rPr lang="en-US" sz="2800" u="sng" cap="none" dirty="0">
                <a:latin typeface="Calibri" pitchFamily="34" charset="0"/>
              </a:rPr>
              <a:t>minimum</a:t>
            </a:r>
            <a:r>
              <a:rPr lang="en-US" sz="2800" cap="none" dirty="0">
                <a:latin typeface="Calibri" pitchFamily="34" charset="0"/>
              </a:rPr>
              <a:t> threshold for Type A programs from $300,000 to $750,000</a:t>
            </a:r>
          </a:p>
          <a:p>
            <a:pPr>
              <a:buClr>
                <a:srgbClr val="00B0F0"/>
              </a:buClr>
            </a:pPr>
            <a:r>
              <a:rPr lang="en-US" sz="2800" cap="none" dirty="0">
                <a:latin typeface="Calibri" pitchFamily="34" charset="0"/>
              </a:rPr>
              <a:t>Utilize table format for ease of comprehension</a:t>
            </a:r>
          </a:p>
          <a:p>
            <a:pPr>
              <a:buClr>
                <a:srgbClr val="00B0F0"/>
              </a:buClr>
            </a:pPr>
            <a:endParaRPr lang="en-US" sz="2800" cap="none" dirty="0">
              <a:latin typeface="Calibri" pitchFamily="34" charset="0"/>
            </a:endParaRPr>
          </a:p>
          <a:p>
            <a:pPr>
              <a:buNone/>
            </a:pPr>
            <a:endParaRPr lang="en-US" sz="2800" dirty="0"/>
          </a:p>
          <a:p>
            <a:pPr>
              <a:buNone/>
            </a:pPr>
            <a:endParaRPr lang="en-US" sz="2800" dirty="0"/>
          </a:p>
          <a:p>
            <a:endParaRPr lang="en-US" sz="2800" dirty="0"/>
          </a:p>
          <a:p>
            <a:endParaRPr lang="en-US" sz="2800" dirty="0"/>
          </a:p>
        </p:txBody>
      </p:sp>
      <p:graphicFrame>
        <p:nvGraphicFramePr>
          <p:cNvPr id="5" name="Table 4"/>
          <p:cNvGraphicFramePr>
            <a:graphicFrameLocks noGrp="1"/>
          </p:cNvGraphicFramePr>
          <p:nvPr/>
        </p:nvGraphicFramePr>
        <p:xfrm>
          <a:off x="228600" y="2438400"/>
          <a:ext cx="8686800" cy="3603941"/>
        </p:xfrm>
        <a:graphic>
          <a:graphicData uri="http://schemas.openxmlformats.org/drawingml/2006/table">
            <a:tbl>
              <a:tblPr firstRow="1" bandRow="1">
                <a:tableStyleId>{5C22544A-7EE6-4342-B048-85BDC9FD1C3A}</a:tableStyleId>
              </a:tblPr>
              <a:tblGrid>
                <a:gridCol w="4843083">
                  <a:extLst>
                    <a:ext uri="{9D8B030D-6E8A-4147-A177-3AD203B41FA5}">
                      <a16:colId xmlns:a16="http://schemas.microsoft.com/office/drawing/2014/main" val="20000"/>
                    </a:ext>
                  </a:extLst>
                </a:gridCol>
                <a:gridCol w="3843717">
                  <a:extLst>
                    <a:ext uri="{9D8B030D-6E8A-4147-A177-3AD203B41FA5}">
                      <a16:colId xmlns:a16="http://schemas.microsoft.com/office/drawing/2014/main" val="20001"/>
                    </a:ext>
                  </a:extLst>
                </a:gridCol>
              </a:tblGrid>
              <a:tr h="333952">
                <a:tc>
                  <a:txBody>
                    <a:bodyPr/>
                    <a:lstStyle/>
                    <a:p>
                      <a:pPr algn="ctr"/>
                      <a:r>
                        <a:rPr lang="en-US" dirty="0"/>
                        <a:t>Federal Awards</a:t>
                      </a:r>
                      <a:r>
                        <a:rPr lang="en-US" baseline="0" dirty="0"/>
                        <a:t> Expended</a:t>
                      </a:r>
                      <a:endParaRPr lang="en-US" dirty="0"/>
                    </a:p>
                  </a:txBody>
                  <a:tcPr/>
                </a:tc>
                <a:tc>
                  <a:txBody>
                    <a:bodyPr/>
                    <a:lstStyle/>
                    <a:p>
                      <a:pPr algn="ctr"/>
                      <a:r>
                        <a:rPr lang="en-US" dirty="0"/>
                        <a:t>Type A/B Threshold</a:t>
                      </a:r>
                    </a:p>
                  </a:txBody>
                  <a:tcPr/>
                </a:tc>
                <a:extLst>
                  <a:ext uri="{0D108BD9-81ED-4DB2-BD59-A6C34878D82A}">
                    <a16:rowId xmlns:a16="http://schemas.microsoft.com/office/drawing/2014/main" val="10000"/>
                  </a:ext>
                </a:extLst>
              </a:tr>
              <a:tr h="333952">
                <a:tc>
                  <a:txBody>
                    <a:bodyPr/>
                    <a:lstStyle/>
                    <a:p>
                      <a:r>
                        <a:rPr lang="en-US" dirty="0"/>
                        <a:t>$750,000 less</a:t>
                      </a:r>
                      <a:r>
                        <a:rPr lang="en-US" baseline="0" dirty="0"/>
                        <a:t> than equal to </a:t>
                      </a:r>
                      <a:r>
                        <a:rPr lang="en-US" dirty="0"/>
                        <a:t>$25 million </a:t>
                      </a:r>
                    </a:p>
                  </a:txBody>
                  <a:tcPr/>
                </a:tc>
                <a:tc>
                  <a:txBody>
                    <a:bodyPr/>
                    <a:lstStyle/>
                    <a:p>
                      <a:r>
                        <a:rPr lang="en-US" dirty="0"/>
                        <a:t>$750,000</a:t>
                      </a:r>
                    </a:p>
                  </a:txBody>
                  <a:tcPr/>
                </a:tc>
                <a:extLst>
                  <a:ext uri="{0D108BD9-81ED-4DB2-BD59-A6C34878D82A}">
                    <a16:rowId xmlns:a16="http://schemas.microsoft.com/office/drawing/2014/main" val="10001"/>
                  </a:ext>
                </a:extLst>
              </a:tr>
              <a:tr h="584417">
                <a:tc>
                  <a:txBody>
                    <a:bodyPr/>
                    <a:lstStyle/>
                    <a:p>
                      <a:r>
                        <a:rPr lang="en-US" dirty="0"/>
                        <a:t>Exceed $25 million less than equal</a:t>
                      </a:r>
                      <a:r>
                        <a:rPr lang="en-US" baseline="0" dirty="0"/>
                        <a:t> to $100 million</a:t>
                      </a:r>
                      <a:endParaRPr lang="en-US" dirty="0"/>
                    </a:p>
                  </a:txBody>
                  <a:tcPr/>
                </a:tc>
                <a:tc>
                  <a:txBody>
                    <a:bodyPr/>
                    <a:lstStyle/>
                    <a:p>
                      <a:r>
                        <a:rPr lang="en-US" dirty="0"/>
                        <a:t>Amt. of Federal Awards times</a:t>
                      </a:r>
                      <a:r>
                        <a:rPr lang="en-US" baseline="0" dirty="0"/>
                        <a:t> .03</a:t>
                      </a:r>
                      <a:endParaRPr lang="en-US" dirty="0"/>
                    </a:p>
                  </a:txBody>
                  <a:tcPr/>
                </a:tc>
                <a:extLst>
                  <a:ext uri="{0D108BD9-81ED-4DB2-BD59-A6C34878D82A}">
                    <a16:rowId xmlns:a16="http://schemas.microsoft.com/office/drawing/2014/main" val="10002"/>
                  </a:ext>
                </a:extLst>
              </a:tr>
              <a:tr h="503922">
                <a:tc>
                  <a:txBody>
                    <a:bodyPr/>
                    <a:lstStyle/>
                    <a:p>
                      <a:r>
                        <a:rPr lang="en-US" dirty="0"/>
                        <a:t>Exceed</a:t>
                      </a:r>
                      <a:r>
                        <a:rPr lang="en-US" baseline="0" dirty="0"/>
                        <a:t> $100 million less than equal to $1 billion</a:t>
                      </a:r>
                      <a:endParaRPr lang="en-US" dirty="0"/>
                    </a:p>
                  </a:txBody>
                  <a:tcPr/>
                </a:tc>
                <a:tc>
                  <a:txBody>
                    <a:bodyPr/>
                    <a:lstStyle/>
                    <a:p>
                      <a:r>
                        <a:rPr lang="en-US" dirty="0"/>
                        <a:t>$3 million</a:t>
                      </a:r>
                    </a:p>
                  </a:txBody>
                  <a:tcPr/>
                </a:tc>
                <a:extLst>
                  <a:ext uri="{0D108BD9-81ED-4DB2-BD59-A6C34878D82A}">
                    <a16:rowId xmlns:a16="http://schemas.microsoft.com/office/drawing/2014/main" val="10003"/>
                  </a:ext>
                </a:extLst>
              </a:tr>
              <a:tr h="503922">
                <a:tc>
                  <a:txBody>
                    <a:bodyPr/>
                    <a:lstStyle/>
                    <a:p>
                      <a:r>
                        <a:rPr lang="en-US" dirty="0"/>
                        <a:t>Exceed $1 billion less than equal to $10 billion</a:t>
                      </a:r>
                    </a:p>
                  </a:txBody>
                  <a:tcPr/>
                </a:tc>
                <a:tc>
                  <a:txBody>
                    <a:bodyPr/>
                    <a:lstStyle/>
                    <a:p>
                      <a:r>
                        <a:rPr lang="en-US" dirty="0"/>
                        <a:t>Amt. of Federal Awards times .003</a:t>
                      </a:r>
                    </a:p>
                  </a:txBody>
                  <a:tcPr/>
                </a:tc>
                <a:extLst>
                  <a:ext uri="{0D108BD9-81ED-4DB2-BD59-A6C34878D82A}">
                    <a16:rowId xmlns:a16="http://schemas.microsoft.com/office/drawing/2014/main" val="10004"/>
                  </a:ext>
                </a:extLst>
              </a:tr>
              <a:tr h="5844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Exceed $10 billion less than equal to $20 billion</a:t>
                      </a:r>
                    </a:p>
                    <a:p>
                      <a:endParaRPr lang="en-US" dirty="0"/>
                    </a:p>
                  </a:txBody>
                  <a:tcPr/>
                </a:tc>
                <a:tc>
                  <a:txBody>
                    <a:bodyPr/>
                    <a:lstStyle/>
                    <a:p>
                      <a:r>
                        <a:rPr lang="en-US" dirty="0"/>
                        <a:t>$30 million</a:t>
                      </a:r>
                    </a:p>
                  </a:txBody>
                  <a:tcPr/>
                </a:tc>
                <a:extLst>
                  <a:ext uri="{0D108BD9-81ED-4DB2-BD59-A6C34878D82A}">
                    <a16:rowId xmlns:a16="http://schemas.microsoft.com/office/drawing/2014/main" val="10005"/>
                  </a:ext>
                </a:extLst>
              </a:tr>
              <a:tr h="5844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Exceed $20 billion</a:t>
                      </a:r>
                    </a:p>
                  </a:txBody>
                  <a:tcPr/>
                </a:tc>
                <a:tc>
                  <a:txBody>
                    <a:bodyPr/>
                    <a:lstStyle/>
                    <a:p>
                      <a:r>
                        <a:rPr lang="en-US" dirty="0"/>
                        <a:t>Amt. of Federal Awards times .0015</a:t>
                      </a:r>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534400" cy="1143000"/>
          </a:xfrm>
        </p:spPr>
        <p:txBody>
          <a:bodyPr>
            <a:noAutofit/>
          </a:bodyPr>
          <a:lstStyle/>
          <a:p>
            <a:pPr marL="522288" indent="-522288"/>
            <a:r>
              <a:rPr lang="en-US" sz="3500" dirty="0">
                <a:cs typeface="Times New Roman" pitchFamily="18" charset="0"/>
              </a:rPr>
              <a:t>Single Audit Changes </a:t>
            </a:r>
            <a:r>
              <a:rPr lang="en-US" sz="2400" i="1" dirty="0">
                <a:cs typeface="Times New Roman" pitchFamily="18" charset="0"/>
              </a:rPr>
              <a:t>(Cont.)</a:t>
            </a:r>
            <a:endParaRPr lang="en-US" sz="2400" dirty="0">
              <a:cs typeface="Times New Roman" pitchFamily="18" charset="0"/>
            </a:endParaRPr>
          </a:p>
        </p:txBody>
      </p:sp>
      <p:sp>
        <p:nvSpPr>
          <p:cNvPr id="4" name="Content Placeholder 3"/>
          <p:cNvSpPr>
            <a:spLocks noGrp="1"/>
          </p:cNvSpPr>
          <p:nvPr>
            <p:ph idx="4294967295"/>
          </p:nvPr>
        </p:nvSpPr>
        <p:spPr>
          <a:xfrm>
            <a:off x="381000" y="1447800"/>
            <a:ext cx="8382000" cy="4038600"/>
          </a:xfrm>
          <a:prstGeom prst="rect">
            <a:avLst/>
          </a:prstGeom>
        </p:spPr>
        <p:txBody>
          <a:bodyPr>
            <a:noAutofit/>
          </a:bodyPr>
          <a:lstStyle/>
          <a:p>
            <a:pPr>
              <a:buClr>
                <a:srgbClr val="00B0F0"/>
              </a:buClr>
            </a:pPr>
            <a:r>
              <a:rPr lang="en-US" sz="2800" cap="none" dirty="0">
                <a:latin typeface="Calibri" pitchFamily="34" charset="0"/>
              </a:rPr>
              <a:t>Audit Coverage Rule</a:t>
            </a:r>
          </a:p>
          <a:p>
            <a:pPr lvl="1">
              <a:buClr>
                <a:srgbClr val="00B0F0"/>
              </a:buClr>
            </a:pPr>
            <a:r>
              <a:rPr lang="en-US" cap="none" dirty="0">
                <a:latin typeface="Calibri" pitchFamily="34" charset="0"/>
              </a:rPr>
              <a:t>If auditee meets criteria in 200.520 (low risk), all major programs in aggregate must cover at least 20% of federal awards.  Reduced from 25%.</a:t>
            </a:r>
          </a:p>
          <a:p>
            <a:pPr lvl="1">
              <a:buClr>
                <a:srgbClr val="00B0F0"/>
              </a:buClr>
            </a:pPr>
            <a:r>
              <a:rPr lang="en-US" cap="none" dirty="0">
                <a:latin typeface="Calibri" pitchFamily="34" charset="0"/>
              </a:rPr>
              <a:t>If auditee </a:t>
            </a:r>
            <a:r>
              <a:rPr lang="en-US" u="sng" cap="none" dirty="0">
                <a:latin typeface="Calibri" pitchFamily="34" charset="0"/>
              </a:rPr>
              <a:t>does not </a:t>
            </a:r>
            <a:r>
              <a:rPr lang="en-US" cap="none" dirty="0">
                <a:latin typeface="Calibri" pitchFamily="34" charset="0"/>
              </a:rPr>
              <a:t>meet criteria in 200.520 (low risk), all major programs in aggregate must cover at least 40% of federal awards.  Reduced from 50%.</a:t>
            </a:r>
          </a:p>
          <a:p>
            <a:pPr lvl="1">
              <a:buClr>
                <a:srgbClr val="00B0F0"/>
              </a:buClr>
              <a:buNone/>
            </a:pPr>
            <a:endParaRPr lang="en-US" sz="2800" cap="none" dirty="0">
              <a:latin typeface="Calibri" pitchFamily="34" charset="0"/>
            </a:endParaRPr>
          </a:p>
          <a:p>
            <a:pPr>
              <a:buClr>
                <a:srgbClr val="00B0F0"/>
              </a:buClr>
            </a:pPr>
            <a:r>
              <a:rPr lang="en-US" sz="2800" cap="none" dirty="0">
                <a:latin typeface="Calibri" pitchFamily="34" charset="0"/>
              </a:rPr>
              <a:t>Focus continues to be on highest risk programs</a:t>
            </a:r>
          </a:p>
          <a:p>
            <a:endParaRPr lang="en-US" sz="2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534400" cy="1143000"/>
          </a:xfrm>
        </p:spPr>
        <p:txBody>
          <a:bodyPr>
            <a:noAutofit/>
          </a:bodyPr>
          <a:lstStyle/>
          <a:p>
            <a:pPr marL="522288" indent="-522288"/>
            <a:r>
              <a:rPr lang="en-US" sz="3500" dirty="0">
                <a:cs typeface="Times New Roman" pitchFamily="18" charset="0"/>
              </a:rPr>
              <a:t>Single Audit Changes </a:t>
            </a:r>
            <a:r>
              <a:rPr lang="en-US" sz="2400" i="1" dirty="0">
                <a:cs typeface="Times New Roman" pitchFamily="18" charset="0"/>
              </a:rPr>
              <a:t>(Cont.)</a:t>
            </a:r>
            <a:endParaRPr lang="en-US" sz="3500" dirty="0">
              <a:cs typeface="Times New Roman" pitchFamily="18" charset="0"/>
            </a:endParaRPr>
          </a:p>
        </p:txBody>
      </p:sp>
      <p:sp>
        <p:nvSpPr>
          <p:cNvPr id="4" name="Content Placeholder 3"/>
          <p:cNvSpPr>
            <a:spLocks noGrp="1"/>
          </p:cNvSpPr>
          <p:nvPr>
            <p:ph idx="4294967295"/>
          </p:nvPr>
        </p:nvSpPr>
        <p:spPr>
          <a:xfrm>
            <a:off x="381000" y="1371600"/>
            <a:ext cx="8382000" cy="4572000"/>
          </a:xfrm>
          <a:prstGeom prst="rect">
            <a:avLst/>
          </a:prstGeom>
        </p:spPr>
        <p:txBody>
          <a:bodyPr>
            <a:noAutofit/>
          </a:bodyPr>
          <a:lstStyle/>
          <a:p>
            <a:pPr>
              <a:buClr>
                <a:srgbClr val="00B0F0"/>
              </a:buClr>
            </a:pPr>
            <a:r>
              <a:rPr lang="en-US" sz="2800" cap="none" dirty="0">
                <a:latin typeface="Calibri" pitchFamily="34" charset="0"/>
              </a:rPr>
              <a:t>Auditor Type B Program Analysis</a:t>
            </a:r>
          </a:p>
          <a:p>
            <a:pPr lvl="1">
              <a:buClr>
                <a:srgbClr val="00B0F0"/>
              </a:buClr>
            </a:pPr>
            <a:r>
              <a:rPr lang="en-US" cap="none" dirty="0">
                <a:latin typeface="Calibri" pitchFamily="34" charset="0"/>
              </a:rPr>
              <a:t>Identify Type B programs which are high risk using professional judgment and criteria in 200.519</a:t>
            </a:r>
          </a:p>
          <a:p>
            <a:pPr lvl="1">
              <a:buClr>
                <a:srgbClr val="00B0F0"/>
              </a:buClr>
            </a:pPr>
            <a:r>
              <a:rPr lang="en-US" cap="none" dirty="0">
                <a:latin typeface="Calibri" pitchFamily="34" charset="0"/>
              </a:rPr>
              <a:t>Expected to perform risk assessment of Type B programs that exceed 25% of the Type A threshold (previously stepped approach) (ex., $750k * .25 = $187,500)</a:t>
            </a:r>
          </a:p>
          <a:p>
            <a:pPr lvl="1">
              <a:buClr>
                <a:srgbClr val="00B0F0"/>
              </a:buClr>
            </a:pPr>
            <a:r>
              <a:rPr lang="en-US" cap="none" dirty="0">
                <a:latin typeface="Calibri" pitchFamily="34" charset="0"/>
              </a:rPr>
              <a:t>Continues to encourage utilization of an assessment of risk that would result in different Type B programs to be audited over a period of time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534400" cy="1143000"/>
          </a:xfrm>
        </p:spPr>
        <p:txBody>
          <a:bodyPr>
            <a:noAutofit/>
          </a:bodyPr>
          <a:lstStyle/>
          <a:p>
            <a:pPr marL="522288" indent="-522288"/>
            <a:r>
              <a:rPr lang="en-US" sz="3500" dirty="0">
                <a:cs typeface="Times New Roman" pitchFamily="18" charset="0"/>
              </a:rPr>
              <a:t>Single Audit Changes </a:t>
            </a:r>
            <a:r>
              <a:rPr lang="en-US" sz="2400" i="1" dirty="0">
                <a:cs typeface="Times New Roman" pitchFamily="18" charset="0"/>
              </a:rPr>
              <a:t>(Cont.)</a:t>
            </a:r>
            <a:endParaRPr lang="en-US" sz="3500" dirty="0">
              <a:cs typeface="Times New Roman" pitchFamily="18" charset="0"/>
            </a:endParaRPr>
          </a:p>
        </p:txBody>
      </p:sp>
      <p:sp>
        <p:nvSpPr>
          <p:cNvPr id="4" name="Content Placeholder 3"/>
          <p:cNvSpPr>
            <a:spLocks noGrp="1"/>
          </p:cNvSpPr>
          <p:nvPr>
            <p:ph idx="4294967295"/>
          </p:nvPr>
        </p:nvSpPr>
        <p:spPr>
          <a:xfrm>
            <a:off x="381000" y="1219200"/>
            <a:ext cx="8382000" cy="4419600"/>
          </a:xfrm>
          <a:prstGeom prst="rect">
            <a:avLst/>
          </a:prstGeom>
        </p:spPr>
        <p:txBody>
          <a:bodyPr>
            <a:noAutofit/>
          </a:bodyPr>
          <a:lstStyle/>
          <a:p>
            <a:pPr>
              <a:buClr>
                <a:srgbClr val="00B0F0"/>
              </a:buClr>
            </a:pPr>
            <a:r>
              <a:rPr lang="en-US" sz="2800" cap="none" dirty="0">
                <a:latin typeface="Calibri" pitchFamily="34" charset="0"/>
              </a:rPr>
              <a:t>Findings and Questioned Costs</a:t>
            </a:r>
          </a:p>
          <a:p>
            <a:pPr lvl="1">
              <a:buClr>
                <a:srgbClr val="00B0F0"/>
              </a:buClr>
            </a:pPr>
            <a:r>
              <a:rPr lang="en-US" cap="none" dirty="0">
                <a:latin typeface="Calibri" pitchFamily="34" charset="0"/>
              </a:rPr>
              <a:t>Must report known or questioned costs that are greater than $25,000 (increase from $10,000)</a:t>
            </a:r>
          </a:p>
          <a:p>
            <a:pPr lvl="1">
              <a:buClr>
                <a:srgbClr val="00B0F0"/>
              </a:buClr>
            </a:pPr>
            <a:r>
              <a:rPr lang="en-US" cap="none" dirty="0">
                <a:latin typeface="Calibri" pitchFamily="34" charset="0"/>
              </a:rPr>
              <a:t>Continued emphasis on findings, including detail with specifics to allow </a:t>
            </a:r>
            <a:r>
              <a:rPr lang="en-US" cap="none" dirty="0" err="1">
                <a:latin typeface="Calibri" pitchFamily="34" charset="0"/>
              </a:rPr>
              <a:t>auditee</a:t>
            </a:r>
            <a:r>
              <a:rPr lang="en-US" cap="none" dirty="0">
                <a:latin typeface="Calibri" pitchFamily="34" charset="0"/>
              </a:rPr>
              <a:t> to prepare the appropriate corrective action plan</a:t>
            </a:r>
          </a:p>
          <a:p>
            <a:pPr lvl="1">
              <a:buClr>
                <a:srgbClr val="00B0F0"/>
              </a:buClr>
            </a:pPr>
            <a:r>
              <a:rPr lang="en-US" cap="none" dirty="0">
                <a:latin typeface="Calibri" pitchFamily="34" charset="0"/>
              </a:rPr>
              <a:t>Continued emphasis on identification of prior findings, including updates and details as to why finding is not corrected, if applicable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610600" cy="838200"/>
          </a:xfrm>
        </p:spPr>
        <p:txBody>
          <a:bodyPr>
            <a:noAutofit/>
          </a:bodyPr>
          <a:lstStyle/>
          <a:p>
            <a:pPr algn="l"/>
            <a:r>
              <a:rPr lang="en-US" sz="3500" dirty="0">
                <a:cs typeface="Times New Roman" pitchFamily="18" charset="0"/>
              </a:rPr>
              <a:t>Changes to Major Program Determination</a:t>
            </a:r>
            <a:endParaRPr lang="en-US" sz="2000" i="1" dirty="0">
              <a:cs typeface="Times New Roman" pitchFamily="18" charset="0"/>
            </a:endParaRPr>
          </a:p>
        </p:txBody>
      </p:sp>
      <p:sp>
        <p:nvSpPr>
          <p:cNvPr id="4" name="Content Placeholder 3"/>
          <p:cNvSpPr>
            <a:spLocks noGrp="1"/>
          </p:cNvSpPr>
          <p:nvPr>
            <p:ph idx="4294967295"/>
          </p:nvPr>
        </p:nvSpPr>
        <p:spPr>
          <a:xfrm>
            <a:off x="381000" y="1066800"/>
            <a:ext cx="8382000" cy="4800600"/>
          </a:xfrm>
          <a:prstGeom prst="rect">
            <a:avLst/>
          </a:prstGeom>
        </p:spPr>
        <p:txBody>
          <a:bodyPr>
            <a:noAutofit/>
          </a:bodyPr>
          <a:lstStyle/>
          <a:p>
            <a:pPr>
              <a:buClr>
                <a:srgbClr val="00B0F0"/>
              </a:buClr>
            </a:pPr>
            <a:r>
              <a:rPr lang="en-US" sz="2800" cap="none" dirty="0">
                <a:latin typeface="Calibri" pitchFamily="34" charset="0"/>
              </a:rPr>
              <a:t>As in A-133, Type A programs will be designated as low risk only if:</a:t>
            </a:r>
          </a:p>
          <a:p>
            <a:pPr lvl="1">
              <a:buClr>
                <a:srgbClr val="00B0F0"/>
              </a:buClr>
            </a:pPr>
            <a:r>
              <a:rPr lang="en-US" cap="none" dirty="0">
                <a:latin typeface="Calibri" pitchFamily="34" charset="0"/>
              </a:rPr>
              <a:t>In the most recent period, the program received an unmodified opinion;</a:t>
            </a:r>
          </a:p>
          <a:p>
            <a:pPr lvl="1">
              <a:buClr>
                <a:srgbClr val="00B0F0"/>
              </a:buClr>
            </a:pPr>
            <a:r>
              <a:rPr lang="en-US" cap="none" dirty="0">
                <a:latin typeface="Calibri" pitchFamily="34" charset="0"/>
              </a:rPr>
              <a:t>No material weakness in internal controls were reported; and</a:t>
            </a:r>
          </a:p>
          <a:p>
            <a:pPr lvl="1">
              <a:buClr>
                <a:srgbClr val="00B0F0"/>
              </a:buClr>
            </a:pPr>
            <a:r>
              <a:rPr lang="en-US" cap="none" dirty="0">
                <a:latin typeface="Calibri" pitchFamily="34" charset="0"/>
              </a:rPr>
              <a:t>There were no questioned costs exceeding 5% of program expenditures</a:t>
            </a:r>
          </a:p>
          <a:p>
            <a:pPr>
              <a:buNone/>
            </a:pPr>
            <a:endParaRPr lang="en-US" sz="1600" cap="none" dirty="0">
              <a:latin typeface="Calibri" pitchFamily="34" charset="0"/>
            </a:endParaRPr>
          </a:p>
          <a:p>
            <a:pPr>
              <a:buClr>
                <a:srgbClr val="00B0F0"/>
              </a:buClr>
            </a:pPr>
            <a:r>
              <a:rPr lang="en-US" sz="2800" cap="none" dirty="0">
                <a:latin typeface="Calibri" pitchFamily="34" charset="0"/>
              </a:rPr>
              <a:t>The program must have been audited as major in at least one of the tow most recent audit periods.</a:t>
            </a:r>
          </a:p>
          <a:p>
            <a:pPr>
              <a:buNone/>
            </a:pPr>
            <a:endParaRPr lang="en-US" sz="2800" dirty="0"/>
          </a:p>
          <a:p>
            <a:pPr>
              <a:buNone/>
            </a:pPr>
            <a:endParaRPr lang="en-US" sz="2800" dirty="0"/>
          </a:p>
          <a:p>
            <a:endParaRPr lang="en-US" sz="2800" dirty="0"/>
          </a:p>
          <a:p>
            <a:endParaRPr lang="en-US" sz="28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500" dirty="0">
                <a:cs typeface="Times New Roman" pitchFamily="18" charset="0"/>
              </a:rPr>
              <a:t>Changes to Major Program Determination </a:t>
            </a:r>
            <a:r>
              <a:rPr lang="en-US" sz="2400" i="1" dirty="0">
                <a:cs typeface="Times New Roman" pitchFamily="18" charset="0"/>
              </a:rPr>
              <a:t>(Cont.)</a:t>
            </a:r>
            <a:endParaRPr lang="en-US" sz="2000" i="1" dirty="0">
              <a:cs typeface="Times New Roman" pitchFamily="18" charset="0"/>
            </a:endParaRPr>
          </a:p>
        </p:txBody>
      </p:sp>
      <p:sp>
        <p:nvSpPr>
          <p:cNvPr id="4" name="Content Placeholder 3"/>
          <p:cNvSpPr>
            <a:spLocks noGrp="1"/>
          </p:cNvSpPr>
          <p:nvPr>
            <p:ph idx="4294967295"/>
          </p:nvPr>
        </p:nvSpPr>
        <p:spPr>
          <a:xfrm>
            <a:off x="381000" y="1752600"/>
            <a:ext cx="8382000" cy="4191000"/>
          </a:xfrm>
          <a:prstGeom prst="rect">
            <a:avLst/>
          </a:prstGeom>
        </p:spPr>
        <p:txBody>
          <a:bodyPr>
            <a:noAutofit/>
          </a:bodyPr>
          <a:lstStyle/>
          <a:p>
            <a:pPr>
              <a:buClr>
                <a:srgbClr val="00B0F0"/>
              </a:buClr>
            </a:pPr>
            <a:r>
              <a:rPr lang="en-US" sz="2800" cap="none" dirty="0">
                <a:latin typeface="Calibri" pitchFamily="34" charset="0"/>
              </a:rPr>
              <a:t>Reduce the number of Type B programs that must be tested as major from at least one-half (1/2) to at least one-fourth (1/4) of the number of low risk Type A Programs identified.  Continues to allow the auditor to stop the risk assessment process at this point.</a:t>
            </a:r>
          </a:p>
          <a:p>
            <a:pPr>
              <a:buNone/>
            </a:pPr>
            <a:endParaRPr lang="en-US" sz="2800" dirty="0"/>
          </a:p>
          <a:p>
            <a:pPr>
              <a:buNone/>
            </a:pPr>
            <a:endParaRPr lang="en-US" sz="2800" dirty="0"/>
          </a:p>
          <a:p>
            <a:endParaRPr lang="en-US" sz="2800" dirty="0"/>
          </a:p>
          <a:p>
            <a:endParaRPr lang="en-US" sz="2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686800" cy="1143000"/>
          </a:xfrm>
        </p:spPr>
        <p:txBody>
          <a:bodyPr>
            <a:noAutofit/>
          </a:bodyPr>
          <a:lstStyle/>
          <a:p>
            <a:pPr marL="522288" indent="-522288"/>
            <a:r>
              <a:rPr lang="en-US" sz="3500" dirty="0">
                <a:cs typeface="Times New Roman" pitchFamily="18" charset="0"/>
              </a:rPr>
              <a:t>Other – Compliance Requirements</a:t>
            </a:r>
          </a:p>
        </p:txBody>
      </p:sp>
      <p:sp>
        <p:nvSpPr>
          <p:cNvPr id="4" name="Content Placeholder 3"/>
          <p:cNvSpPr>
            <a:spLocks noGrp="1"/>
          </p:cNvSpPr>
          <p:nvPr>
            <p:ph idx="4294967295"/>
          </p:nvPr>
        </p:nvSpPr>
        <p:spPr>
          <a:xfrm>
            <a:off x="381000" y="1524000"/>
            <a:ext cx="8382000" cy="4038600"/>
          </a:xfrm>
          <a:prstGeom prst="rect">
            <a:avLst/>
          </a:prstGeom>
        </p:spPr>
        <p:txBody>
          <a:bodyPr>
            <a:noAutofit/>
          </a:bodyPr>
          <a:lstStyle/>
          <a:p>
            <a:pPr>
              <a:buClr>
                <a:srgbClr val="00B0F0"/>
              </a:buClr>
            </a:pPr>
            <a:r>
              <a:rPr lang="en-US" sz="2800" cap="none" dirty="0">
                <a:latin typeface="Calibri" pitchFamily="34" charset="0"/>
              </a:rPr>
              <a:t>No action taken related to the compliance require-ments at this time</a:t>
            </a:r>
          </a:p>
          <a:p>
            <a:pPr>
              <a:buClr>
                <a:srgbClr val="00B0F0"/>
              </a:buClr>
              <a:buNone/>
            </a:pPr>
            <a:endParaRPr lang="en-US" sz="2800" cap="none" dirty="0">
              <a:latin typeface="Calibri" pitchFamily="34" charset="0"/>
            </a:endParaRPr>
          </a:p>
          <a:p>
            <a:pPr>
              <a:buClr>
                <a:srgbClr val="00B0F0"/>
              </a:buClr>
            </a:pPr>
            <a:r>
              <a:rPr lang="en-US" sz="2800" cap="none" dirty="0">
                <a:latin typeface="Calibri" pitchFamily="34" charset="0"/>
              </a:rPr>
              <a:t>COFAR recommends further public outreach</a:t>
            </a:r>
          </a:p>
          <a:p>
            <a:pPr>
              <a:buClr>
                <a:srgbClr val="00B0F0"/>
              </a:buClr>
              <a:buNone/>
            </a:pPr>
            <a:endParaRPr lang="en-US" sz="2800" cap="none" dirty="0">
              <a:latin typeface="Calibri" pitchFamily="34" charset="0"/>
            </a:endParaRPr>
          </a:p>
          <a:p>
            <a:pPr>
              <a:buClr>
                <a:srgbClr val="00B0F0"/>
              </a:buClr>
            </a:pPr>
            <a:r>
              <a:rPr lang="en-US" sz="2800" cap="none" dirty="0">
                <a:latin typeface="Calibri" pitchFamily="34" charset="0"/>
              </a:rPr>
              <a:t>Compliance supplement is published as part of a separate process and, therefore, is included in the super circular by reference under Appendix XI</a:t>
            </a:r>
          </a:p>
          <a:p>
            <a:pPr>
              <a:buNone/>
            </a:pPr>
            <a:endParaRPr lang="en-US" sz="2800" dirty="0"/>
          </a:p>
          <a:p>
            <a:pPr>
              <a:buNone/>
            </a:pPr>
            <a:endParaRPr lang="en-US" sz="2800" dirty="0"/>
          </a:p>
          <a:p>
            <a:endParaRPr lang="en-US" sz="2800" dirty="0"/>
          </a:p>
          <a:p>
            <a:endParaRPr lang="en-US" sz="2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686800" cy="1143000"/>
          </a:xfrm>
        </p:spPr>
        <p:txBody>
          <a:bodyPr>
            <a:noAutofit/>
          </a:bodyPr>
          <a:lstStyle/>
          <a:p>
            <a:pPr marL="522288" indent="-522288"/>
            <a:r>
              <a:rPr lang="en-US" sz="3500" dirty="0">
                <a:cs typeface="Times New Roman" pitchFamily="18" charset="0"/>
              </a:rPr>
              <a:t>Other – Compliance Requirements </a:t>
            </a:r>
            <a:r>
              <a:rPr lang="en-US" sz="2400" i="1" dirty="0">
                <a:cs typeface="Times New Roman" pitchFamily="18" charset="0"/>
              </a:rPr>
              <a:t>(Cont.)</a:t>
            </a:r>
            <a:endParaRPr lang="en-US" sz="3500" i="1" dirty="0">
              <a:cs typeface="Times New Roman" pitchFamily="18" charset="0"/>
            </a:endParaRPr>
          </a:p>
        </p:txBody>
      </p:sp>
      <p:sp>
        <p:nvSpPr>
          <p:cNvPr id="4" name="Content Placeholder 3"/>
          <p:cNvSpPr>
            <a:spLocks noGrp="1"/>
          </p:cNvSpPr>
          <p:nvPr>
            <p:ph idx="4294967295"/>
          </p:nvPr>
        </p:nvSpPr>
        <p:spPr>
          <a:xfrm>
            <a:off x="381000" y="1676400"/>
            <a:ext cx="8382000" cy="3657600"/>
          </a:xfrm>
          <a:prstGeom prst="rect">
            <a:avLst/>
          </a:prstGeom>
        </p:spPr>
        <p:txBody>
          <a:bodyPr>
            <a:noAutofit/>
          </a:bodyPr>
          <a:lstStyle/>
          <a:p>
            <a:pPr>
              <a:buClr>
                <a:srgbClr val="00B0F0"/>
              </a:buClr>
            </a:pPr>
            <a:r>
              <a:rPr lang="en-US" sz="2800" cap="none" dirty="0">
                <a:latin typeface="Calibri" pitchFamily="34" charset="0"/>
              </a:rPr>
              <a:t>The 2013 and 2014 compliance supplements will follow A-133</a:t>
            </a:r>
          </a:p>
          <a:p>
            <a:pPr>
              <a:buClr>
                <a:srgbClr val="00B0F0"/>
              </a:buClr>
              <a:buNone/>
            </a:pPr>
            <a:endParaRPr lang="en-US" sz="2800" cap="none" dirty="0">
              <a:latin typeface="Calibri" pitchFamily="34" charset="0"/>
            </a:endParaRPr>
          </a:p>
          <a:p>
            <a:pPr>
              <a:buClr>
                <a:srgbClr val="00B0F0"/>
              </a:buClr>
            </a:pPr>
            <a:r>
              <a:rPr lang="en-US" sz="2800" cap="none" dirty="0">
                <a:latin typeface="Calibri" pitchFamily="34" charset="0"/>
              </a:rPr>
              <a:t>The 2015 compliance supplement will follow requirements issued on December 26, 2014</a:t>
            </a:r>
          </a:p>
          <a:p>
            <a:pPr>
              <a:buNone/>
            </a:pPr>
            <a:endParaRPr lang="en-US" sz="2800" dirty="0"/>
          </a:p>
          <a:p>
            <a:endParaRPr lang="en-US"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2133600"/>
            <a:ext cx="8382000" cy="3631763"/>
          </a:xfrm>
          <a:prstGeom prst="rect">
            <a:avLst/>
          </a:prstGeom>
        </p:spPr>
        <p:txBody>
          <a:bodyPr wrap="square">
            <a:spAutoFit/>
          </a:bodyPr>
          <a:lstStyle/>
          <a:p>
            <a:pPr algn="ctr"/>
            <a:r>
              <a:rPr lang="en-US" sz="4400" b="1" dirty="0">
                <a:solidFill>
                  <a:srgbClr val="0070C0"/>
                </a:solidFill>
                <a:effectLst>
                  <a:outerShdw blurRad="38100" dist="38100" dir="2700000" algn="tl">
                    <a:srgbClr val="000000">
                      <a:alpha val="43137"/>
                    </a:srgbClr>
                  </a:outerShdw>
                </a:effectLst>
                <a:latin typeface="Calibri" pitchFamily="34" charset="0"/>
              </a:rPr>
              <a:t>It’s Here – The Super Circular</a:t>
            </a:r>
            <a:br>
              <a:rPr lang="en-US" sz="2800" b="1" dirty="0">
                <a:solidFill>
                  <a:srgbClr val="0070C0"/>
                </a:solidFill>
                <a:effectLst>
                  <a:outerShdw blurRad="38100" dist="38100" dir="2700000" algn="tl">
                    <a:srgbClr val="000000">
                      <a:alpha val="43137"/>
                    </a:srgbClr>
                  </a:outerShdw>
                </a:effectLst>
                <a:latin typeface="Calibri" pitchFamily="34" charset="0"/>
              </a:rPr>
            </a:br>
            <a:br>
              <a:rPr lang="en-US" b="1" dirty="0">
                <a:solidFill>
                  <a:srgbClr val="0070C0"/>
                </a:solidFill>
                <a:effectLst>
                  <a:outerShdw blurRad="38100" dist="38100" dir="2700000" algn="tl">
                    <a:srgbClr val="000000">
                      <a:alpha val="43137"/>
                    </a:srgbClr>
                  </a:outerShdw>
                </a:effectLst>
                <a:latin typeface="Calibri" pitchFamily="34" charset="0"/>
              </a:rPr>
            </a:br>
            <a:r>
              <a:rPr lang="en-US" sz="2800" b="1" dirty="0">
                <a:solidFill>
                  <a:srgbClr val="0070C0"/>
                </a:solidFill>
                <a:effectLst>
                  <a:outerShdw blurRad="38100" dist="38100" dir="2700000" algn="tl">
                    <a:srgbClr val="000000">
                      <a:alpha val="43137"/>
                    </a:srgbClr>
                  </a:outerShdw>
                </a:effectLst>
                <a:latin typeface="Calibri" pitchFamily="34" charset="0"/>
              </a:rPr>
              <a:t>OMB - 2CFR Chapter 1 and Chapter II,</a:t>
            </a:r>
            <a:br>
              <a:rPr lang="en-US" sz="2800" b="1" dirty="0">
                <a:solidFill>
                  <a:srgbClr val="0070C0"/>
                </a:solidFill>
                <a:effectLst>
                  <a:outerShdw blurRad="38100" dist="38100" dir="2700000" algn="tl">
                    <a:srgbClr val="000000">
                      <a:alpha val="43137"/>
                    </a:srgbClr>
                  </a:outerShdw>
                </a:effectLst>
                <a:latin typeface="Calibri" pitchFamily="34" charset="0"/>
              </a:rPr>
            </a:br>
            <a:r>
              <a:rPr lang="en-US" sz="2800" b="1" dirty="0">
                <a:solidFill>
                  <a:srgbClr val="0070C0"/>
                </a:solidFill>
                <a:effectLst>
                  <a:outerShdw blurRad="38100" dist="38100" dir="2700000" algn="tl">
                    <a:srgbClr val="000000">
                      <a:alpha val="43137"/>
                    </a:srgbClr>
                  </a:outerShdw>
                </a:effectLst>
                <a:latin typeface="Calibri" pitchFamily="34" charset="0"/>
              </a:rPr>
              <a:t>Parts 200, 215, 220, 225 and 230</a:t>
            </a:r>
            <a:br>
              <a:rPr lang="en-US" sz="2800" b="1" dirty="0">
                <a:solidFill>
                  <a:srgbClr val="0070C0"/>
                </a:solidFill>
                <a:effectLst>
                  <a:outerShdw blurRad="38100" dist="38100" dir="2700000" algn="tl">
                    <a:srgbClr val="000000">
                      <a:alpha val="43137"/>
                    </a:srgbClr>
                  </a:outerShdw>
                </a:effectLst>
                <a:latin typeface="Calibri" pitchFamily="34" charset="0"/>
              </a:rPr>
            </a:br>
            <a:br>
              <a:rPr lang="en-US" sz="2800" b="1" dirty="0">
                <a:solidFill>
                  <a:srgbClr val="0070C0"/>
                </a:solidFill>
                <a:effectLst>
                  <a:outerShdw blurRad="38100" dist="38100" dir="2700000" algn="tl">
                    <a:srgbClr val="000000">
                      <a:alpha val="43137"/>
                    </a:srgbClr>
                  </a:outerShdw>
                </a:effectLst>
                <a:latin typeface="Calibri" pitchFamily="34" charset="0"/>
              </a:rPr>
            </a:br>
            <a:r>
              <a:rPr lang="en-US" sz="2800" b="1" dirty="0">
                <a:solidFill>
                  <a:srgbClr val="0070C0"/>
                </a:solidFill>
                <a:effectLst>
                  <a:outerShdw blurRad="38100" dist="38100" dir="2700000" algn="tl">
                    <a:srgbClr val="000000">
                      <a:alpha val="43137"/>
                    </a:srgbClr>
                  </a:outerShdw>
                </a:effectLst>
                <a:latin typeface="Calibri" pitchFamily="34" charset="0"/>
              </a:rPr>
              <a:t>Uniform Administrative Requirements,</a:t>
            </a:r>
            <a:br>
              <a:rPr lang="en-US" sz="2800" b="1" dirty="0">
                <a:solidFill>
                  <a:srgbClr val="0070C0"/>
                </a:solidFill>
                <a:effectLst>
                  <a:outerShdw blurRad="38100" dist="38100" dir="2700000" algn="tl">
                    <a:srgbClr val="000000">
                      <a:alpha val="43137"/>
                    </a:srgbClr>
                  </a:outerShdw>
                </a:effectLst>
                <a:latin typeface="Calibri" pitchFamily="34" charset="0"/>
              </a:rPr>
            </a:br>
            <a:r>
              <a:rPr lang="en-US" sz="2800" b="1" dirty="0">
                <a:solidFill>
                  <a:srgbClr val="0070C0"/>
                </a:solidFill>
                <a:effectLst>
                  <a:outerShdw blurRad="38100" dist="38100" dir="2700000" algn="tl">
                    <a:srgbClr val="000000">
                      <a:alpha val="43137"/>
                    </a:srgbClr>
                  </a:outerShdw>
                </a:effectLst>
                <a:latin typeface="Calibri" pitchFamily="34" charset="0"/>
              </a:rPr>
              <a:t>Cost Principles, and Audit Requirements for Federal Awards</a:t>
            </a:r>
            <a:endParaRPr lang="en-US" sz="2800" dirty="0">
              <a:latin typeface="Calibri" pitchFamily="34" charset="0"/>
            </a:endParaRPr>
          </a:p>
        </p:txBody>
      </p:sp>
      <p:sp>
        <p:nvSpPr>
          <p:cNvPr id="3" name="Rectangle 2"/>
          <p:cNvSpPr/>
          <p:nvPr/>
        </p:nvSpPr>
        <p:spPr>
          <a:xfrm>
            <a:off x="8153400" y="6488668"/>
            <a:ext cx="396262" cy="276999"/>
          </a:xfrm>
          <a:prstGeom prst="rect">
            <a:avLst/>
          </a:prstGeom>
        </p:spPr>
        <p:txBody>
          <a:bodyPr wrap="none">
            <a:spAutoFit/>
          </a:bodyPr>
          <a:lstStyle/>
          <a:p>
            <a:fld id="{2D86A998-937C-C345-9749-9154D609CA64}" type="slidenum">
              <a:rPr lang="en-US" sz="1200" smtClean="0">
                <a:solidFill>
                  <a:srgbClr val="0070C0"/>
                </a:solidFill>
              </a:rPr>
              <a:pPr/>
              <a:t>4</a:t>
            </a:fld>
            <a:endParaRPr lang="en-US" sz="1200" dirty="0">
              <a:solidFill>
                <a:srgbClr val="0070C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686800" cy="838200"/>
          </a:xfrm>
        </p:spPr>
        <p:txBody>
          <a:bodyPr>
            <a:noAutofit/>
          </a:bodyPr>
          <a:lstStyle/>
          <a:p>
            <a:pPr marL="522288" indent="-522288"/>
            <a:r>
              <a:rPr lang="en-US" sz="3500" dirty="0">
                <a:cs typeface="Times New Roman" pitchFamily="18" charset="0"/>
              </a:rPr>
              <a:t>Designation of Agency Officials</a:t>
            </a:r>
            <a:endParaRPr lang="en-US" sz="3500" i="1" dirty="0">
              <a:cs typeface="Times New Roman" pitchFamily="18" charset="0"/>
            </a:endParaRPr>
          </a:p>
        </p:txBody>
      </p:sp>
      <p:sp>
        <p:nvSpPr>
          <p:cNvPr id="4" name="Content Placeholder 3"/>
          <p:cNvSpPr>
            <a:spLocks noGrp="1"/>
          </p:cNvSpPr>
          <p:nvPr>
            <p:ph idx="4294967295"/>
          </p:nvPr>
        </p:nvSpPr>
        <p:spPr>
          <a:xfrm>
            <a:off x="381000" y="1676400"/>
            <a:ext cx="8382000" cy="3657600"/>
          </a:xfrm>
          <a:prstGeom prst="rect">
            <a:avLst/>
          </a:prstGeom>
        </p:spPr>
        <p:txBody>
          <a:bodyPr>
            <a:noAutofit/>
          </a:bodyPr>
          <a:lstStyle/>
          <a:p>
            <a:pPr>
              <a:buClr>
                <a:srgbClr val="00B0F0"/>
              </a:buClr>
            </a:pPr>
            <a:r>
              <a:rPr lang="en-US" sz="2800" b="1" i="1" cap="none" dirty="0">
                <a:latin typeface="Calibri" pitchFamily="34" charset="0"/>
              </a:rPr>
              <a:t>Single Audit Accountable Official </a:t>
            </a:r>
            <a:r>
              <a:rPr lang="en-US" sz="2800" cap="none" dirty="0">
                <a:latin typeface="Calibri" pitchFamily="34" charset="0"/>
              </a:rPr>
              <a:t>– Official responsible for ensuring the agency is in compliance with all audit requirements and improving effectiveness of agency’s use of single audits.</a:t>
            </a:r>
          </a:p>
          <a:p>
            <a:pPr>
              <a:buClr>
                <a:srgbClr val="00B0F0"/>
              </a:buClr>
              <a:buNone/>
            </a:pPr>
            <a:endParaRPr lang="en-US" sz="2800" cap="none" dirty="0">
              <a:latin typeface="Calibri" pitchFamily="34" charset="0"/>
            </a:endParaRPr>
          </a:p>
          <a:p>
            <a:pPr>
              <a:buClr>
                <a:srgbClr val="00B0F0"/>
              </a:buClr>
            </a:pPr>
            <a:r>
              <a:rPr lang="en-US" sz="2800" b="1" i="1" cap="none" dirty="0">
                <a:latin typeface="Calibri" pitchFamily="34" charset="0"/>
              </a:rPr>
              <a:t>Single Audit Liaison  </a:t>
            </a:r>
            <a:r>
              <a:rPr lang="en-US" sz="2800" cap="none" dirty="0">
                <a:latin typeface="Calibri" pitchFamily="34" charset="0"/>
              </a:rPr>
              <a:t>– Official serving as agency’s point of contact for the single audit process.</a:t>
            </a:r>
          </a:p>
          <a:p>
            <a:pPr>
              <a:buClr>
                <a:srgbClr val="00B0F0"/>
              </a:buClr>
              <a:buNone/>
            </a:pPr>
            <a:r>
              <a:rPr lang="en-US" sz="2800" cap="none" dirty="0">
                <a:latin typeface="Calibri" pitchFamily="34" charset="0"/>
              </a:rPr>
              <a:t>	Appointed by the Single Audit Accountable Official.</a:t>
            </a:r>
          </a:p>
          <a:p>
            <a:pPr>
              <a:buNone/>
            </a:pPr>
            <a:endParaRPr lang="en-US" sz="2800" dirty="0"/>
          </a:p>
          <a:p>
            <a:endParaRPr lang="en-US" sz="28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3200"/>
            <a:ext cx="7772400" cy="1362075"/>
          </a:xfrm>
          <a:prstGeom prst="rect">
            <a:avLst/>
          </a:prstGeom>
        </p:spPr>
        <p:txBody>
          <a:bodyPr/>
          <a:lstStyle/>
          <a:p>
            <a:pPr algn="ctr"/>
            <a:r>
              <a:rPr lang="en-US" b="1" dirty="0">
                <a:solidFill>
                  <a:srgbClr val="0070C0"/>
                </a:solidFill>
                <a:effectLst>
                  <a:outerShdw blurRad="38100" dist="38100" dir="2700000" algn="tl">
                    <a:srgbClr val="000000">
                      <a:alpha val="43137"/>
                    </a:srgbClr>
                  </a:outerShdw>
                </a:effectLst>
              </a:rPr>
              <a:t>Keep a Look Out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522288" indent="-522288"/>
            <a:r>
              <a:rPr lang="en-US" sz="3500" dirty="0">
                <a:cs typeface="Times New Roman" pitchFamily="18" charset="0"/>
              </a:rPr>
              <a:t>Monitor Resources</a:t>
            </a:r>
          </a:p>
        </p:txBody>
      </p:sp>
      <p:sp>
        <p:nvSpPr>
          <p:cNvPr id="5" name="Content Placeholder 4"/>
          <p:cNvSpPr>
            <a:spLocks noGrp="1"/>
          </p:cNvSpPr>
          <p:nvPr>
            <p:ph idx="1"/>
          </p:nvPr>
        </p:nvSpPr>
        <p:spPr>
          <a:xfrm>
            <a:off x="457200" y="1371600"/>
            <a:ext cx="8458200" cy="3962399"/>
          </a:xfrm>
        </p:spPr>
        <p:txBody>
          <a:bodyPr/>
          <a:lstStyle/>
          <a:p>
            <a:r>
              <a:rPr lang="en-US" sz="2800" dirty="0"/>
              <a:t>OMB</a:t>
            </a:r>
          </a:p>
          <a:p>
            <a:pPr lvl="1"/>
            <a:r>
              <a:rPr lang="en-US" sz="2800" dirty="0">
                <a:solidFill>
                  <a:srgbClr val="FF0000"/>
                </a:solidFill>
              </a:rPr>
              <a:t>http://www.whitehouse.gov/omb/financial_default/ </a:t>
            </a:r>
          </a:p>
          <a:p>
            <a:pPr lvl="1">
              <a:buNone/>
            </a:pPr>
            <a:endParaRPr lang="en-US" sz="2800" dirty="0">
              <a:solidFill>
                <a:srgbClr val="FF0000"/>
              </a:solidFill>
            </a:endParaRPr>
          </a:p>
          <a:p>
            <a:r>
              <a:rPr lang="en-US" sz="2800" dirty="0"/>
              <a:t>COFAR</a:t>
            </a:r>
          </a:p>
          <a:p>
            <a:pPr lvl="1"/>
            <a:r>
              <a:rPr lang="en-US" sz="2800" dirty="0">
                <a:solidFill>
                  <a:srgbClr val="FF0000"/>
                </a:solidFill>
              </a:rPr>
              <a:t>https://cfo.gov/cofar</a:t>
            </a:r>
          </a:p>
          <a:p>
            <a:pPr lvl="1"/>
            <a:r>
              <a:rPr lang="en-US" sz="2800" dirty="0">
                <a:solidFill>
                  <a:srgbClr val="FF0000"/>
                </a:solidFill>
              </a:rPr>
              <a:t>http://www.gpo.gov/fdsys/pkg/FR-2013-12-26/pdf/2013-30465.pdf</a:t>
            </a:r>
            <a:endParaRPr lang="en-US" sz="2800" dirty="0"/>
          </a:p>
          <a:p>
            <a:pPr lvl="1"/>
            <a:endParaRPr lang="en-US" sz="2800" dirty="0">
              <a:solidFill>
                <a:srgbClr val="FF0000"/>
              </a:solidFill>
            </a:endParaRPr>
          </a:p>
          <a:p>
            <a:pPr lvl="1">
              <a:buNone/>
            </a:pPr>
            <a:endParaRPr lang="en-US" dirty="0"/>
          </a:p>
          <a:p>
            <a:pPr lvl="1"/>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2438400"/>
            <a:ext cx="8534400" cy="1676400"/>
          </a:xfrm>
          <a:prstGeom prst="rect">
            <a:avLst/>
          </a:prstGeom>
        </p:spPr>
        <p:txBody>
          <a:bodyPr anchor="ctr">
            <a:normAutofit/>
          </a:bodyPr>
          <a:lstStyle/>
          <a:p>
            <a:pPr algn="ctr"/>
            <a:r>
              <a:rPr lang="en-US" b="1" dirty="0">
                <a:solidFill>
                  <a:srgbClr val="0070C0"/>
                </a:solidFill>
                <a:effectLst>
                  <a:outerShdw blurRad="38100" dist="38100" dir="2700000" algn="tl">
                    <a:srgbClr val="000000">
                      <a:alpha val="43137"/>
                    </a:srgbClr>
                  </a:outerShdw>
                </a:effectLst>
              </a:rPr>
              <a:t>Discussion of Government Standards for Internal Control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381000"/>
            <a:ext cx="7772400" cy="1676399"/>
          </a:xfrm>
        </p:spPr>
        <p:txBody>
          <a:bodyPr>
            <a:normAutofit/>
          </a:bodyPr>
          <a:lstStyle/>
          <a:p>
            <a:r>
              <a:rPr lang="en-US" dirty="0">
                <a:solidFill>
                  <a:srgbClr val="0070C0"/>
                </a:solidFill>
                <a:effectLst>
                  <a:outerShdw blurRad="38100" dist="38100" dir="2700000" algn="tl">
                    <a:srgbClr val="000000">
                      <a:alpha val="43137"/>
                    </a:srgbClr>
                  </a:outerShdw>
                </a:effectLst>
              </a:rPr>
              <a:t>Standards for Internal Control in the Government</a:t>
            </a:r>
          </a:p>
        </p:txBody>
      </p:sp>
      <p:sp>
        <p:nvSpPr>
          <p:cNvPr id="5" name="Subtitle 4"/>
          <p:cNvSpPr>
            <a:spLocks noGrp="1"/>
          </p:cNvSpPr>
          <p:nvPr>
            <p:ph type="subTitle" idx="1"/>
          </p:nvPr>
        </p:nvSpPr>
        <p:spPr>
          <a:xfrm>
            <a:off x="2971800" y="2362200"/>
            <a:ext cx="6400800" cy="1752600"/>
          </a:xfrm>
        </p:spPr>
        <p:txBody>
          <a:bodyPr anchor="ctr" anchorCtr="0"/>
          <a:lstStyle/>
          <a:p>
            <a:r>
              <a:rPr lang="en-US" sz="6600" b="1" dirty="0"/>
              <a:t>Going </a:t>
            </a:r>
            <a:r>
              <a:rPr lang="en-US" sz="6600" b="1" dirty="0">
                <a:solidFill>
                  <a:srgbClr val="104F01"/>
                </a:solidFill>
              </a:rPr>
              <a:t>Green</a:t>
            </a:r>
          </a:p>
        </p:txBody>
      </p:sp>
      <p:pic>
        <p:nvPicPr>
          <p:cNvPr id="8" name="Content Placeholder 4" descr="GB pic.png"/>
          <p:cNvPicPr>
            <a:picLocks noGrp="1" noChangeAspect="1"/>
          </p:cNvPicPr>
          <p:nvPr>
            <p:ph idx="4294967295"/>
          </p:nvPr>
        </p:nvPicPr>
        <p:blipFill>
          <a:blip r:embed="rId2" cstate="print"/>
          <a:stretch>
            <a:fillRect/>
          </a:stretch>
        </p:blipFill>
        <p:spPr>
          <a:xfrm>
            <a:off x="609600" y="2057400"/>
            <a:ext cx="2895600" cy="3919335"/>
          </a:xfrm>
          <a:prstGeom prst="rect">
            <a:avLst/>
          </a:prstGeom>
        </p:spPr>
      </p:pic>
      <p:pic>
        <p:nvPicPr>
          <p:cNvPr id="9" name="Picture 8" descr="RGB - w text.tif"/>
          <p:cNvPicPr>
            <a:picLocks noChangeAspect="1"/>
          </p:cNvPicPr>
          <p:nvPr/>
        </p:nvPicPr>
        <p:blipFill>
          <a:blip r:embed="rId3" cstate="print"/>
          <a:stretch>
            <a:fillRect/>
          </a:stretch>
        </p:blipFill>
        <p:spPr>
          <a:xfrm>
            <a:off x="4114800" y="4953000"/>
            <a:ext cx="4614672" cy="490728"/>
          </a:xfrm>
          <a:prstGeom prst="rect">
            <a:avLst/>
          </a:prstGeom>
        </p:spPr>
      </p:pic>
      <p:sp>
        <p:nvSpPr>
          <p:cNvPr id="6" name="Rectangle 5"/>
          <p:cNvSpPr/>
          <p:nvPr/>
        </p:nvSpPr>
        <p:spPr>
          <a:xfrm>
            <a:off x="8153400" y="6488668"/>
            <a:ext cx="385362" cy="276999"/>
          </a:xfrm>
          <a:prstGeom prst="rect">
            <a:avLst/>
          </a:prstGeom>
        </p:spPr>
        <p:txBody>
          <a:bodyPr wrap="none">
            <a:spAutoFit/>
          </a:bodyPr>
          <a:lstStyle/>
          <a:p>
            <a:fld id="{2D86A998-937C-C345-9749-9154D609CA64}" type="slidenum">
              <a:rPr lang="en-US" sz="1200" smtClean="0">
                <a:solidFill>
                  <a:srgbClr val="0070C0"/>
                </a:solidFill>
              </a:rPr>
              <a:pPr/>
              <a:t>44</a:t>
            </a:fld>
            <a:endParaRPr lang="en-US" sz="12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lIns="0"/>
          <a:lstStyle/>
          <a:p>
            <a:r>
              <a:rPr lang="en-US" dirty="0"/>
              <a:t>Reasons for Green Book Revision</a:t>
            </a:r>
          </a:p>
        </p:txBody>
      </p:sp>
      <p:sp>
        <p:nvSpPr>
          <p:cNvPr id="21507" name="Text Placeholder 2"/>
          <p:cNvSpPr>
            <a:spLocks noGrp="1"/>
          </p:cNvSpPr>
          <p:nvPr>
            <p:ph idx="1"/>
          </p:nvPr>
        </p:nvSpPr>
        <p:spPr>
          <a:xfrm>
            <a:off x="485775" y="1371600"/>
            <a:ext cx="8153400" cy="4953000"/>
          </a:xfrm>
        </p:spPr>
        <p:txBody>
          <a:bodyPr/>
          <a:lstStyle/>
          <a:p>
            <a:pPr marL="287304" lvl="1" indent="-287304">
              <a:spcBef>
                <a:spcPts val="1600"/>
              </a:spcBef>
              <a:buClr>
                <a:srgbClr val="00B0F0"/>
              </a:buClr>
              <a:buFont typeface="Wingdings 2" pitchFamily="18" charset="2"/>
              <a:buChar char=""/>
              <a:defRPr/>
            </a:pPr>
            <a:r>
              <a:rPr lang="en-US" sz="2800" dirty="0">
                <a:latin typeface="Calibri" pitchFamily="34" charset="0"/>
                <a:cs typeface="+mn-cs"/>
              </a:rPr>
              <a:t>Last issued in November 1999</a:t>
            </a:r>
          </a:p>
          <a:p>
            <a:pPr marL="287304" lvl="1" indent="-287304">
              <a:spcBef>
                <a:spcPts val="1600"/>
              </a:spcBef>
              <a:buClr>
                <a:srgbClr val="00B0F0"/>
              </a:buClr>
              <a:buFont typeface="Wingdings 2" pitchFamily="18" charset="2"/>
              <a:buChar char=""/>
              <a:defRPr/>
            </a:pPr>
            <a:r>
              <a:rPr lang="en-US" sz="2800" dirty="0">
                <a:latin typeface="Calibri" pitchFamily="34" charset="0"/>
                <a:cs typeface="+mn-cs"/>
              </a:rPr>
              <a:t>Adapt to a more global, complex, and technological landscape</a:t>
            </a:r>
          </a:p>
          <a:p>
            <a:pPr marL="287304" lvl="1" indent="-287304">
              <a:spcBef>
                <a:spcPts val="1600"/>
              </a:spcBef>
              <a:buClr>
                <a:srgbClr val="00B0F0"/>
              </a:buClr>
              <a:buFont typeface="Wingdings 2" pitchFamily="18" charset="2"/>
              <a:buChar char=""/>
              <a:defRPr/>
            </a:pPr>
            <a:r>
              <a:rPr lang="en-US" sz="2800" dirty="0">
                <a:latin typeface="Calibri" pitchFamily="34" charset="0"/>
                <a:cs typeface="+mn-cs"/>
              </a:rPr>
              <a:t>Maintain relevancy to changing standards</a:t>
            </a:r>
          </a:p>
          <a:p>
            <a:pPr marL="287304" lvl="1" indent="-287304">
              <a:spcBef>
                <a:spcPts val="1600"/>
              </a:spcBef>
              <a:buClr>
                <a:srgbClr val="00B0F0"/>
              </a:buClr>
              <a:buFont typeface="Wingdings 2" pitchFamily="18" charset="2"/>
              <a:buChar char=""/>
              <a:defRPr/>
            </a:pPr>
            <a:r>
              <a:rPr lang="en-US" sz="2800" dirty="0">
                <a:latin typeface="Calibri" pitchFamily="34" charset="0"/>
                <a:cs typeface="+mn-cs"/>
              </a:rPr>
              <a:t>Harmonize federal standards with the updated Committee of Sponsoring Organizations of the </a:t>
            </a:r>
            <a:r>
              <a:rPr lang="en-US" sz="2800" dirty="0" err="1">
                <a:latin typeface="Calibri" pitchFamily="34" charset="0"/>
                <a:cs typeface="+mn-cs"/>
              </a:rPr>
              <a:t>Treadway</a:t>
            </a:r>
            <a:r>
              <a:rPr lang="en-US" sz="2800" dirty="0">
                <a:latin typeface="Calibri" pitchFamily="34" charset="0"/>
                <a:cs typeface="+mn-cs"/>
              </a:rPr>
              <a:t> Commission (</a:t>
            </a:r>
            <a:r>
              <a:rPr lang="en-US" sz="2800" dirty="0">
                <a:latin typeface="Calibri" pitchFamily="34" charset="0"/>
              </a:rPr>
              <a:t>COSO) </a:t>
            </a:r>
            <a:r>
              <a:rPr lang="en-US" sz="2800" dirty="0">
                <a:latin typeface="Calibri" pitchFamily="34" charset="0"/>
                <a:cs typeface="+mn-cs"/>
              </a:rPr>
              <a:t>Framework</a:t>
            </a:r>
          </a:p>
        </p:txBody>
      </p:sp>
      <p:sp>
        <p:nvSpPr>
          <p:cNvPr id="7"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458200" cy="1143000"/>
          </a:xfrm>
        </p:spPr>
        <p:txBody>
          <a:bodyPr>
            <a:noAutofit/>
          </a:bodyPr>
          <a:lstStyle/>
          <a:p>
            <a:r>
              <a:rPr lang="en-US" dirty="0"/>
              <a:t>What’s in Green Book for the Federal Government?</a:t>
            </a:r>
          </a:p>
        </p:txBody>
      </p:sp>
      <p:sp>
        <p:nvSpPr>
          <p:cNvPr id="3" name="Content Placeholder 2"/>
          <p:cNvSpPr>
            <a:spLocks noGrp="1"/>
          </p:cNvSpPr>
          <p:nvPr>
            <p:ph idx="1"/>
          </p:nvPr>
        </p:nvSpPr>
        <p:spPr>
          <a:xfrm>
            <a:off x="485775" y="1981200"/>
            <a:ext cx="8153400" cy="4521200"/>
          </a:xfrm>
        </p:spPr>
        <p:txBody>
          <a:bodyPr>
            <a:normAutofit/>
          </a:bodyPr>
          <a:lstStyle/>
          <a:p>
            <a:r>
              <a:rPr lang="en-US" dirty="0">
                <a:latin typeface="Calibri" pitchFamily="34" charset="0"/>
              </a:rPr>
              <a:t>Reflects federal internal control standards required per Federal Managers’ Financial Integrity Act (FMFIA) </a:t>
            </a:r>
          </a:p>
          <a:p>
            <a:endParaRPr lang="en-US" dirty="0">
              <a:latin typeface="Calibri" pitchFamily="34" charset="0"/>
            </a:endParaRPr>
          </a:p>
          <a:p>
            <a:r>
              <a:rPr lang="en-US" dirty="0">
                <a:latin typeface="Calibri" pitchFamily="34" charset="0"/>
              </a:rPr>
              <a:t>Serves as a base for OMB Circular A-123</a:t>
            </a:r>
          </a:p>
          <a:p>
            <a:endParaRPr lang="en-US" dirty="0">
              <a:latin typeface="Calibri" pitchFamily="34" charset="0"/>
            </a:endParaRPr>
          </a:p>
          <a:p>
            <a:r>
              <a:rPr lang="en-US" dirty="0">
                <a:latin typeface="Calibri" pitchFamily="34" charset="0"/>
              </a:rPr>
              <a:t>Written for government</a:t>
            </a:r>
          </a:p>
          <a:p>
            <a:pPr lvl="1">
              <a:buFont typeface="Wingdings" pitchFamily="2" charset="2"/>
              <a:buChar char="§"/>
            </a:pPr>
            <a:r>
              <a:rPr lang="en-US" dirty="0">
                <a:latin typeface="Calibri" pitchFamily="34" charset="0"/>
              </a:rPr>
              <a:t>Leverages the COSO Framework</a:t>
            </a:r>
          </a:p>
          <a:p>
            <a:pPr lvl="1">
              <a:buFont typeface="Wingdings" pitchFamily="2" charset="2"/>
              <a:buChar char="§"/>
            </a:pPr>
            <a:r>
              <a:rPr lang="en-US" dirty="0">
                <a:latin typeface="Calibri" pitchFamily="34" charset="0"/>
              </a:rPr>
              <a:t>Uses government terms</a:t>
            </a:r>
          </a:p>
          <a:p>
            <a:pPr lvl="1">
              <a:buNone/>
            </a:pPr>
            <a:endParaRPr lang="en-US" dirty="0"/>
          </a:p>
        </p:txBody>
      </p:sp>
      <p:sp>
        <p:nvSpPr>
          <p:cNvPr id="6"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What’s in Green Book for </a:t>
            </a:r>
            <a:br>
              <a:rPr lang="en-US" dirty="0"/>
            </a:br>
            <a:r>
              <a:rPr lang="en-US" dirty="0"/>
              <a:t>State and Local Governments?</a:t>
            </a:r>
          </a:p>
        </p:txBody>
      </p:sp>
      <p:sp>
        <p:nvSpPr>
          <p:cNvPr id="3" name="Content Placeholder 2"/>
          <p:cNvSpPr>
            <a:spLocks noGrp="1"/>
          </p:cNvSpPr>
          <p:nvPr>
            <p:ph idx="1"/>
          </p:nvPr>
        </p:nvSpPr>
        <p:spPr>
          <a:xfrm>
            <a:off x="485775" y="2089150"/>
            <a:ext cx="8153400" cy="4387850"/>
          </a:xfrm>
        </p:spPr>
        <p:txBody>
          <a:bodyPr/>
          <a:lstStyle/>
          <a:p>
            <a:r>
              <a:rPr lang="en-US" dirty="0"/>
              <a:t>May be an acceptable framework for internal control on the state and local government level under proposed OMB Uniform Guidance for Federal Awards</a:t>
            </a:r>
          </a:p>
          <a:p>
            <a:endParaRPr lang="en-US" dirty="0"/>
          </a:p>
          <a:p>
            <a:r>
              <a:rPr lang="en-US" dirty="0"/>
              <a:t>Written for government</a:t>
            </a:r>
          </a:p>
          <a:p>
            <a:pPr lvl="1">
              <a:buFont typeface="Wingdings" pitchFamily="2" charset="2"/>
              <a:buChar char="§"/>
            </a:pPr>
            <a:r>
              <a:rPr lang="en-US" dirty="0"/>
              <a:t>Leverages the COSO Framework</a:t>
            </a:r>
          </a:p>
          <a:p>
            <a:pPr lvl="1">
              <a:buFont typeface="Wingdings" pitchFamily="2" charset="2"/>
              <a:buChar char="§"/>
            </a:pPr>
            <a:r>
              <a:rPr lang="en-US" dirty="0"/>
              <a:t>Uses government terms</a:t>
            </a:r>
          </a:p>
        </p:txBody>
      </p:sp>
      <p:sp>
        <p:nvSpPr>
          <p:cNvPr id="5"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in Green Book for Management and Auditors? </a:t>
            </a:r>
          </a:p>
        </p:txBody>
      </p:sp>
      <p:sp>
        <p:nvSpPr>
          <p:cNvPr id="3" name="Content Placeholder 2"/>
          <p:cNvSpPr>
            <a:spLocks noGrp="1"/>
          </p:cNvSpPr>
          <p:nvPr>
            <p:ph idx="1"/>
          </p:nvPr>
        </p:nvSpPr>
        <p:spPr>
          <a:xfrm>
            <a:off x="485775" y="2089150"/>
            <a:ext cx="8153400" cy="4692650"/>
          </a:xfrm>
        </p:spPr>
        <p:txBody>
          <a:bodyPr/>
          <a:lstStyle/>
          <a:p>
            <a:r>
              <a:rPr lang="en-US" dirty="0">
                <a:latin typeface="Calibri" pitchFamily="34" charset="0"/>
              </a:rPr>
              <a:t>Provides a framework for management</a:t>
            </a:r>
          </a:p>
          <a:p>
            <a:endParaRPr lang="en-US" dirty="0">
              <a:latin typeface="Calibri" pitchFamily="34" charset="0"/>
            </a:endParaRPr>
          </a:p>
          <a:p>
            <a:r>
              <a:rPr lang="en-US" dirty="0">
                <a:latin typeface="Calibri" pitchFamily="34" charset="0"/>
              </a:rPr>
              <a:t>Provides criteria for auditors</a:t>
            </a:r>
          </a:p>
          <a:p>
            <a:endParaRPr lang="en-US" dirty="0">
              <a:latin typeface="Calibri" pitchFamily="34" charset="0"/>
            </a:endParaRPr>
          </a:p>
          <a:p>
            <a:r>
              <a:rPr lang="en-US" dirty="0">
                <a:latin typeface="Calibri" pitchFamily="34" charset="0"/>
              </a:rPr>
              <a:t>Can be used in conjunction with other standards, e.g. Yellow Book</a:t>
            </a:r>
          </a:p>
        </p:txBody>
      </p:sp>
      <p:sp>
        <p:nvSpPr>
          <p:cNvPr id="4" name="Slide Number Placeholder 3"/>
          <p:cNvSpPr>
            <a:spLocks noGrp="1"/>
          </p:cNvSpPr>
          <p:nvPr>
            <p:ph type="sldNum" sz="quarter" idx="12"/>
          </p:nvPr>
        </p:nvSpPr>
        <p:spPr>
          <a:xfrm>
            <a:off x="8191500" y="6677025"/>
            <a:ext cx="533400" cy="228600"/>
          </a:xfrm>
          <a:prstGeom prst="rect">
            <a:avLst/>
          </a:prstGeom>
        </p:spPr>
        <p:txBody>
          <a:bodyPr/>
          <a:lstStyle/>
          <a:p>
            <a:pPr>
              <a:defRPr/>
            </a:pPr>
            <a:fld id="{5E29EE1B-D60C-4124-952C-5C593EEEC6E3}" type="slidenum">
              <a:rPr lang="en-US" smtClean="0"/>
              <a:pPr>
                <a:defRPr/>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Updated COSO Framework</a:t>
            </a:r>
          </a:p>
        </p:txBody>
      </p:sp>
      <p:sp>
        <p:nvSpPr>
          <p:cNvPr id="3" name="Content Placeholder 2"/>
          <p:cNvSpPr>
            <a:spLocks noGrp="1"/>
          </p:cNvSpPr>
          <p:nvPr>
            <p:ph idx="1"/>
          </p:nvPr>
        </p:nvSpPr>
        <p:spPr>
          <a:xfrm>
            <a:off x="4724400" y="2362200"/>
            <a:ext cx="4038600" cy="1371600"/>
          </a:xfrm>
        </p:spPr>
        <p:txBody>
          <a:bodyPr/>
          <a:lstStyle/>
          <a:p>
            <a:pPr>
              <a:buNone/>
            </a:pPr>
            <a:endParaRPr lang="en-US" dirty="0"/>
          </a:p>
          <a:p>
            <a:pPr algn="ctr">
              <a:buNone/>
            </a:pPr>
            <a:r>
              <a:rPr lang="en-US" dirty="0">
                <a:latin typeface="Calibri" pitchFamily="34" charset="0"/>
              </a:rPr>
              <a:t>Released</a:t>
            </a:r>
            <a:br>
              <a:rPr lang="en-US" dirty="0">
                <a:latin typeface="Calibri" pitchFamily="34" charset="0"/>
              </a:rPr>
            </a:br>
            <a:r>
              <a:rPr lang="en-US" dirty="0">
                <a:latin typeface="Calibri" pitchFamily="34" charset="0"/>
              </a:rPr>
              <a:t>May 14, 2013</a:t>
            </a:r>
          </a:p>
        </p:txBody>
      </p:sp>
      <p:sp>
        <p:nvSpPr>
          <p:cNvPr id="7"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49</a:t>
            </a:fld>
            <a:endParaRPr lang="en-US" dirty="0"/>
          </a:p>
        </p:txBody>
      </p:sp>
      <p:pic>
        <p:nvPicPr>
          <p:cNvPr id="8" name="Picture 7" descr="Picture1.jpg"/>
          <p:cNvPicPr>
            <a:picLocks noChangeAspect="1"/>
          </p:cNvPicPr>
          <p:nvPr/>
        </p:nvPicPr>
        <p:blipFill>
          <a:blip r:embed="rId2" cstate="print"/>
          <a:stretch>
            <a:fillRect/>
          </a:stretch>
        </p:blipFill>
        <p:spPr>
          <a:xfrm>
            <a:off x="533400" y="1143000"/>
            <a:ext cx="3811463" cy="489874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7620000" cy="1143000"/>
          </a:xfrm>
        </p:spPr>
        <p:txBody>
          <a:bodyPr>
            <a:normAutofit fontScale="90000"/>
          </a:bodyPr>
          <a:lstStyle/>
          <a:p>
            <a:pPr algn="l"/>
            <a:r>
              <a:rPr lang="en-US" dirty="0"/>
              <a:t>Super Circular Implementation</a:t>
            </a:r>
            <a:br>
              <a:rPr lang="en-US" dirty="0"/>
            </a:br>
            <a:r>
              <a:rPr lang="en-US" dirty="0"/>
              <a:t>Time Line</a:t>
            </a:r>
          </a:p>
        </p:txBody>
      </p:sp>
      <p:graphicFrame>
        <p:nvGraphicFramePr>
          <p:cNvPr id="4" name="Content Placeholder 3"/>
          <p:cNvGraphicFramePr>
            <a:graphicFrameLocks noGrp="1"/>
          </p:cNvGraphicFramePr>
          <p:nvPr>
            <p:ph idx="4294967295"/>
          </p:nvPr>
        </p:nvGraphicFramePr>
        <p:xfrm>
          <a:off x="381000" y="1524000"/>
          <a:ext cx="85344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dirty="0"/>
              <a:t>Internal Control: COSO Framework </a:t>
            </a:r>
          </a:p>
        </p:txBody>
      </p:sp>
      <p:sp>
        <p:nvSpPr>
          <p:cNvPr id="9220" name="Rectangle 3"/>
          <p:cNvSpPr>
            <a:spLocks noGrp="1" noChangeArrowheads="1"/>
          </p:cNvSpPr>
          <p:nvPr>
            <p:ph idx="1"/>
          </p:nvPr>
        </p:nvSpPr>
        <p:spPr>
          <a:xfrm>
            <a:off x="485774" y="1219200"/>
            <a:ext cx="8201025" cy="5283200"/>
          </a:xfrm>
        </p:spPr>
        <p:txBody>
          <a:bodyPr>
            <a:normAutofit/>
          </a:bodyPr>
          <a:lstStyle/>
          <a:p>
            <a:r>
              <a:rPr lang="en-US" dirty="0">
                <a:latin typeface="Calibri" pitchFamily="34" charset="0"/>
              </a:rPr>
              <a:t>Published by COSO </a:t>
            </a:r>
          </a:p>
          <a:p>
            <a:pPr lvl="1">
              <a:buFont typeface="Wingdings" pitchFamily="2" charset="2"/>
              <a:buChar char="§"/>
            </a:pPr>
            <a:r>
              <a:rPr lang="en-US" dirty="0">
                <a:latin typeface="Calibri" pitchFamily="34" charset="0"/>
              </a:rPr>
              <a:t>COSO is sponsored by</a:t>
            </a:r>
          </a:p>
          <a:p>
            <a:pPr lvl="2">
              <a:buClr>
                <a:schemeClr val="accent3"/>
              </a:buClr>
            </a:pPr>
            <a:r>
              <a:rPr lang="en-US" dirty="0">
                <a:latin typeface="Calibri" pitchFamily="34" charset="0"/>
              </a:rPr>
              <a:t>American Accounting Association (AAA)</a:t>
            </a:r>
          </a:p>
          <a:p>
            <a:pPr lvl="2">
              <a:buClr>
                <a:schemeClr val="accent3"/>
              </a:buClr>
            </a:pPr>
            <a:r>
              <a:rPr lang="en-US" sz="2100" dirty="0">
                <a:latin typeface="Calibri" pitchFamily="34" charset="0"/>
              </a:rPr>
              <a:t>American Institute of Certified Public Accountants (AICPA)</a:t>
            </a:r>
          </a:p>
          <a:p>
            <a:pPr lvl="2">
              <a:buClr>
                <a:schemeClr val="accent3"/>
              </a:buClr>
            </a:pPr>
            <a:r>
              <a:rPr lang="en-US" dirty="0">
                <a:latin typeface="Calibri" pitchFamily="34" charset="0"/>
              </a:rPr>
              <a:t>Financial Executives International (FEI)</a:t>
            </a:r>
          </a:p>
          <a:p>
            <a:pPr lvl="2">
              <a:buClr>
                <a:schemeClr val="accent3"/>
              </a:buClr>
            </a:pPr>
            <a:r>
              <a:rPr lang="en-US" dirty="0">
                <a:latin typeface="Calibri" pitchFamily="34" charset="0"/>
              </a:rPr>
              <a:t>Institute of Management Accountants (IMA)</a:t>
            </a:r>
          </a:p>
          <a:p>
            <a:pPr lvl="2">
              <a:buClr>
                <a:schemeClr val="accent3"/>
              </a:buClr>
            </a:pPr>
            <a:r>
              <a:rPr lang="en-US" dirty="0">
                <a:latin typeface="Calibri" pitchFamily="34" charset="0"/>
              </a:rPr>
              <a:t>Institute of Internal Auditors (IIA)</a:t>
            </a:r>
          </a:p>
          <a:p>
            <a:r>
              <a:rPr lang="en-US" dirty="0">
                <a:latin typeface="Calibri" pitchFamily="34" charset="0"/>
              </a:rPr>
              <a:t>Established:</a:t>
            </a:r>
          </a:p>
          <a:p>
            <a:pPr lvl="1">
              <a:buFont typeface="Wingdings" pitchFamily="2" charset="2"/>
              <a:buChar char="§"/>
            </a:pPr>
            <a:r>
              <a:rPr lang="en-US" dirty="0">
                <a:latin typeface="Calibri" pitchFamily="34" charset="0"/>
              </a:rPr>
              <a:t>Common internal control definitions</a:t>
            </a:r>
          </a:p>
          <a:p>
            <a:pPr lvl="1">
              <a:buFont typeface="Wingdings" pitchFamily="2" charset="2"/>
              <a:buChar char="§"/>
            </a:pPr>
            <a:r>
              <a:rPr lang="en-US" dirty="0">
                <a:latin typeface="Calibri" pitchFamily="34" charset="0"/>
              </a:rPr>
              <a:t>Internal control components </a:t>
            </a:r>
          </a:p>
          <a:p>
            <a:endParaRPr lang="en-US" dirty="0"/>
          </a:p>
        </p:txBody>
      </p:sp>
      <p:sp>
        <p:nvSpPr>
          <p:cNvPr id="5"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50</a:t>
            </a:fld>
            <a:endParaRPr lang="en-US" dirty="0"/>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COSO Framework</a:t>
            </a:r>
          </a:p>
        </p:txBody>
      </p:sp>
      <p:sp>
        <p:nvSpPr>
          <p:cNvPr id="6" name="Rectangle 3"/>
          <p:cNvSpPr txBox="1">
            <a:spLocks noChangeArrowheads="1"/>
          </p:cNvSpPr>
          <p:nvPr/>
        </p:nvSpPr>
        <p:spPr>
          <a:xfrm>
            <a:off x="228600" y="1066800"/>
            <a:ext cx="8382000" cy="5410200"/>
          </a:xfrm>
          <a:prstGeom prst="rect">
            <a:avLst/>
          </a:prstGeom>
        </p:spPr>
        <p:txBody>
          <a:bodyPr vert="horz" lIns="91429" tIns="45714" rIns="91429" bIns="45714" rtlCol="0">
            <a:normAutofit/>
          </a:bodyPr>
          <a:lstStyle/>
          <a:p>
            <a:pPr marL="342860" indent="-342860" defTabSz="914293">
              <a:lnSpc>
                <a:spcPct val="110000"/>
              </a:lnSpc>
              <a:spcBef>
                <a:spcPts val="673"/>
              </a:spcBef>
              <a:buClr>
                <a:srgbClr val="00B0F0"/>
              </a:buClr>
              <a:buFont typeface="Wingdings 2" pitchFamily="18" charset="2"/>
              <a:buChar char=""/>
              <a:defRPr/>
            </a:pPr>
            <a:r>
              <a:rPr lang="en-US" sz="2600" dirty="0">
                <a:latin typeface="Calibri" pitchFamily="34" charset="0"/>
                <a:cs typeface="ＭＳ Ｐゴシック" charset="0"/>
              </a:rPr>
              <a:t>Relationship of Objectives and Components</a:t>
            </a:r>
          </a:p>
          <a:p>
            <a:pPr marL="820583" lvl="3" indent="-410291">
              <a:lnSpc>
                <a:spcPct val="110000"/>
              </a:lnSpc>
              <a:spcBef>
                <a:spcPts val="673"/>
              </a:spcBef>
              <a:buClr>
                <a:srgbClr val="0070C0"/>
              </a:buClr>
              <a:buFont typeface="Wingdings" pitchFamily="2" charset="2"/>
              <a:buChar char="§"/>
            </a:pPr>
            <a:r>
              <a:rPr lang="en-US" sz="2100" dirty="0">
                <a:latin typeface="Calibri" pitchFamily="34" charset="0"/>
              </a:rPr>
              <a:t>Direct relationship between objectives (which are what an entity strives to achieve) and the components (which represent what is needed to achieve the objectives)</a:t>
            </a:r>
            <a:endParaRPr lang="en-US" sz="2600" dirty="0">
              <a:latin typeface="Calibri" pitchFamily="34" charset="0"/>
              <a:cs typeface="Arial" pitchFamily="34" charset="0"/>
            </a:endParaRPr>
          </a:p>
          <a:p>
            <a:pPr marL="342860" indent="-342860" defTabSz="914293">
              <a:lnSpc>
                <a:spcPct val="75000"/>
              </a:lnSpc>
              <a:spcBef>
                <a:spcPts val="673"/>
              </a:spcBef>
              <a:buClr>
                <a:srgbClr val="00B0F0"/>
              </a:buClr>
              <a:buFont typeface="Wingdings 2" pitchFamily="18" charset="2"/>
              <a:buChar char=""/>
              <a:defRPr/>
            </a:pPr>
            <a:r>
              <a:rPr lang="en-US" sz="2600" dirty="0">
                <a:latin typeface="Calibri" pitchFamily="34" charset="0"/>
              </a:rPr>
              <a:t>COSO depicts the relationship</a:t>
            </a:r>
          </a:p>
          <a:p>
            <a:pPr marL="342860" indent="-342860" defTabSz="914293">
              <a:lnSpc>
                <a:spcPct val="75000"/>
              </a:lnSpc>
              <a:spcBef>
                <a:spcPts val="673"/>
              </a:spcBef>
              <a:buClr>
                <a:srgbClr val="00B0F0"/>
              </a:buClr>
              <a:defRPr/>
            </a:pPr>
            <a:r>
              <a:rPr lang="en-US" sz="2600" dirty="0">
                <a:latin typeface="Calibri" pitchFamily="34" charset="0"/>
              </a:rPr>
              <a:t>	in the form of a cube:</a:t>
            </a:r>
          </a:p>
          <a:p>
            <a:pPr marL="342860" indent="-342860" defTabSz="914293">
              <a:lnSpc>
                <a:spcPct val="75000"/>
              </a:lnSpc>
              <a:spcBef>
                <a:spcPts val="673"/>
              </a:spcBef>
              <a:defRPr/>
            </a:pPr>
            <a:endParaRPr lang="en-US" sz="2100" dirty="0">
              <a:latin typeface="Calibri" pitchFamily="34" charset="0"/>
            </a:endParaRPr>
          </a:p>
          <a:p>
            <a:pPr marL="742863" lvl="1" indent="-285717" defTabSz="914293">
              <a:lnSpc>
                <a:spcPct val="75000"/>
              </a:lnSpc>
              <a:spcBef>
                <a:spcPts val="673"/>
              </a:spcBef>
              <a:buClr>
                <a:srgbClr val="0070C0"/>
              </a:buClr>
              <a:buFont typeface="Wingdings" pitchFamily="2" charset="2"/>
              <a:buChar char="§"/>
              <a:defRPr/>
            </a:pPr>
            <a:r>
              <a:rPr lang="en-US" sz="2100" dirty="0">
                <a:latin typeface="Calibri" pitchFamily="34" charset="0"/>
              </a:rPr>
              <a:t>	The three objectives are represented </a:t>
            </a:r>
          </a:p>
          <a:p>
            <a:pPr marL="342860" indent="-342860" defTabSz="914293">
              <a:lnSpc>
                <a:spcPct val="75000"/>
              </a:lnSpc>
              <a:spcBef>
                <a:spcPts val="673"/>
              </a:spcBef>
              <a:buClr>
                <a:srgbClr val="0070C0"/>
              </a:buClr>
              <a:defRPr/>
            </a:pPr>
            <a:r>
              <a:rPr lang="en-US" sz="2100" dirty="0">
                <a:latin typeface="Calibri" pitchFamily="34" charset="0"/>
              </a:rPr>
              <a:t>		by the columns</a:t>
            </a:r>
          </a:p>
          <a:p>
            <a:pPr marL="742863" lvl="1" indent="-285717" defTabSz="914293">
              <a:lnSpc>
                <a:spcPct val="75000"/>
              </a:lnSpc>
              <a:spcBef>
                <a:spcPts val="673"/>
              </a:spcBef>
              <a:buClr>
                <a:srgbClr val="0070C0"/>
              </a:buClr>
              <a:buFont typeface="Wingdings" pitchFamily="2" charset="2"/>
              <a:buChar char="§"/>
              <a:defRPr/>
            </a:pPr>
            <a:r>
              <a:rPr lang="en-US" sz="2100" dirty="0">
                <a:latin typeface="Calibri" pitchFamily="34" charset="0"/>
              </a:rPr>
              <a:t>	The five components are represented </a:t>
            </a:r>
          </a:p>
          <a:p>
            <a:pPr marL="342860" indent="-342860" defTabSz="914293">
              <a:lnSpc>
                <a:spcPct val="75000"/>
              </a:lnSpc>
              <a:spcBef>
                <a:spcPts val="673"/>
              </a:spcBef>
              <a:buClr>
                <a:srgbClr val="0070C0"/>
              </a:buClr>
              <a:defRPr/>
            </a:pPr>
            <a:r>
              <a:rPr lang="en-US" sz="2100" dirty="0">
                <a:latin typeface="Calibri" pitchFamily="34" charset="0"/>
              </a:rPr>
              <a:t>		by the rows</a:t>
            </a:r>
          </a:p>
          <a:p>
            <a:pPr marL="742863" lvl="1" indent="-285717" defTabSz="914293">
              <a:lnSpc>
                <a:spcPct val="75000"/>
              </a:lnSpc>
              <a:spcBef>
                <a:spcPts val="673"/>
              </a:spcBef>
              <a:buClr>
                <a:srgbClr val="0070C0"/>
              </a:buClr>
              <a:buFont typeface="Wingdings" pitchFamily="2" charset="2"/>
              <a:buChar char="§"/>
              <a:defRPr/>
            </a:pPr>
            <a:r>
              <a:rPr lang="en-US" sz="2100" dirty="0">
                <a:latin typeface="Calibri" pitchFamily="34" charset="0"/>
              </a:rPr>
              <a:t>	The entity’s organization structure is</a:t>
            </a:r>
          </a:p>
          <a:p>
            <a:pPr marL="342860" indent="-342860" defTabSz="914293">
              <a:lnSpc>
                <a:spcPct val="75000"/>
              </a:lnSpc>
              <a:spcBef>
                <a:spcPts val="673"/>
              </a:spcBef>
              <a:buClr>
                <a:srgbClr val="0070C0"/>
              </a:buClr>
              <a:defRPr/>
            </a:pPr>
            <a:r>
              <a:rPr lang="en-US" sz="2100" dirty="0">
                <a:latin typeface="Calibri" pitchFamily="34" charset="0"/>
              </a:rPr>
              <a:t>		represented by the third dimension</a:t>
            </a:r>
          </a:p>
          <a:p>
            <a:pPr marL="342860" indent="-342860" defTabSz="914293">
              <a:lnSpc>
                <a:spcPct val="75000"/>
              </a:lnSpc>
              <a:spcBef>
                <a:spcPts val="673"/>
              </a:spcBef>
              <a:defRPr/>
            </a:pPr>
            <a:endParaRPr lang="en-US" sz="1600" dirty="0">
              <a:latin typeface="Arial" pitchFamily="34" charset="0"/>
              <a:ea typeface="+mn-ea"/>
              <a:cs typeface="Arial" pitchFamily="34" charset="0"/>
            </a:endParaRPr>
          </a:p>
          <a:p>
            <a:pPr marL="342860" indent="-342860" defTabSz="914293">
              <a:lnSpc>
                <a:spcPct val="75000"/>
              </a:lnSpc>
              <a:spcBef>
                <a:spcPts val="673"/>
              </a:spcBef>
              <a:defRPr/>
            </a:pPr>
            <a:endParaRPr lang="en-US" sz="1600" dirty="0">
              <a:latin typeface="Arial" pitchFamily="34" charset="0"/>
              <a:ea typeface="+mn-ea"/>
              <a:cs typeface="Arial" pitchFamily="34" charset="0"/>
            </a:endParaRPr>
          </a:p>
          <a:p>
            <a:pPr marL="742863" lvl="1" indent="-285717" defTabSz="914293">
              <a:lnSpc>
                <a:spcPct val="75000"/>
              </a:lnSpc>
              <a:spcBef>
                <a:spcPts val="673"/>
              </a:spcBef>
              <a:buFont typeface="Arial" pitchFamily="34" charset="0"/>
              <a:buChar char="•"/>
              <a:defRPr/>
            </a:pPr>
            <a:endParaRPr lang="en-US" sz="1600" b="1" dirty="0">
              <a:latin typeface="Arial" pitchFamily="34" charset="0"/>
              <a:ea typeface="+mn-ea"/>
              <a:cs typeface="Arial" pitchFamily="34" charset="0"/>
            </a:endParaRPr>
          </a:p>
          <a:p>
            <a:pPr marL="342860" indent="-342860" defTabSz="914293">
              <a:lnSpc>
                <a:spcPct val="75000"/>
              </a:lnSpc>
              <a:spcBef>
                <a:spcPts val="673"/>
              </a:spcBef>
              <a:defRPr/>
            </a:pPr>
            <a:endParaRPr lang="en-US" sz="2200" b="1" dirty="0">
              <a:latin typeface="Arial" pitchFamily="34" charset="0"/>
              <a:ea typeface="+mn-ea"/>
              <a:cs typeface="Arial" pitchFamily="34" charset="0"/>
            </a:endParaRPr>
          </a:p>
          <a:p>
            <a:pPr marL="342860" indent="-342860" defTabSz="914293">
              <a:lnSpc>
                <a:spcPct val="75000"/>
              </a:lnSpc>
              <a:spcBef>
                <a:spcPts val="673"/>
              </a:spcBef>
              <a:defRPr/>
            </a:pPr>
            <a:endParaRPr lang="en-US" sz="2200" dirty="0">
              <a:latin typeface="Arial" pitchFamily="34" charset="0"/>
              <a:ea typeface="+mn-ea"/>
              <a:cs typeface="Arial" pitchFamily="34" charset="0"/>
            </a:endParaRPr>
          </a:p>
          <a:p>
            <a:pPr marL="342860" indent="-342860" defTabSz="914293">
              <a:lnSpc>
                <a:spcPct val="75000"/>
              </a:lnSpc>
              <a:spcBef>
                <a:spcPts val="673"/>
              </a:spcBef>
              <a:defRPr/>
            </a:pPr>
            <a:endParaRPr lang="en-US" sz="2200" dirty="0">
              <a:latin typeface="Arial" pitchFamily="34" charset="0"/>
              <a:ea typeface="+mn-ea"/>
              <a:cs typeface="Arial" pitchFamily="34" charset="0"/>
            </a:endParaRPr>
          </a:p>
        </p:txBody>
      </p:sp>
      <p:pic>
        <p:nvPicPr>
          <p:cNvPr id="7" name="Picture 4" descr="COSO_Internal_Control.jpg"/>
          <p:cNvPicPr>
            <a:picLocks noChangeAspect="1"/>
          </p:cNvPicPr>
          <p:nvPr/>
        </p:nvPicPr>
        <p:blipFill>
          <a:blip r:embed="rId2" cstate="print"/>
          <a:srcRect/>
          <a:stretch>
            <a:fillRect/>
          </a:stretch>
        </p:blipFill>
        <p:spPr bwMode="auto">
          <a:xfrm>
            <a:off x="5791200" y="2667000"/>
            <a:ext cx="3124200" cy="3032313"/>
          </a:xfrm>
          <a:prstGeom prst="rect">
            <a:avLst/>
          </a:prstGeom>
          <a:noFill/>
          <a:ln w="9525">
            <a:noFill/>
            <a:miter lim="800000"/>
            <a:headEnd/>
            <a:tailEnd/>
          </a:ln>
        </p:spPr>
      </p:pic>
      <p:sp>
        <p:nvSpPr>
          <p:cNvPr id="8"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51</a:t>
            </a:fld>
            <a:endParaRPr lang="en-US" dirty="0"/>
          </a:p>
        </p:txBody>
      </p:sp>
      <p:sp>
        <p:nvSpPr>
          <p:cNvPr id="9" name="TextBox 8"/>
          <p:cNvSpPr txBox="1"/>
          <p:nvPr/>
        </p:nvSpPr>
        <p:spPr>
          <a:xfrm>
            <a:off x="5791200" y="5715000"/>
            <a:ext cx="1447800" cy="276999"/>
          </a:xfrm>
          <a:prstGeom prst="rect">
            <a:avLst/>
          </a:prstGeom>
          <a:noFill/>
        </p:spPr>
        <p:txBody>
          <a:bodyPr wrap="square" rtlCol="0">
            <a:spAutoFit/>
          </a:bodyPr>
          <a:lstStyle/>
          <a:p>
            <a:r>
              <a:rPr lang="en-US" sz="1200" dirty="0"/>
              <a:t>Source: COSO</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Updated COSO Framework</a:t>
            </a:r>
          </a:p>
        </p:txBody>
      </p:sp>
      <p:sp>
        <p:nvSpPr>
          <p:cNvPr id="5" name="Rectangle 3"/>
          <p:cNvSpPr>
            <a:spLocks noGrp="1" noChangeArrowheads="1"/>
          </p:cNvSpPr>
          <p:nvPr>
            <p:ph idx="1"/>
          </p:nvPr>
        </p:nvSpPr>
        <p:spPr>
          <a:xfrm>
            <a:off x="457200" y="1371601"/>
            <a:ext cx="8229600" cy="4572000"/>
          </a:xfrm>
        </p:spPr>
        <p:txBody>
          <a:bodyPr>
            <a:normAutofit/>
          </a:bodyPr>
          <a:lstStyle/>
          <a:p>
            <a:r>
              <a:rPr lang="en-US" dirty="0">
                <a:latin typeface="Calibri" pitchFamily="34" charset="0"/>
              </a:rPr>
              <a:t>Retains the five components and adds principles and points of focus</a:t>
            </a:r>
          </a:p>
          <a:p>
            <a:endParaRPr lang="en-US" dirty="0">
              <a:latin typeface="Calibri" pitchFamily="34" charset="0"/>
            </a:endParaRPr>
          </a:p>
          <a:p>
            <a:r>
              <a:rPr lang="en-US" dirty="0">
                <a:latin typeface="Calibri" pitchFamily="34" charset="0"/>
              </a:rPr>
              <a:t>Sets out 17 principles</a:t>
            </a:r>
          </a:p>
          <a:p>
            <a:pPr lvl="1">
              <a:buFont typeface="Wingdings" pitchFamily="2" charset="2"/>
              <a:buChar char="§"/>
            </a:pPr>
            <a:r>
              <a:rPr lang="en-US" dirty="0">
                <a:latin typeface="Calibri" pitchFamily="34" charset="0"/>
              </a:rPr>
              <a:t>Fundamental concepts associated with the components</a:t>
            </a:r>
          </a:p>
          <a:p>
            <a:pPr lvl="1"/>
            <a:endParaRPr lang="en-US" dirty="0">
              <a:latin typeface="Calibri" pitchFamily="34" charset="0"/>
            </a:endParaRPr>
          </a:p>
          <a:p>
            <a:r>
              <a:rPr lang="en-US" dirty="0">
                <a:latin typeface="Calibri" pitchFamily="34" charset="0"/>
              </a:rPr>
              <a:t>Each principle is supported by related points of focus</a:t>
            </a:r>
          </a:p>
          <a:p>
            <a:pPr lvl="1">
              <a:buFont typeface="Wingdings" pitchFamily="2" charset="2"/>
              <a:buChar char="§"/>
            </a:pPr>
            <a:r>
              <a:rPr lang="en-US" dirty="0">
                <a:latin typeface="Calibri" pitchFamily="34" charset="0"/>
              </a:rPr>
              <a:t>Represent characteristics associated with the principles</a:t>
            </a:r>
          </a:p>
          <a:p>
            <a:pPr lvl="1"/>
            <a:endParaRPr lang="en-US" dirty="0"/>
          </a:p>
        </p:txBody>
      </p:sp>
      <p:sp>
        <p:nvSpPr>
          <p:cNvPr id="6"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52</a:t>
            </a:fld>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8788" y="304800"/>
            <a:ext cx="8166100" cy="838200"/>
          </a:xfrm>
        </p:spPr>
        <p:txBody>
          <a:bodyPr>
            <a:noAutofit/>
          </a:bodyPr>
          <a:lstStyle/>
          <a:p>
            <a:r>
              <a:rPr lang="en-US" sz="3600" b="1" dirty="0">
                <a:solidFill>
                  <a:srgbClr val="0070C0"/>
                </a:solidFill>
                <a:effectLst>
                  <a:outerShdw blurRad="38100" dist="38100" dir="2700000" algn="tl">
                    <a:srgbClr val="000000">
                      <a:alpha val="43137"/>
                    </a:srgbClr>
                  </a:outerShdw>
                </a:effectLst>
                <a:latin typeface="+mj-lt"/>
              </a:rPr>
              <a:t>Updated COSO Framework: </a:t>
            </a:r>
            <a:br>
              <a:rPr lang="en-US" sz="3600" b="1" dirty="0">
                <a:solidFill>
                  <a:srgbClr val="0070C0"/>
                </a:solidFill>
                <a:effectLst>
                  <a:outerShdw blurRad="38100" dist="38100" dir="2700000" algn="tl">
                    <a:srgbClr val="000000">
                      <a:alpha val="43137"/>
                    </a:srgbClr>
                  </a:outerShdw>
                </a:effectLst>
                <a:latin typeface="+mj-lt"/>
              </a:rPr>
            </a:br>
            <a:r>
              <a:rPr lang="en-US" sz="3600" b="1" dirty="0">
                <a:solidFill>
                  <a:srgbClr val="0070C0"/>
                </a:solidFill>
                <a:effectLst>
                  <a:outerShdw blurRad="38100" dist="38100" dir="2700000" algn="tl">
                    <a:srgbClr val="000000">
                      <a:alpha val="43137"/>
                    </a:srgbClr>
                  </a:outerShdw>
                </a:effectLst>
                <a:latin typeface="+mj-lt"/>
              </a:rPr>
              <a:t>Components of Internal Control</a:t>
            </a:r>
          </a:p>
        </p:txBody>
      </p:sp>
      <p:sp>
        <p:nvSpPr>
          <p:cNvPr id="6" name="Rectangle 5"/>
          <p:cNvSpPr/>
          <p:nvPr/>
        </p:nvSpPr>
        <p:spPr bwMode="ltGray">
          <a:xfrm>
            <a:off x="3429000" y="1447800"/>
            <a:ext cx="5181600" cy="1189037"/>
          </a:xfrm>
          <a:prstGeom prst="rect">
            <a:avLst/>
          </a:prstGeom>
          <a:solidFill>
            <a:srgbClr val="D5A83B"/>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200"/>
              </a:spcAft>
            </a:pPr>
            <a:endParaRPr lang="en-US" sz="1000" dirty="0">
              <a:solidFill>
                <a:schemeClr val="tx2"/>
              </a:solidFill>
              <a:latin typeface="Georgia" pitchFamily="18" charset="0"/>
              <a:cs typeface="Arial" pitchFamily="34" charset="0"/>
            </a:endParaRPr>
          </a:p>
        </p:txBody>
      </p:sp>
      <p:sp>
        <p:nvSpPr>
          <p:cNvPr id="7" name="Rectangle 6"/>
          <p:cNvSpPr/>
          <p:nvPr/>
        </p:nvSpPr>
        <p:spPr bwMode="ltGray">
          <a:xfrm>
            <a:off x="3429000" y="5410200"/>
            <a:ext cx="5181600" cy="533400"/>
          </a:xfrm>
          <a:prstGeom prst="rect">
            <a:avLst/>
          </a:prstGeom>
          <a:solidFill>
            <a:srgbClr val="3C421A"/>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200"/>
              </a:spcAft>
            </a:pPr>
            <a:endParaRPr lang="en-US" sz="1000" dirty="0">
              <a:solidFill>
                <a:schemeClr val="bg1"/>
              </a:solidFill>
              <a:latin typeface="Georgia" pitchFamily="18" charset="0"/>
              <a:cs typeface="Arial" pitchFamily="34" charset="0"/>
            </a:endParaRPr>
          </a:p>
        </p:txBody>
      </p:sp>
      <p:sp>
        <p:nvSpPr>
          <p:cNvPr id="8" name="Rectangle 7"/>
          <p:cNvSpPr/>
          <p:nvPr/>
        </p:nvSpPr>
        <p:spPr bwMode="ltGray">
          <a:xfrm>
            <a:off x="3429000" y="4572000"/>
            <a:ext cx="5181600" cy="762000"/>
          </a:xfrm>
          <a:prstGeom prst="rect">
            <a:avLst/>
          </a:prstGeom>
          <a:solidFill>
            <a:srgbClr val="4D447B"/>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200"/>
              </a:spcAft>
            </a:pPr>
            <a:endParaRPr lang="en-US" sz="1000">
              <a:solidFill>
                <a:schemeClr val="bg1"/>
              </a:solidFill>
              <a:latin typeface="Georgia" pitchFamily="18" charset="0"/>
              <a:cs typeface="Arial" pitchFamily="34" charset="0"/>
            </a:endParaRPr>
          </a:p>
        </p:txBody>
      </p:sp>
      <p:sp>
        <p:nvSpPr>
          <p:cNvPr id="9" name="Rectangle 8"/>
          <p:cNvSpPr/>
          <p:nvPr/>
        </p:nvSpPr>
        <p:spPr bwMode="ltGray">
          <a:xfrm>
            <a:off x="3429000" y="3733800"/>
            <a:ext cx="5181600" cy="762000"/>
          </a:xfrm>
          <a:prstGeom prst="rect">
            <a:avLst/>
          </a:prstGeom>
          <a:solidFill>
            <a:srgbClr val="5488BB"/>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200"/>
              </a:spcAft>
            </a:pPr>
            <a:endParaRPr lang="en-US" sz="1000">
              <a:solidFill>
                <a:schemeClr val="bg1"/>
              </a:solidFill>
              <a:latin typeface="Georgia" pitchFamily="18" charset="0"/>
              <a:cs typeface="Arial" pitchFamily="34" charset="0"/>
            </a:endParaRPr>
          </a:p>
        </p:txBody>
      </p:sp>
      <p:sp>
        <p:nvSpPr>
          <p:cNvPr id="10" name="Rectangle 9"/>
          <p:cNvSpPr/>
          <p:nvPr/>
        </p:nvSpPr>
        <p:spPr bwMode="ltGray">
          <a:xfrm>
            <a:off x="3429000" y="2743200"/>
            <a:ext cx="5181600" cy="914400"/>
          </a:xfrm>
          <a:prstGeom prst="rect">
            <a:avLst/>
          </a:prstGeom>
          <a:solidFill>
            <a:srgbClr val="ADA012"/>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200"/>
              </a:spcAft>
            </a:pPr>
            <a:endParaRPr lang="en-US" sz="1000">
              <a:solidFill>
                <a:schemeClr val="bg1"/>
              </a:solidFill>
              <a:latin typeface="Georgia" pitchFamily="18" charset="0"/>
              <a:cs typeface="Arial" pitchFamily="34" charset="0"/>
            </a:endParaRPr>
          </a:p>
        </p:txBody>
      </p:sp>
      <p:sp>
        <p:nvSpPr>
          <p:cNvPr id="11" name="Rectangle 10"/>
          <p:cNvSpPr/>
          <p:nvPr/>
        </p:nvSpPr>
        <p:spPr bwMode="ltGray">
          <a:xfrm>
            <a:off x="533401" y="1447800"/>
            <a:ext cx="2362199" cy="436562"/>
          </a:xfrm>
          <a:prstGeom prst="rect">
            <a:avLst/>
          </a:prstGeom>
          <a:solidFill>
            <a:srgbClr val="D5A83B"/>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45720" tIns="27432" rIns="45720" bIns="27432" anchor="ctr"/>
          <a:lstStyle/>
          <a:p>
            <a:pPr marL="228600" indent="-228600" algn="ctr">
              <a:spcAft>
                <a:spcPts val="200"/>
              </a:spcAft>
              <a:buClr>
                <a:schemeClr val="bg2"/>
              </a:buClr>
              <a:defRPr/>
            </a:pPr>
            <a:r>
              <a:rPr lang="en-GB" sz="1500" b="1" dirty="0">
                <a:solidFill>
                  <a:schemeClr val="tx2"/>
                </a:solidFill>
                <a:latin typeface="Calibri" pitchFamily="34" charset="0"/>
                <a:cs typeface="Arial" pitchFamily="34" charset="0"/>
              </a:rPr>
              <a:t>Control Environment</a:t>
            </a:r>
          </a:p>
        </p:txBody>
      </p:sp>
      <p:sp>
        <p:nvSpPr>
          <p:cNvPr id="12" name="Rectangle 11"/>
          <p:cNvSpPr/>
          <p:nvPr/>
        </p:nvSpPr>
        <p:spPr bwMode="ltGray">
          <a:xfrm>
            <a:off x="533401" y="2743200"/>
            <a:ext cx="2362200" cy="457200"/>
          </a:xfrm>
          <a:prstGeom prst="rect">
            <a:avLst/>
          </a:prstGeom>
          <a:solidFill>
            <a:srgbClr val="ADA01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45720" tIns="27432" rIns="45720" bIns="27432" anchor="ctr"/>
          <a:lstStyle/>
          <a:p>
            <a:pPr marL="228600" indent="-228600" algn="ctr">
              <a:spcAft>
                <a:spcPts val="200"/>
              </a:spcAft>
              <a:buClr>
                <a:schemeClr val="bg2"/>
              </a:buClr>
              <a:defRPr/>
            </a:pPr>
            <a:r>
              <a:rPr lang="en-GB" sz="1500" b="1" dirty="0">
                <a:solidFill>
                  <a:schemeClr val="tx2"/>
                </a:solidFill>
                <a:latin typeface="Calibri" pitchFamily="34" charset="0"/>
                <a:cs typeface="Arial" pitchFamily="34" charset="0"/>
              </a:rPr>
              <a:t>Risk Assessment</a:t>
            </a:r>
          </a:p>
        </p:txBody>
      </p:sp>
      <p:sp>
        <p:nvSpPr>
          <p:cNvPr id="13" name="Rectangle 12"/>
          <p:cNvSpPr/>
          <p:nvPr/>
        </p:nvSpPr>
        <p:spPr bwMode="ltGray">
          <a:xfrm>
            <a:off x="533400" y="3733800"/>
            <a:ext cx="2362199" cy="457200"/>
          </a:xfrm>
          <a:prstGeom prst="rect">
            <a:avLst/>
          </a:prstGeom>
          <a:solidFill>
            <a:srgbClr val="5488BB"/>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45720" tIns="27432" rIns="45720" bIns="27432" anchor="ctr"/>
          <a:lstStyle/>
          <a:p>
            <a:pPr marL="228600" indent="-228600" algn="ctr">
              <a:spcAft>
                <a:spcPts val="200"/>
              </a:spcAft>
              <a:buClr>
                <a:schemeClr val="tx1"/>
              </a:buClr>
              <a:defRPr/>
            </a:pPr>
            <a:r>
              <a:rPr lang="en-GB" sz="1500" b="1" dirty="0">
                <a:solidFill>
                  <a:schemeClr val="bg1"/>
                </a:solidFill>
                <a:latin typeface="Calibri" pitchFamily="34" charset="0"/>
                <a:cs typeface="Arial" pitchFamily="34" charset="0"/>
              </a:rPr>
              <a:t>Control Activities</a:t>
            </a:r>
          </a:p>
        </p:txBody>
      </p:sp>
      <p:sp>
        <p:nvSpPr>
          <p:cNvPr id="14" name="Rectangle 13"/>
          <p:cNvSpPr/>
          <p:nvPr/>
        </p:nvSpPr>
        <p:spPr bwMode="ltGray">
          <a:xfrm>
            <a:off x="533401" y="4572000"/>
            <a:ext cx="2362200" cy="457200"/>
          </a:xfrm>
          <a:prstGeom prst="rect">
            <a:avLst/>
          </a:prstGeom>
          <a:solidFill>
            <a:srgbClr val="4D447B"/>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45720" tIns="27432" rIns="45720" bIns="27432" anchor="ctr"/>
          <a:lstStyle/>
          <a:p>
            <a:pPr algn="ctr">
              <a:spcAft>
                <a:spcPts val="200"/>
              </a:spcAft>
              <a:buClr>
                <a:schemeClr val="tx1"/>
              </a:buClr>
              <a:defRPr/>
            </a:pPr>
            <a:r>
              <a:rPr lang="en-GB" sz="1500" b="1" dirty="0">
                <a:solidFill>
                  <a:schemeClr val="bg1"/>
                </a:solidFill>
                <a:latin typeface="Calibri" pitchFamily="34" charset="0"/>
                <a:cs typeface="Arial" pitchFamily="34" charset="0"/>
              </a:rPr>
              <a:t>Information &amp; Communication</a:t>
            </a:r>
          </a:p>
        </p:txBody>
      </p:sp>
      <p:sp>
        <p:nvSpPr>
          <p:cNvPr id="15" name="Rectangle 14"/>
          <p:cNvSpPr/>
          <p:nvPr/>
        </p:nvSpPr>
        <p:spPr bwMode="ltGray">
          <a:xfrm>
            <a:off x="533401" y="5410200"/>
            <a:ext cx="2362200" cy="457200"/>
          </a:xfrm>
          <a:prstGeom prst="rect">
            <a:avLst/>
          </a:prstGeom>
          <a:solidFill>
            <a:srgbClr val="3C421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45720" tIns="27432" rIns="45720" bIns="27432" anchor="ctr"/>
          <a:lstStyle/>
          <a:p>
            <a:pPr marL="228600" indent="-228600" algn="ctr">
              <a:spcAft>
                <a:spcPts val="200"/>
              </a:spcAft>
              <a:buClr>
                <a:schemeClr val="tx1"/>
              </a:buClr>
              <a:defRPr/>
            </a:pPr>
            <a:r>
              <a:rPr lang="en-GB" sz="1500" b="1" dirty="0">
                <a:solidFill>
                  <a:schemeClr val="bg1"/>
                </a:solidFill>
                <a:latin typeface="Calibri" pitchFamily="34" charset="0"/>
                <a:cs typeface="Arial" pitchFamily="34" charset="0"/>
              </a:rPr>
              <a:t>Monitoring</a:t>
            </a:r>
            <a:r>
              <a:rPr lang="en-GB" sz="1500" b="1" dirty="0">
                <a:solidFill>
                  <a:schemeClr val="bg1"/>
                </a:solidFill>
                <a:latin typeface="Georgia" pitchFamily="18" charset="0"/>
                <a:cs typeface="Arial" pitchFamily="34" charset="0"/>
              </a:rPr>
              <a:t> </a:t>
            </a:r>
            <a:r>
              <a:rPr lang="en-GB" sz="1500" b="1" dirty="0">
                <a:solidFill>
                  <a:schemeClr val="bg1"/>
                </a:solidFill>
                <a:latin typeface="Calibri" pitchFamily="34" charset="0"/>
                <a:cs typeface="Arial" pitchFamily="34" charset="0"/>
              </a:rPr>
              <a:t>Activities</a:t>
            </a:r>
          </a:p>
        </p:txBody>
      </p:sp>
      <p:sp>
        <p:nvSpPr>
          <p:cNvPr id="16" name="TextBox 15"/>
          <p:cNvSpPr txBox="1"/>
          <p:nvPr/>
        </p:nvSpPr>
        <p:spPr>
          <a:xfrm>
            <a:off x="3657600" y="1524000"/>
            <a:ext cx="4953000" cy="655637"/>
          </a:xfrm>
          <a:prstGeom prst="rect">
            <a:avLst/>
          </a:prstGeom>
          <a:noFill/>
          <a:ln>
            <a:noFill/>
          </a:ln>
        </p:spPr>
        <p:txBody>
          <a:bodyPr lIns="0" tIns="0" rIns="0" bIns="0"/>
          <a:lstStyle/>
          <a:p>
            <a:pPr marL="0" marR="0" lvl="0" indent="-274320" defTabSz="914400" eaLnBrk="1" fontAlgn="auto" latinLnBrk="0" hangingPunct="1">
              <a:lnSpc>
                <a:spcPct val="100000"/>
              </a:lnSpc>
              <a:spcBef>
                <a:spcPts val="0"/>
              </a:spcBef>
              <a:spcAft>
                <a:spcPts val="200"/>
              </a:spcAft>
              <a:buClrTx/>
              <a:buSzTx/>
              <a:buFont typeface="+mj-lt"/>
              <a:buAutoNum type="arabicPeriod"/>
              <a:tabLst/>
              <a:defRPr/>
            </a:pPr>
            <a:r>
              <a:rPr kumimoji="0" lang="en-US" sz="1300" b="0" i="0" u="none" strike="noStrike" kern="0" cap="none" spc="0" normalizeH="0" baseline="0" noProof="0" dirty="0">
                <a:ln>
                  <a:noFill/>
                </a:ln>
                <a:solidFill>
                  <a:schemeClr val="tx2"/>
                </a:solidFill>
                <a:effectLst/>
                <a:uLnTx/>
                <a:uFillTx/>
                <a:latin typeface="Calibri" pitchFamily="34" charset="0"/>
                <a:cs typeface="Arial" pitchFamily="34" charset="0"/>
              </a:rPr>
              <a:t>Demonstrates commitment to integrity and ethical values</a:t>
            </a:r>
          </a:p>
          <a:p>
            <a:pPr marL="0" marR="0" lvl="0" indent="-274320" defTabSz="914400" eaLnBrk="1" fontAlgn="auto" latinLnBrk="0" hangingPunct="1">
              <a:lnSpc>
                <a:spcPct val="100000"/>
              </a:lnSpc>
              <a:spcBef>
                <a:spcPts val="0"/>
              </a:spcBef>
              <a:spcAft>
                <a:spcPts val="200"/>
              </a:spcAft>
              <a:buClrTx/>
              <a:buSzTx/>
              <a:buFont typeface="+mj-lt"/>
              <a:buAutoNum type="arabicPeriod" startAt="2"/>
              <a:tabLst/>
              <a:defRPr/>
            </a:pPr>
            <a:r>
              <a:rPr kumimoji="0" lang="en-US" sz="1300" b="0" i="0" u="none" strike="noStrike" kern="0" cap="none" spc="0" normalizeH="0" baseline="0" noProof="0" dirty="0">
                <a:ln>
                  <a:noFill/>
                </a:ln>
                <a:solidFill>
                  <a:schemeClr val="tx2"/>
                </a:solidFill>
                <a:effectLst/>
                <a:uLnTx/>
                <a:uFillTx/>
                <a:latin typeface="Calibri" pitchFamily="34" charset="0"/>
                <a:cs typeface="Arial" pitchFamily="34" charset="0"/>
              </a:rPr>
              <a:t>Exercises oversight responsibility</a:t>
            </a:r>
          </a:p>
          <a:p>
            <a:pPr marL="0" marR="0" lvl="0" indent="-274320" defTabSz="914400" eaLnBrk="1" fontAlgn="auto" latinLnBrk="0" hangingPunct="1">
              <a:lnSpc>
                <a:spcPct val="100000"/>
              </a:lnSpc>
              <a:spcBef>
                <a:spcPts val="0"/>
              </a:spcBef>
              <a:spcAft>
                <a:spcPts val="200"/>
              </a:spcAft>
              <a:buClrTx/>
              <a:buSzTx/>
              <a:buFont typeface="+mj-lt"/>
              <a:buAutoNum type="arabicPeriod" startAt="2"/>
              <a:tabLst/>
              <a:defRPr/>
            </a:pPr>
            <a:r>
              <a:rPr kumimoji="0" lang="en-US" sz="1300" b="0" i="0" u="none" strike="noStrike" kern="0" cap="none" spc="0" normalizeH="0" baseline="0" noProof="0" dirty="0">
                <a:ln>
                  <a:noFill/>
                </a:ln>
                <a:solidFill>
                  <a:schemeClr val="tx2"/>
                </a:solidFill>
                <a:effectLst/>
                <a:uLnTx/>
                <a:uFillTx/>
                <a:latin typeface="Calibri" pitchFamily="34" charset="0"/>
                <a:cs typeface="Arial" pitchFamily="34" charset="0"/>
              </a:rPr>
              <a:t>Establishes structure, authority and responsibility</a:t>
            </a:r>
          </a:p>
          <a:p>
            <a:pPr marL="0" marR="0" lvl="0" indent="-274320" defTabSz="914400" eaLnBrk="1" fontAlgn="auto" latinLnBrk="0" hangingPunct="1">
              <a:lnSpc>
                <a:spcPct val="100000"/>
              </a:lnSpc>
              <a:spcBef>
                <a:spcPts val="0"/>
              </a:spcBef>
              <a:spcAft>
                <a:spcPts val="200"/>
              </a:spcAft>
              <a:buClrTx/>
              <a:buSzTx/>
              <a:buFont typeface="+mj-lt"/>
              <a:buAutoNum type="arabicPeriod" startAt="2"/>
              <a:tabLst/>
              <a:defRPr/>
            </a:pPr>
            <a:r>
              <a:rPr kumimoji="0" lang="en-US" sz="1300" b="0" i="0" u="none" strike="noStrike" kern="0" cap="none" spc="0" normalizeH="0" baseline="0" noProof="0" dirty="0">
                <a:ln>
                  <a:noFill/>
                </a:ln>
                <a:solidFill>
                  <a:schemeClr val="tx2"/>
                </a:solidFill>
                <a:effectLst/>
                <a:uLnTx/>
                <a:uFillTx/>
                <a:latin typeface="Calibri" pitchFamily="34" charset="0"/>
                <a:cs typeface="Arial" pitchFamily="34" charset="0"/>
              </a:rPr>
              <a:t>Demonstrates commitment to competence</a:t>
            </a:r>
          </a:p>
          <a:p>
            <a:pPr marL="0" marR="0" lvl="0" indent="-274320" defTabSz="914400" eaLnBrk="1" fontAlgn="auto" latinLnBrk="0" hangingPunct="1">
              <a:lnSpc>
                <a:spcPct val="100000"/>
              </a:lnSpc>
              <a:spcBef>
                <a:spcPts val="0"/>
              </a:spcBef>
              <a:spcAft>
                <a:spcPts val="200"/>
              </a:spcAft>
              <a:buClrTx/>
              <a:buSzTx/>
              <a:buFont typeface="+mj-lt"/>
              <a:buAutoNum type="arabicPeriod" startAt="2"/>
              <a:tabLst/>
              <a:defRPr/>
            </a:pPr>
            <a:r>
              <a:rPr kumimoji="0" lang="en-US" sz="1300" b="0" i="0" u="none" strike="noStrike" kern="0" cap="none" spc="0" normalizeH="0" baseline="0" noProof="0" dirty="0">
                <a:ln>
                  <a:noFill/>
                </a:ln>
                <a:solidFill>
                  <a:schemeClr val="tx2"/>
                </a:solidFill>
                <a:effectLst/>
                <a:uLnTx/>
                <a:uFillTx/>
                <a:latin typeface="Calibri" pitchFamily="34" charset="0"/>
                <a:cs typeface="Arial" pitchFamily="34" charset="0"/>
              </a:rPr>
              <a:t>Enforces accountability</a:t>
            </a:r>
          </a:p>
        </p:txBody>
      </p:sp>
      <p:sp>
        <p:nvSpPr>
          <p:cNvPr id="17" name="TextBox 16"/>
          <p:cNvSpPr txBox="1"/>
          <p:nvPr/>
        </p:nvSpPr>
        <p:spPr>
          <a:xfrm>
            <a:off x="3657600" y="2743200"/>
            <a:ext cx="5068888" cy="550863"/>
          </a:xfrm>
          <a:prstGeom prst="rect">
            <a:avLst/>
          </a:prstGeom>
          <a:noFill/>
        </p:spPr>
        <p:txBody>
          <a:bodyPr lIns="0" tIns="0" rIns="0" bIns="0"/>
          <a:lstStyle/>
          <a:p>
            <a:pPr marL="0" marR="0" lvl="0" indent="-274320" defTabSz="914400" eaLnBrk="1" fontAlgn="auto" latinLnBrk="0" hangingPunct="1">
              <a:lnSpc>
                <a:spcPct val="100000"/>
              </a:lnSpc>
              <a:spcBef>
                <a:spcPts val="0"/>
              </a:spcBef>
              <a:spcAft>
                <a:spcPts val="200"/>
              </a:spcAft>
              <a:buClrTx/>
              <a:buSzTx/>
              <a:buFont typeface="+mj-lt"/>
              <a:buAutoNum type="arabicPeriod" startAt="6"/>
              <a:tabLst/>
              <a:defRPr/>
            </a:pPr>
            <a:r>
              <a:rPr kumimoji="0" lang="en-US" sz="1300" b="0" i="0" u="none" strike="noStrike" kern="0" cap="none" spc="0" normalizeH="0" baseline="0" noProof="0" dirty="0">
                <a:ln>
                  <a:noFill/>
                </a:ln>
                <a:solidFill>
                  <a:schemeClr val="tx2"/>
                </a:solidFill>
                <a:effectLst/>
                <a:uLnTx/>
                <a:uFillTx/>
                <a:latin typeface="Calibri" pitchFamily="34" charset="0"/>
                <a:cs typeface="Arial" pitchFamily="34" charset="0"/>
              </a:rPr>
              <a:t>Specifies </a:t>
            </a:r>
            <a:r>
              <a:rPr lang="en-US" sz="1300" kern="0" dirty="0">
                <a:solidFill>
                  <a:schemeClr val="tx2"/>
                </a:solidFill>
                <a:latin typeface="Calibri" pitchFamily="34" charset="0"/>
                <a:cs typeface="Arial" pitchFamily="34" charset="0"/>
              </a:rPr>
              <a:t>suitable</a:t>
            </a:r>
            <a:r>
              <a:rPr kumimoji="0" lang="en-US" sz="1300" b="0" i="0" u="none" strike="noStrike" kern="0" cap="none" spc="0" normalizeH="0" baseline="0" noProof="0" dirty="0">
                <a:ln>
                  <a:noFill/>
                </a:ln>
                <a:solidFill>
                  <a:schemeClr val="tx2"/>
                </a:solidFill>
                <a:effectLst/>
                <a:uLnTx/>
                <a:uFillTx/>
                <a:latin typeface="Calibri" pitchFamily="34" charset="0"/>
                <a:cs typeface="Arial" pitchFamily="34" charset="0"/>
              </a:rPr>
              <a:t> objectives</a:t>
            </a:r>
          </a:p>
          <a:p>
            <a:pPr marL="0" marR="0" lvl="0" indent="-274320" defTabSz="914400" eaLnBrk="1" fontAlgn="auto" latinLnBrk="0" hangingPunct="1">
              <a:lnSpc>
                <a:spcPct val="100000"/>
              </a:lnSpc>
              <a:spcBef>
                <a:spcPts val="0"/>
              </a:spcBef>
              <a:spcAft>
                <a:spcPts val="200"/>
              </a:spcAft>
              <a:buClrTx/>
              <a:buSzTx/>
              <a:buFont typeface="+mj-lt"/>
              <a:buAutoNum type="arabicPeriod" startAt="6"/>
              <a:tabLst/>
              <a:defRPr/>
            </a:pPr>
            <a:r>
              <a:rPr kumimoji="0" lang="en-US" sz="1300" b="0" i="0" u="none" strike="noStrike" kern="0" cap="none" spc="0" normalizeH="0" baseline="0" noProof="0" dirty="0">
                <a:ln>
                  <a:noFill/>
                </a:ln>
                <a:solidFill>
                  <a:schemeClr val="tx2"/>
                </a:solidFill>
                <a:effectLst/>
                <a:uLnTx/>
                <a:uFillTx/>
                <a:latin typeface="Calibri" pitchFamily="34" charset="0"/>
                <a:cs typeface="Arial" pitchFamily="34" charset="0"/>
              </a:rPr>
              <a:t>Identifies and analyzes risk</a:t>
            </a:r>
          </a:p>
          <a:p>
            <a:pPr marL="0" marR="0" lvl="0" indent="-274320" defTabSz="914400" eaLnBrk="1" fontAlgn="auto" latinLnBrk="0" hangingPunct="1">
              <a:lnSpc>
                <a:spcPct val="100000"/>
              </a:lnSpc>
              <a:spcBef>
                <a:spcPts val="0"/>
              </a:spcBef>
              <a:spcAft>
                <a:spcPts val="200"/>
              </a:spcAft>
              <a:buClrTx/>
              <a:buSzTx/>
              <a:buFont typeface="+mj-lt"/>
              <a:buAutoNum type="arabicPeriod" startAt="6"/>
              <a:tabLst/>
              <a:defRPr/>
            </a:pPr>
            <a:r>
              <a:rPr kumimoji="0" lang="en-US" sz="1300" b="0" i="0" u="none" strike="noStrike" kern="0" cap="none" spc="0" normalizeH="0" baseline="0" noProof="0" dirty="0">
                <a:ln>
                  <a:noFill/>
                </a:ln>
                <a:solidFill>
                  <a:schemeClr val="tx2"/>
                </a:solidFill>
                <a:effectLst/>
                <a:uLnTx/>
                <a:uFillTx/>
                <a:latin typeface="Calibri" pitchFamily="34" charset="0"/>
                <a:cs typeface="Arial" pitchFamily="34" charset="0"/>
              </a:rPr>
              <a:t>Assesses fraud risk</a:t>
            </a:r>
          </a:p>
          <a:p>
            <a:pPr marL="0" marR="0" lvl="0" indent="-274320" defTabSz="914400" eaLnBrk="1" fontAlgn="auto" latinLnBrk="0" hangingPunct="1">
              <a:lnSpc>
                <a:spcPct val="100000"/>
              </a:lnSpc>
              <a:spcBef>
                <a:spcPts val="0"/>
              </a:spcBef>
              <a:spcAft>
                <a:spcPts val="200"/>
              </a:spcAft>
              <a:buClrTx/>
              <a:buSzTx/>
              <a:buFont typeface="+mj-lt"/>
              <a:buAutoNum type="arabicPeriod" startAt="6"/>
              <a:tabLst/>
              <a:defRPr/>
            </a:pPr>
            <a:r>
              <a:rPr kumimoji="0" lang="en-US" sz="1300" b="0" i="0" u="none" strike="noStrike" kern="0" cap="none" spc="0" normalizeH="0" baseline="0" noProof="0" dirty="0">
                <a:ln>
                  <a:noFill/>
                </a:ln>
                <a:solidFill>
                  <a:schemeClr val="tx2"/>
                </a:solidFill>
                <a:effectLst/>
                <a:uLnTx/>
                <a:uFillTx/>
                <a:latin typeface="Calibri" pitchFamily="34" charset="0"/>
                <a:cs typeface="Arial" pitchFamily="34" charset="0"/>
              </a:rPr>
              <a:t>Identifies and analyzes significant change</a:t>
            </a:r>
          </a:p>
        </p:txBody>
      </p:sp>
      <p:sp>
        <p:nvSpPr>
          <p:cNvPr id="18" name="TextBox 17"/>
          <p:cNvSpPr txBox="1"/>
          <p:nvPr/>
        </p:nvSpPr>
        <p:spPr>
          <a:xfrm>
            <a:off x="3657600" y="3810000"/>
            <a:ext cx="4876800" cy="412750"/>
          </a:xfrm>
          <a:prstGeom prst="rect">
            <a:avLst/>
          </a:prstGeom>
          <a:noFill/>
          <a:ln>
            <a:noFill/>
          </a:ln>
        </p:spPr>
        <p:txBody>
          <a:bodyPr lIns="0" tIns="0" rIns="0" bIns="0"/>
          <a:lstStyle/>
          <a:p>
            <a:pPr marL="0" marR="0" lvl="0" indent="-274320" defTabSz="914400" eaLnBrk="1" fontAlgn="auto" latinLnBrk="0" hangingPunct="1">
              <a:lnSpc>
                <a:spcPct val="100000"/>
              </a:lnSpc>
              <a:spcBef>
                <a:spcPts val="0"/>
              </a:spcBef>
              <a:spcAft>
                <a:spcPts val="200"/>
              </a:spcAft>
              <a:buClrTx/>
              <a:buSzTx/>
              <a:buFont typeface="+mj-lt"/>
              <a:buAutoNum type="arabicPeriod" startAt="10"/>
              <a:tabLst/>
              <a:defRPr/>
            </a:pPr>
            <a:r>
              <a:rPr kumimoji="0" lang="en-US" sz="1300" b="0" i="0" u="none" strike="noStrike" kern="0" cap="none" spc="0" normalizeH="0" baseline="0" noProof="0" dirty="0">
                <a:ln>
                  <a:noFill/>
                </a:ln>
                <a:solidFill>
                  <a:srgbClr val="FFFFFF"/>
                </a:solidFill>
                <a:effectLst/>
                <a:uLnTx/>
                <a:uFillTx/>
                <a:latin typeface="Calibri" pitchFamily="34" charset="0"/>
                <a:cs typeface="Arial" pitchFamily="34" charset="0"/>
              </a:rPr>
              <a:t>Selects and develops control activities</a:t>
            </a:r>
          </a:p>
          <a:p>
            <a:pPr marL="0" marR="0" lvl="0" indent="-274320" defTabSz="914400" eaLnBrk="1" fontAlgn="auto" latinLnBrk="0" hangingPunct="1">
              <a:lnSpc>
                <a:spcPct val="100000"/>
              </a:lnSpc>
              <a:spcBef>
                <a:spcPts val="0"/>
              </a:spcBef>
              <a:spcAft>
                <a:spcPts val="20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Calibri" pitchFamily="34" charset="0"/>
                <a:cs typeface="Arial" pitchFamily="34" charset="0"/>
              </a:rPr>
              <a:t>11.  Selects and develops general controls over technology</a:t>
            </a:r>
          </a:p>
          <a:p>
            <a:pPr marL="0" marR="0" lvl="0" indent="-274320" defTabSz="914400" eaLnBrk="1" fontAlgn="auto" latinLnBrk="0" hangingPunct="1">
              <a:lnSpc>
                <a:spcPct val="100000"/>
              </a:lnSpc>
              <a:spcBef>
                <a:spcPts val="0"/>
              </a:spcBef>
              <a:spcAft>
                <a:spcPts val="200"/>
              </a:spcAft>
              <a:buClrTx/>
              <a:buSzTx/>
              <a:buFont typeface="+mj-lt"/>
              <a:buAutoNum type="arabicPeriod" startAt="12"/>
              <a:tabLst/>
              <a:defRPr/>
            </a:pPr>
            <a:r>
              <a:rPr kumimoji="0" lang="en-US" sz="1300" b="0" i="0" u="none" strike="noStrike" kern="0" cap="none" spc="0" normalizeH="0" baseline="0" noProof="0" dirty="0">
                <a:ln>
                  <a:noFill/>
                </a:ln>
                <a:solidFill>
                  <a:srgbClr val="FFFFFF"/>
                </a:solidFill>
                <a:effectLst/>
                <a:uLnTx/>
                <a:uFillTx/>
                <a:latin typeface="Calibri" pitchFamily="34" charset="0"/>
                <a:cs typeface="Arial" pitchFamily="34" charset="0"/>
              </a:rPr>
              <a:t>Deploys through policies and procedures</a:t>
            </a:r>
          </a:p>
        </p:txBody>
      </p:sp>
      <p:sp>
        <p:nvSpPr>
          <p:cNvPr id="19" name="TextBox 18"/>
          <p:cNvSpPr txBox="1"/>
          <p:nvPr/>
        </p:nvSpPr>
        <p:spPr>
          <a:xfrm>
            <a:off x="3657600" y="4648200"/>
            <a:ext cx="4648200" cy="651460"/>
          </a:xfrm>
          <a:prstGeom prst="rect">
            <a:avLst/>
          </a:prstGeom>
          <a:noFill/>
        </p:spPr>
        <p:txBody>
          <a:bodyPr lIns="0" tIns="0" rIns="0" bIns="0">
            <a:spAutoFit/>
          </a:bodyPr>
          <a:lstStyle/>
          <a:p>
            <a:pPr indent="-274320">
              <a:spcAft>
                <a:spcPts val="200"/>
              </a:spcAft>
              <a:buFont typeface="+mj-lt"/>
              <a:buAutoNum type="arabicPeriod" startAt="13"/>
              <a:defRPr/>
            </a:pPr>
            <a:r>
              <a:rPr lang="en-US" sz="1300" dirty="0">
                <a:solidFill>
                  <a:schemeClr val="bg1"/>
                </a:solidFill>
                <a:latin typeface="Calibri" pitchFamily="34" charset="0"/>
                <a:cs typeface="Arial" pitchFamily="34" charset="0"/>
              </a:rPr>
              <a:t>Uses relevant information</a:t>
            </a:r>
          </a:p>
          <a:p>
            <a:pPr indent="-274320">
              <a:spcAft>
                <a:spcPts val="200"/>
              </a:spcAft>
              <a:buFont typeface="+mj-lt"/>
              <a:buAutoNum type="arabicPeriod" startAt="13"/>
              <a:defRPr/>
            </a:pPr>
            <a:r>
              <a:rPr lang="en-US" sz="1300" dirty="0">
                <a:solidFill>
                  <a:schemeClr val="bg1"/>
                </a:solidFill>
                <a:latin typeface="Calibri" pitchFamily="34" charset="0"/>
                <a:cs typeface="Arial" pitchFamily="34" charset="0"/>
              </a:rPr>
              <a:t>Communicates internally</a:t>
            </a:r>
          </a:p>
          <a:p>
            <a:pPr indent="-274320">
              <a:spcAft>
                <a:spcPts val="200"/>
              </a:spcAft>
              <a:buFont typeface="+mj-lt"/>
              <a:buAutoNum type="arabicPeriod" startAt="13"/>
              <a:defRPr/>
            </a:pPr>
            <a:r>
              <a:rPr lang="en-US" sz="1300" dirty="0">
                <a:solidFill>
                  <a:schemeClr val="bg1"/>
                </a:solidFill>
                <a:latin typeface="Calibri" pitchFamily="34" charset="0"/>
                <a:cs typeface="Arial" pitchFamily="34" charset="0"/>
              </a:rPr>
              <a:t>Communicates externally</a:t>
            </a:r>
          </a:p>
        </p:txBody>
      </p:sp>
      <p:sp>
        <p:nvSpPr>
          <p:cNvPr id="20" name="TextBox 19"/>
          <p:cNvSpPr txBox="1"/>
          <p:nvPr/>
        </p:nvSpPr>
        <p:spPr>
          <a:xfrm>
            <a:off x="3657600" y="5486400"/>
            <a:ext cx="5029200" cy="274638"/>
          </a:xfrm>
          <a:prstGeom prst="rect">
            <a:avLst/>
          </a:prstGeom>
          <a:noFill/>
        </p:spPr>
        <p:txBody>
          <a:bodyPr lIns="0" tIns="0" rIns="0" bIns="0"/>
          <a:lstStyle/>
          <a:p>
            <a:pPr indent="-274320">
              <a:spcAft>
                <a:spcPts val="200"/>
              </a:spcAft>
              <a:buFont typeface="+mj-lt"/>
              <a:buAutoNum type="arabicPeriod" startAt="16"/>
              <a:defRPr/>
            </a:pPr>
            <a:r>
              <a:rPr lang="en-US" sz="1300" dirty="0">
                <a:solidFill>
                  <a:schemeClr val="bg1"/>
                </a:solidFill>
                <a:latin typeface="Calibri" pitchFamily="34" charset="0"/>
                <a:cs typeface="Arial" pitchFamily="34" charset="0"/>
              </a:rPr>
              <a:t>Conducts ongoing and/or separate evaluations</a:t>
            </a:r>
          </a:p>
          <a:p>
            <a:pPr indent="-274320">
              <a:spcAft>
                <a:spcPts val="200"/>
              </a:spcAft>
              <a:buFont typeface="+mj-lt"/>
              <a:buAutoNum type="arabicPeriod" startAt="16"/>
              <a:defRPr/>
            </a:pPr>
            <a:r>
              <a:rPr lang="en-US" sz="1300" dirty="0">
                <a:solidFill>
                  <a:schemeClr val="bg1"/>
                </a:solidFill>
                <a:latin typeface="Calibri" pitchFamily="34" charset="0"/>
                <a:cs typeface="Arial" pitchFamily="34" charset="0"/>
              </a:rPr>
              <a:t>Evaluates and communicates deficiencies</a:t>
            </a:r>
          </a:p>
        </p:txBody>
      </p:sp>
      <p:sp>
        <p:nvSpPr>
          <p:cNvPr id="22" name="Slide Number Placeholder 3"/>
          <p:cNvSpPr>
            <a:spLocks noGrp="1"/>
          </p:cNvSpPr>
          <p:nvPr>
            <p:ph type="sldNum" sz="quarter" idx="12"/>
          </p:nvPr>
        </p:nvSpPr>
        <p:spPr>
          <a:xfrm>
            <a:off x="8191500" y="6677025"/>
            <a:ext cx="533400" cy="228600"/>
          </a:xfrm>
        </p:spPr>
        <p:txBody>
          <a:bodyPr/>
          <a:lstStyle/>
          <a:p>
            <a:fld id="{01E16EBA-0216-4FA1-BFEC-225E79399361}" type="slidenum">
              <a:rPr lang="en-US" smtClean="0"/>
              <a:pPr/>
              <a:t>53</a:t>
            </a:fld>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COSO to Green Book: Harmonization</a:t>
            </a:r>
          </a:p>
        </p:txBody>
      </p:sp>
      <p:graphicFrame>
        <p:nvGraphicFramePr>
          <p:cNvPr id="5" name="Content Placeholder 4"/>
          <p:cNvGraphicFramePr>
            <a:graphicFrameLocks noGrp="1"/>
          </p:cNvGraphicFramePr>
          <p:nvPr>
            <p:ph idx="1"/>
          </p:nvPr>
        </p:nvGraphicFramePr>
        <p:xfrm>
          <a:off x="485775" y="1809750"/>
          <a:ext cx="8153400" cy="4692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a:xfrm>
            <a:off x="8191500" y="6677025"/>
            <a:ext cx="533400" cy="228600"/>
          </a:xfrm>
          <a:prstGeom prst="rect">
            <a:avLst/>
          </a:prstGeom>
        </p:spPr>
        <p:txBody>
          <a:bodyPr/>
          <a:lstStyle/>
          <a:p>
            <a:pPr>
              <a:defRPr/>
            </a:pPr>
            <a:fld id="{5E29EE1B-D60C-4124-952C-5C593EEEC6E3}" type="slidenum">
              <a:rPr lang="en-US" smtClean="0"/>
              <a:pPr>
                <a:defRPr/>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Book Revision Process</a:t>
            </a:r>
          </a:p>
        </p:txBody>
      </p:sp>
      <p:sp>
        <p:nvSpPr>
          <p:cNvPr id="3" name="Content Placeholder 2"/>
          <p:cNvSpPr>
            <a:spLocks noGrp="1"/>
          </p:cNvSpPr>
          <p:nvPr>
            <p:ph idx="1"/>
          </p:nvPr>
        </p:nvSpPr>
        <p:spPr>
          <a:xfrm>
            <a:off x="485775" y="1447800"/>
            <a:ext cx="7362825" cy="5054600"/>
          </a:xfrm>
        </p:spPr>
        <p:txBody>
          <a:bodyPr>
            <a:normAutofit/>
          </a:bodyPr>
          <a:lstStyle/>
          <a:p>
            <a:r>
              <a:rPr lang="en-US" sz="2800" dirty="0">
                <a:latin typeface="Calibri" pitchFamily="34" charset="0"/>
              </a:rPr>
              <a:t>Retained five original COSO components</a:t>
            </a:r>
          </a:p>
          <a:p>
            <a:r>
              <a:rPr lang="en-US" sz="2800" dirty="0">
                <a:latin typeface="Calibri" pitchFamily="34" charset="0"/>
              </a:rPr>
              <a:t>Adapted COSO Framework’s language </a:t>
            </a:r>
            <a:br>
              <a:rPr lang="en-US" sz="2800" dirty="0">
                <a:latin typeface="Calibri" pitchFamily="34" charset="0"/>
              </a:rPr>
            </a:br>
            <a:r>
              <a:rPr lang="en-US" sz="2800" dirty="0">
                <a:latin typeface="Calibri" pitchFamily="34" charset="0"/>
              </a:rPr>
              <a:t>to make it appropriate for a federal</a:t>
            </a:r>
            <a:br>
              <a:rPr lang="en-US" sz="2800" dirty="0">
                <a:latin typeface="Calibri" pitchFamily="34" charset="0"/>
              </a:rPr>
            </a:br>
            <a:r>
              <a:rPr lang="en-US" sz="2800" dirty="0">
                <a:latin typeface="Calibri" pitchFamily="34" charset="0"/>
              </a:rPr>
              <a:t>government standard</a:t>
            </a:r>
          </a:p>
          <a:p>
            <a:pPr lvl="0"/>
            <a:r>
              <a:rPr lang="en-US" sz="2800" dirty="0">
                <a:latin typeface="Calibri" pitchFamily="34" charset="0"/>
              </a:rPr>
              <a:t>Adapted the concepts for a government environment where appropriate</a:t>
            </a:r>
          </a:p>
          <a:p>
            <a:pPr lvl="0"/>
            <a:r>
              <a:rPr lang="en-US" sz="2800" dirty="0">
                <a:latin typeface="Calibri" pitchFamily="34" charset="0"/>
              </a:rPr>
              <a:t>Considered clarity drafting conventions</a:t>
            </a:r>
          </a:p>
          <a:p>
            <a:pPr lvl="0"/>
            <a:r>
              <a:rPr lang="en-US" sz="2800" dirty="0">
                <a:latin typeface="Calibri" pitchFamily="34" charset="0"/>
              </a:rPr>
              <a:t>Considered INTOSAI internal control guidance</a:t>
            </a:r>
            <a:endParaRPr lang="en-US" dirty="0">
              <a:latin typeface="Calibri" pitchFamily="34" charset="0"/>
            </a:endParaRPr>
          </a:p>
          <a:p>
            <a:pPr lvl="0"/>
            <a:endParaRPr lang="en-US" dirty="0"/>
          </a:p>
          <a:p>
            <a:pPr lvl="0"/>
            <a:endParaRPr lang="en-US" dirty="0"/>
          </a:p>
          <a:p>
            <a:pPr lvl="0"/>
            <a:endParaRPr lang="en-US" dirty="0"/>
          </a:p>
        </p:txBody>
      </p:sp>
      <p:pic>
        <p:nvPicPr>
          <p:cNvPr id="41998" name="Picture 14" descr="C:\Documents and Settings\lemaireb\Desktop\MC900078812.WMF"/>
          <p:cNvPicPr>
            <a:picLocks noChangeAspect="1" noChangeArrowheads="1"/>
          </p:cNvPicPr>
          <p:nvPr/>
        </p:nvPicPr>
        <p:blipFill>
          <a:blip r:embed="rId2" cstate="print"/>
          <a:srcRect/>
          <a:stretch>
            <a:fillRect/>
          </a:stretch>
        </p:blipFill>
        <p:spPr bwMode="auto">
          <a:xfrm>
            <a:off x="7135091" y="3657600"/>
            <a:ext cx="2008909" cy="2319618"/>
          </a:xfrm>
          <a:prstGeom prst="rect">
            <a:avLst/>
          </a:prstGeom>
          <a:noFill/>
        </p:spPr>
      </p:pic>
      <p:sp>
        <p:nvSpPr>
          <p:cNvPr id="6"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55</a:t>
            </a:fld>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ight Arrow 21"/>
          <p:cNvSpPr/>
          <p:nvPr/>
        </p:nvSpPr>
        <p:spPr bwMode="auto">
          <a:xfrm>
            <a:off x="4343400" y="2133600"/>
            <a:ext cx="1143000" cy="39624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sp>
        <p:nvSpPr>
          <p:cNvPr id="4" name="Title 3"/>
          <p:cNvSpPr>
            <a:spLocks noGrp="1"/>
          </p:cNvSpPr>
          <p:nvPr>
            <p:ph type="title"/>
          </p:nvPr>
        </p:nvSpPr>
        <p:spPr>
          <a:xfrm>
            <a:off x="596900" y="304800"/>
            <a:ext cx="8166100" cy="1068388"/>
          </a:xfrm>
        </p:spPr>
        <p:txBody>
          <a:bodyPr>
            <a:normAutofit fontScale="90000"/>
          </a:bodyPr>
          <a:lstStyle/>
          <a:p>
            <a:r>
              <a:rPr lang="en-US" b="1" dirty="0">
                <a:solidFill>
                  <a:srgbClr val="0070C0"/>
                </a:solidFill>
                <a:effectLst>
                  <a:outerShdw blurRad="38100" dist="38100" dir="2700000" algn="tl">
                    <a:srgbClr val="000000">
                      <a:alpha val="43137"/>
                    </a:srgbClr>
                  </a:outerShdw>
                </a:effectLst>
                <a:latin typeface="+mj-lt"/>
              </a:rPr>
              <a:t>Revised Green Book: </a:t>
            </a:r>
            <a:br>
              <a:rPr lang="en-US" b="1" dirty="0">
                <a:solidFill>
                  <a:srgbClr val="0070C0"/>
                </a:solidFill>
                <a:effectLst>
                  <a:outerShdw blurRad="38100" dist="38100" dir="2700000" algn="tl">
                    <a:srgbClr val="000000">
                      <a:alpha val="43137"/>
                    </a:srgbClr>
                  </a:outerShdw>
                </a:effectLst>
                <a:latin typeface="+mj-lt"/>
              </a:rPr>
            </a:br>
            <a:r>
              <a:rPr lang="en-US" b="1" dirty="0">
                <a:solidFill>
                  <a:srgbClr val="0070C0"/>
                </a:solidFill>
                <a:effectLst>
                  <a:outerShdw blurRad="38100" dist="38100" dir="2700000" algn="tl">
                    <a:srgbClr val="000000">
                      <a:alpha val="43137"/>
                    </a:srgbClr>
                  </a:outerShdw>
                </a:effectLst>
                <a:latin typeface="+mj-lt"/>
              </a:rPr>
              <a:t>Standards for Internal Control </a:t>
            </a:r>
            <a:br>
              <a:rPr lang="en-US" b="1" dirty="0">
                <a:solidFill>
                  <a:srgbClr val="0070C0"/>
                </a:solidFill>
                <a:effectLst>
                  <a:outerShdw blurRad="38100" dist="38100" dir="2700000" algn="tl">
                    <a:srgbClr val="000000">
                      <a:alpha val="43137"/>
                    </a:srgbClr>
                  </a:outerShdw>
                </a:effectLst>
                <a:latin typeface="+mj-lt"/>
              </a:rPr>
            </a:br>
            <a:r>
              <a:rPr lang="en-US" b="1" dirty="0">
                <a:solidFill>
                  <a:srgbClr val="0070C0"/>
                </a:solidFill>
                <a:effectLst>
                  <a:outerShdw blurRad="38100" dist="38100" dir="2700000" algn="tl">
                    <a:srgbClr val="000000">
                      <a:alpha val="43137"/>
                    </a:srgbClr>
                  </a:outerShdw>
                </a:effectLst>
                <a:latin typeface="+mj-lt"/>
              </a:rPr>
              <a:t>in the Federal Government</a:t>
            </a:r>
          </a:p>
        </p:txBody>
      </p:sp>
      <p:pic>
        <p:nvPicPr>
          <p:cNvPr id="8" name="Content Placeholder 4" descr="GB pic.png"/>
          <p:cNvPicPr>
            <a:picLocks noGrp="1" noChangeAspect="1"/>
          </p:cNvPicPr>
          <p:nvPr>
            <p:ph idx="4294967295"/>
          </p:nvPr>
        </p:nvPicPr>
        <p:blipFill>
          <a:blip r:embed="rId2" cstate="print"/>
          <a:stretch>
            <a:fillRect/>
          </a:stretch>
        </p:blipFill>
        <p:spPr>
          <a:xfrm>
            <a:off x="5791200" y="2286000"/>
            <a:ext cx="2645695" cy="3581400"/>
          </a:xfrm>
          <a:prstGeom prst="rect">
            <a:avLst/>
          </a:prstGeom>
        </p:spPr>
      </p:pic>
      <p:sp>
        <p:nvSpPr>
          <p:cNvPr id="21" name="Slide Number Placeholder 3"/>
          <p:cNvSpPr>
            <a:spLocks noGrp="1"/>
          </p:cNvSpPr>
          <p:nvPr>
            <p:ph type="sldNum" sz="quarter" idx="12"/>
          </p:nvPr>
        </p:nvSpPr>
        <p:spPr>
          <a:xfrm>
            <a:off x="8191500" y="6677025"/>
            <a:ext cx="533400" cy="228600"/>
          </a:xfrm>
        </p:spPr>
        <p:txBody>
          <a:bodyPr/>
          <a:lstStyle/>
          <a:p>
            <a:fld id="{01E16EBA-0216-4FA1-BFEC-225E79399361}" type="slidenum">
              <a:rPr lang="en-US" smtClean="0"/>
              <a:pPr/>
              <a:t>56</a:t>
            </a:fld>
            <a:endParaRPr lang="en-US" dirty="0"/>
          </a:p>
        </p:txBody>
      </p:sp>
      <p:grpSp>
        <p:nvGrpSpPr>
          <p:cNvPr id="2" name="Group 29"/>
          <p:cNvGrpSpPr/>
          <p:nvPr/>
        </p:nvGrpSpPr>
        <p:grpSpPr>
          <a:xfrm>
            <a:off x="533400" y="3048000"/>
            <a:ext cx="3733801" cy="2057400"/>
            <a:chOff x="2286001" y="2514600"/>
            <a:chExt cx="4267201" cy="2070480"/>
          </a:xfrm>
        </p:grpSpPr>
        <p:grpSp>
          <p:nvGrpSpPr>
            <p:cNvPr id="3" name="Group 5"/>
            <p:cNvGrpSpPr/>
            <p:nvPr/>
          </p:nvGrpSpPr>
          <p:grpSpPr>
            <a:xfrm>
              <a:off x="2286001" y="2514600"/>
              <a:ext cx="4267200" cy="1003680"/>
              <a:chOff x="307181" y="1578105"/>
              <a:chExt cx="4300537" cy="1003680"/>
            </a:xfrm>
          </p:grpSpPr>
          <p:sp>
            <p:nvSpPr>
              <p:cNvPr id="35" name="Rounded Rectangle 34"/>
              <p:cNvSpPr/>
              <p:nvPr/>
            </p:nvSpPr>
            <p:spPr>
              <a:xfrm>
                <a:off x="307181" y="1578105"/>
                <a:ext cx="4300537" cy="1003680"/>
              </a:xfrm>
              <a:prstGeom prst="roundRect">
                <a:avLst/>
              </a:prstGeom>
              <a:solidFill>
                <a:srgbClr val="104F0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a:bodyPr>
              <a:lstStyle/>
              <a:p>
                <a:pPr lvl="0" algn="ctr" defTabSz="1511300">
                  <a:lnSpc>
                    <a:spcPct val="90000"/>
                  </a:lnSpc>
                  <a:spcBef>
                    <a:spcPct val="0"/>
                  </a:spcBef>
                  <a:spcAft>
                    <a:spcPct val="35000"/>
                  </a:spcAft>
                </a:pPr>
                <a:r>
                  <a:rPr lang="en-US" sz="3400" dirty="0">
                    <a:latin typeface="Calibri" pitchFamily="34" charset="0"/>
                  </a:rPr>
                  <a:t>Overview</a:t>
                </a:r>
                <a:endParaRPr lang="en-US" sz="3400" kern="1200" dirty="0">
                  <a:latin typeface="Calibri" pitchFamily="34" charset="0"/>
                </a:endParaRPr>
              </a:p>
            </p:txBody>
          </p:sp>
        </p:grpSp>
        <p:grpSp>
          <p:nvGrpSpPr>
            <p:cNvPr id="5" name="Group 17"/>
            <p:cNvGrpSpPr/>
            <p:nvPr/>
          </p:nvGrpSpPr>
          <p:grpSpPr>
            <a:xfrm>
              <a:off x="2286001" y="3581400"/>
              <a:ext cx="4267201" cy="1003680"/>
              <a:chOff x="307181" y="1578105"/>
              <a:chExt cx="4300538" cy="1003680"/>
            </a:xfrm>
          </p:grpSpPr>
          <p:sp>
            <p:nvSpPr>
              <p:cNvPr id="33" name="Rounded Rectangle 32"/>
              <p:cNvSpPr/>
              <p:nvPr/>
            </p:nvSpPr>
            <p:spPr>
              <a:xfrm>
                <a:off x="307181" y="1578105"/>
                <a:ext cx="4300538" cy="1003680"/>
              </a:xfrm>
              <a:prstGeom prst="roundRect">
                <a:avLst/>
              </a:prstGeom>
              <a:solidFill>
                <a:srgbClr val="104F0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a:bodyPr>
              <a:lstStyle/>
              <a:p>
                <a:pPr lvl="0" algn="ctr" defTabSz="1511300">
                  <a:lnSpc>
                    <a:spcPct val="90000"/>
                  </a:lnSpc>
                  <a:spcBef>
                    <a:spcPct val="0"/>
                  </a:spcBef>
                  <a:spcAft>
                    <a:spcPct val="35000"/>
                  </a:spcAft>
                </a:pPr>
                <a:r>
                  <a:rPr lang="en-US" sz="3400" dirty="0">
                    <a:latin typeface="Calibri" pitchFamily="34" charset="0"/>
                  </a:rPr>
                  <a:t>Standards</a:t>
                </a:r>
                <a:endParaRPr lang="en-US" sz="3400" kern="1200" dirty="0">
                  <a:latin typeface="Calibri" pitchFamily="34" charset="0"/>
                </a:endParaRPr>
              </a:p>
            </p:txBody>
          </p:sp>
        </p:gr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Revised Green Book: Overview</a:t>
            </a:r>
          </a:p>
        </p:txBody>
      </p:sp>
      <p:sp>
        <p:nvSpPr>
          <p:cNvPr id="38" name="Content Placeholder 2"/>
          <p:cNvSpPr>
            <a:spLocks noGrp="1"/>
          </p:cNvSpPr>
          <p:nvPr>
            <p:ph idx="1"/>
          </p:nvPr>
        </p:nvSpPr>
        <p:spPr/>
        <p:txBody>
          <a:bodyPr/>
          <a:lstStyle/>
          <a:p>
            <a:r>
              <a:rPr lang="en-US" dirty="0">
                <a:latin typeface="Calibri" pitchFamily="34" charset="0"/>
              </a:rPr>
              <a:t>Explains fundamental concepts of internal control</a:t>
            </a:r>
          </a:p>
          <a:p>
            <a:pPr>
              <a:buNone/>
            </a:pPr>
            <a:endParaRPr lang="en-US" dirty="0">
              <a:latin typeface="Calibri" pitchFamily="34" charset="0"/>
            </a:endParaRPr>
          </a:p>
          <a:p>
            <a:r>
              <a:rPr lang="en-US" dirty="0">
                <a:latin typeface="Calibri" pitchFamily="34" charset="0"/>
              </a:rPr>
              <a:t>Addresses how components, principles, and attributes relate to an entity’s objectives</a:t>
            </a:r>
          </a:p>
          <a:p>
            <a:endParaRPr lang="en-US" dirty="0">
              <a:latin typeface="Calibri" pitchFamily="34" charset="0"/>
            </a:endParaRPr>
          </a:p>
          <a:p>
            <a:r>
              <a:rPr lang="en-US" dirty="0">
                <a:latin typeface="Calibri" pitchFamily="34" charset="0"/>
              </a:rPr>
              <a:t>Discusses management evaluation of internal control</a:t>
            </a:r>
          </a:p>
          <a:p>
            <a:pPr>
              <a:buNone/>
            </a:pPr>
            <a:endParaRPr lang="en-US" dirty="0"/>
          </a:p>
        </p:txBody>
      </p:sp>
      <p:sp>
        <p:nvSpPr>
          <p:cNvPr id="25"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57</a:t>
            </a:fld>
            <a:endParaRPr lang="en-US" dirty="0"/>
          </a:p>
        </p:txBody>
      </p:sp>
      <p:grpSp>
        <p:nvGrpSpPr>
          <p:cNvPr id="3" name="Group 18"/>
          <p:cNvGrpSpPr/>
          <p:nvPr/>
        </p:nvGrpSpPr>
        <p:grpSpPr>
          <a:xfrm>
            <a:off x="7620000" y="1219200"/>
            <a:ext cx="1219200" cy="704046"/>
            <a:chOff x="2514600" y="2286000"/>
            <a:chExt cx="4300537" cy="2070481"/>
          </a:xfrm>
        </p:grpSpPr>
        <p:grpSp>
          <p:nvGrpSpPr>
            <p:cNvPr id="4" name="Group 5"/>
            <p:cNvGrpSpPr/>
            <p:nvPr/>
          </p:nvGrpSpPr>
          <p:grpSpPr>
            <a:xfrm>
              <a:off x="2514600" y="2286000"/>
              <a:ext cx="4300537" cy="1003680"/>
              <a:chOff x="307181" y="1578105"/>
              <a:chExt cx="4300537" cy="1003680"/>
            </a:xfrm>
          </p:grpSpPr>
          <p:sp>
            <p:nvSpPr>
              <p:cNvPr id="24" name="Rounded Rectangle 23"/>
              <p:cNvSpPr/>
              <p:nvPr/>
            </p:nvSpPr>
            <p:spPr>
              <a:xfrm>
                <a:off x="307181" y="1578105"/>
                <a:ext cx="4300537" cy="1003680"/>
              </a:xfrm>
              <a:prstGeom prst="roundRect">
                <a:avLst/>
              </a:prstGeom>
              <a:solidFill>
                <a:srgbClr val="104F0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a:bodyPr>
              <a:lstStyle/>
              <a:p>
                <a:pPr lvl="0" algn="ctr" defTabSz="1511300">
                  <a:lnSpc>
                    <a:spcPct val="90000"/>
                  </a:lnSpc>
                  <a:spcBef>
                    <a:spcPct val="0"/>
                  </a:spcBef>
                  <a:spcAft>
                    <a:spcPct val="35000"/>
                  </a:spcAft>
                </a:pPr>
                <a:r>
                  <a:rPr lang="en-US" sz="1400" dirty="0">
                    <a:latin typeface="Calibri" pitchFamily="34" charset="0"/>
                  </a:rPr>
                  <a:t>Overview</a:t>
                </a:r>
                <a:endParaRPr lang="en-US" sz="1400" kern="1200" dirty="0">
                  <a:latin typeface="Calibri" pitchFamily="34" charset="0"/>
                </a:endParaRPr>
              </a:p>
            </p:txBody>
          </p:sp>
        </p:grpSp>
        <p:grpSp>
          <p:nvGrpSpPr>
            <p:cNvPr id="5" name="Group 17"/>
            <p:cNvGrpSpPr/>
            <p:nvPr/>
          </p:nvGrpSpPr>
          <p:grpSpPr>
            <a:xfrm>
              <a:off x="2514600" y="3352801"/>
              <a:ext cx="4300537" cy="1003680"/>
              <a:chOff x="307181" y="1578105"/>
              <a:chExt cx="4300537" cy="1003680"/>
            </a:xfrm>
          </p:grpSpPr>
          <p:sp>
            <p:nvSpPr>
              <p:cNvPr id="22" name="Rounded Rectangle 21"/>
              <p:cNvSpPr/>
              <p:nvPr/>
            </p:nvSpPr>
            <p:spPr>
              <a:xfrm>
                <a:off x="307181" y="1578105"/>
                <a:ext cx="4300537" cy="1003680"/>
              </a:xfrm>
              <a:prstGeom prst="roundRect">
                <a:avLst/>
              </a:prstGeom>
              <a:solidFill>
                <a:srgbClr val="104F01">
                  <a:alpha val="5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fontScale="47500" lnSpcReduction="20000"/>
              </a:bodyPr>
              <a:lstStyle/>
              <a:p>
                <a:pPr lvl="0" algn="ctr" defTabSz="1511300">
                  <a:lnSpc>
                    <a:spcPct val="90000"/>
                  </a:lnSpc>
                  <a:spcBef>
                    <a:spcPct val="0"/>
                  </a:spcBef>
                  <a:spcAft>
                    <a:spcPct val="35000"/>
                  </a:spcAft>
                </a:pPr>
                <a:r>
                  <a:rPr lang="en-US" sz="3400" dirty="0">
                    <a:latin typeface="Calibri" pitchFamily="34" charset="0"/>
                  </a:rPr>
                  <a:t>Standards</a:t>
                </a:r>
                <a:endParaRPr lang="en-US" sz="3400" kern="1200" dirty="0">
                  <a:latin typeface="Calibri" pitchFamily="34" charset="0"/>
                </a:endParaRPr>
              </a:p>
            </p:txBody>
          </p:sp>
        </p:gr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Components, Principles, and Attributes</a:t>
            </a:r>
          </a:p>
        </p:txBody>
      </p:sp>
      <p:graphicFrame>
        <p:nvGraphicFramePr>
          <p:cNvPr id="5" name="Content Placeholder 4"/>
          <p:cNvGraphicFramePr>
            <a:graphicFrameLocks noGrp="1"/>
          </p:cNvGraphicFramePr>
          <p:nvPr>
            <p:ph idx="1"/>
          </p:nvPr>
        </p:nvGraphicFramePr>
        <p:xfrm>
          <a:off x="485775" y="1809750"/>
          <a:ext cx="8153400" cy="4057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8191500" y="6677025"/>
            <a:ext cx="533400" cy="228600"/>
          </a:xfrm>
          <a:prstGeom prst="rect">
            <a:avLst/>
          </a:prstGeom>
        </p:spPr>
        <p:txBody>
          <a:bodyPr/>
          <a:lstStyle/>
          <a:p>
            <a:pPr>
              <a:defRPr/>
            </a:pPr>
            <a:fld id="{5E29EE1B-D60C-4124-952C-5C593EEEC6E3}" type="slidenum">
              <a:rPr lang="en-US" smtClean="0"/>
              <a:pPr>
                <a:defRPr/>
              </a:pPr>
              <a:t>58</a:t>
            </a:fld>
            <a:endParaRPr lang="en-US"/>
          </a:p>
        </p:txBody>
      </p:sp>
      <p:grpSp>
        <p:nvGrpSpPr>
          <p:cNvPr id="3" name="Group 12"/>
          <p:cNvGrpSpPr/>
          <p:nvPr/>
        </p:nvGrpSpPr>
        <p:grpSpPr>
          <a:xfrm>
            <a:off x="7391400" y="1752600"/>
            <a:ext cx="1219200" cy="704046"/>
            <a:chOff x="2514600" y="2286000"/>
            <a:chExt cx="4300537" cy="2070481"/>
          </a:xfrm>
        </p:grpSpPr>
        <p:grpSp>
          <p:nvGrpSpPr>
            <p:cNvPr id="6" name="Group 5"/>
            <p:cNvGrpSpPr/>
            <p:nvPr/>
          </p:nvGrpSpPr>
          <p:grpSpPr>
            <a:xfrm>
              <a:off x="2514600" y="2286000"/>
              <a:ext cx="4300537" cy="1003680"/>
              <a:chOff x="307181" y="1578105"/>
              <a:chExt cx="4300537" cy="1003680"/>
            </a:xfrm>
          </p:grpSpPr>
          <p:sp>
            <p:nvSpPr>
              <p:cNvPr id="18" name="Rounded Rectangle 17"/>
              <p:cNvSpPr/>
              <p:nvPr/>
            </p:nvSpPr>
            <p:spPr>
              <a:xfrm>
                <a:off x="307181" y="1578105"/>
                <a:ext cx="4300537" cy="1003680"/>
              </a:xfrm>
              <a:prstGeom prst="roundRect">
                <a:avLst/>
              </a:prstGeom>
              <a:solidFill>
                <a:srgbClr val="104F0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a:bodyPr>
              <a:lstStyle/>
              <a:p>
                <a:pPr lvl="0" algn="ctr" defTabSz="1511300">
                  <a:lnSpc>
                    <a:spcPct val="90000"/>
                  </a:lnSpc>
                  <a:spcBef>
                    <a:spcPct val="0"/>
                  </a:spcBef>
                  <a:spcAft>
                    <a:spcPct val="35000"/>
                  </a:spcAft>
                </a:pPr>
                <a:r>
                  <a:rPr lang="en-US" sz="1400" dirty="0">
                    <a:latin typeface="Calibri" pitchFamily="34" charset="0"/>
                  </a:rPr>
                  <a:t>Overview</a:t>
                </a:r>
                <a:endParaRPr lang="en-US" sz="1400" kern="1200" dirty="0">
                  <a:latin typeface="Calibri" pitchFamily="34" charset="0"/>
                </a:endParaRPr>
              </a:p>
            </p:txBody>
          </p:sp>
        </p:grpSp>
        <p:grpSp>
          <p:nvGrpSpPr>
            <p:cNvPr id="7" name="Group 17"/>
            <p:cNvGrpSpPr/>
            <p:nvPr/>
          </p:nvGrpSpPr>
          <p:grpSpPr>
            <a:xfrm>
              <a:off x="2514600" y="3352801"/>
              <a:ext cx="4300537" cy="1003680"/>
              <a:chOff x="307181" y="1578105"/>
              <a:chExt cx="4300537" cy="1003680"/>
            </a:xfrm>
          </p:grpSpPr>
          <p:sp>
            <p:nvSpPr>
              <p:cNvPr id="16" name="Rounded Rectangle 15"/>
              <p:cNvSpPr/>
              <p:nvPr/>
            </p:nvSpPr>
            <p:spPr>
              <a:xfrm>
                <a:off x="307181" y="1578105"/>
                <a:ext cx="4300537" cy="1003680"/>
              </a:xfrm>
              <a:prstGeom prst="roundRect">
                <a:avLst/>
              </a:prstGeom>
              <a:solidFill>
                <a:srgbClr val="104F01">
                  <a:alpha val="5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fontScale="47500" lnSpcReduction="20000"/>
              </a:bodyPr>
              <a:lstStyle/>
              <a:p>
                <a:pPr lvl="0" algn="ctr" defTabSz="1511300">
                  <a:lnSpc>
                    <a:spcPct val="90000"/>
                  </a:lnSpc>
                  <a:spcBef>
                    <a:spcPct val="0"/>
                  </a:spcBef>
                  <a:spcAft>
                    <a:spcPct val="35000"/>
                  </a:spcAft>
                </a:pPr>
                <a:r>
                  <a:rPr lang="en-US" sz="3400" dirty="0">
                    <a:latin typeface="Calibri" pitchFamily="34" charset="0"/>
                  </a:rPr>
                  <a:t>Standards</a:t>
                </a:r>
                <a:endParaRPr lang="en-US" sz="3400" kern="1200" dirty="0">
                  <a:latin typeface="Calibri" pitchFamily="34" charset="0"/>
                </a:endParaRPr>
              </a:p>
            </p:txBody>
          </p:sp>
        </p:gr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Principles and Attributes</a:t>
            </a:r>
          </a:p>
        </p:txBody>
      </p:sp>
      <p:sp>
        <p:nvSpPr>
          <p:cNvPr id="35"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59</a:t>
            </a:fld>
            <a:endParaRPr lang="en-US" dirty="0"/>
          </a:p>
        </p:txBody>
      </p:sp>
      <p:grpSp>
        <p:nvGrpSpPr>
          <p:cNvPr id="3" name="Group 11"/>
          <p:cNvGrpSpPr/>
          <p:nvPr/>
        </p:nvGrpSpPr>
        <p:grpSpPr>
          <a:xfrm>
            <a:off x="7391400" y="1752600"/>
            <a:ext cx="1219200" cy="704046"/>
            <a:chOff x="2514600" y="2286000"/>
            <a:chExt cx="4300537" cy="2070481"/>
          </a:xfrm>
        </p:grpSpPr>
        <p:grpSp>
          <p:nvGrpSpPr>
            <p:cNvPr id="4" name="Group 5"/>
            <p:cNvGrpSpPr/>
            <p:nvPr/>
          </p:nvGrpSpPr>
          <p:grpSpPr>
            <a:xfrm>
              <a:off x="2514600" y="2286000"/>
              <a:ext cx="4300537" cy="1003680"/>
              <a:chOff x="307181" y="1578105"/>
              <a:chExt cx="4300537" cy="1003680"/>
            </a:xfrm>
          </p:grpSpPr>
          <p:sp>
            <p:nvSpPr>
              <p:cNvPr id="17" name="Rounded Rectangle 16"/>
              <p:cNvSpPr/>
              <p:nvPr/>
            </p:nvSpPr>
            <p:spPr>
              <a:xfrm>
                <a:off x="307181" y="1578105"/>
                <a:ext cx="4300537" cy="1003680"/>
              </a:xfrm>
              <a:prstGeom prst="roundRect">
                <a:avLst/>
              </a:prstGeom>
              <a:solidFill>
                <a:srgbClr val="104F0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a:bodyPr>
              <a:lstStyle/>
              <a:p>
                <a:pPr lvl="0" algn="ctr" defTabSz="1511300">
                  <a:lnSpc>
                    <a:spcPct val="90000"/>
                  </a:lnSpc>
                  <a:spcBef>
                    <a:spcPct val="0"/>
                  </a:spcBef>
                  <a:spcAft>
                    <a:spcPct val="35000"/>
                  </a:spcAft>
                </a:pPr>
                <a:r>
                  <a:rPr lang="en-US" sz="1400" dirty="0"/>
                  <a:t>Overview</a:t>
                </a:r>
                <a:endParaRPr lang="en-US" sz="1400" kern="1200" dirty="0"/>
              </a:p>
            </p:txBody>
          </p:sp>
        </p:grpSp>
        <p:grpSp>
          <p:nvGrpSpPr>
            <p:cNvPr id="5" name="Group 17"/>
            <p:cNvGrpSpPr/>
            <p:nvPr/>
          </p:nvGrpSpPr>
          <p:grpSpPr>
            <a:xfrm>
              <a:off x="2514600" y="3352801"/>
              <a:ext cx="4300537" cy="1003680"/>
              <a:chOff x="307181" y="1578105"/>
              <a:chExt cx="4300537" cy="1003680"/>
            </a:xfrm>
          </p:grpSpPr>
          <p:sp>
            <p:nvSpPr>
              <p:cNvPr id="15" name="Rounded Rectangle 14"/>
              <p:cNvSpPr/>
              <p:nvPr/>
            </p:nvSpPr>
            <p:spPr>
              <a:xfrm>
                <a:off x="307181" y="1578105"/>
                <a:ext cx="4300537" cy="1003680"/>
              </a:xfrm>
              <a:prstGeom prst="roundRect">
                <a:avLst/>
              </a:prstGeom>
              <a:solidFill>
                <a:srgbClr val="104F01">
                  <a:alpha val="5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fontScale="40000" lnSpcReduction="20000"/>
              </a:bodyPr>
              <a:lstStyle/>
              <a:p>
                <a:pPr lvl="0" algn="ctr" defTabSz="1511300">
                  <a:lnSpc>
                    <a:spcPct val="90000"/>
                  </a:lnSpc>
                  <a:spcBef>
                    <a:spcPct val="0"/>
                  </a:spcBef>
                  <a:spcAft>
                    <a:spcPct val="35000"/>
                  </a:spcAft>
                </a:pPr>
                <a:r>
                  <a:rPr lang="en-US" sz="3400" dirty="0"/>
                  <a:t>Standards</a:t>
                </a:r>
                <a:endParaRPr lang="en-US" sz="3400" kern="1200" dirty="0"/>
              </a:p>
            </p:txBody>
          </p:sp>
        </p:grpSp>
      </p:grpSp>
      <p:sp>
        <p:nvSpPr>
          <p:cNvPr id="22" name="Content Placeholder 21"/>
          <p:cNvSpPr>
            <a:spLocks noGrp="1"/>
          </p:cNvSpPr>
          <p:nvPr>
            <p:ph idx="1"/>
          </p:nvPr>
        </p:nvSpPr>
        <p:spPr>
          <a:xfrm>
            <a:off x="457200" y="1371601"/>
            <a:ext cx="8229600" cy="4572000"/>
          </a:xfrm>
        </p:spPr>
        <p:txBody>
          <a:bodyPr/>
          <a:lstStyle/>
          <a:p>
            <a:r>
              <a:rPr lang="en-US" dirty="0">
                <a:latin typeface="Calibri" pitchFamily="34" charset="0"/>
              </a:rPr>
              <a:t>In general, all components, principles, </a:t>
            </a:r>
            <a:br>
              <a:rPr lang="en-US" dirty="0">
                <a:latin typeface="Calibri" pitchFamily="34" charset="0"/>
              </a:rPr>
            </a:br>
            <a:r>
              <a:rPr lang="en-US" dirty="0">
                <a:latin typeface="Calibri" pitchFamily="34" charset="0"/>
              </a:rPr>
              <a:t>and attributes are required for an </a:t>
            </a:r>
            <a:br>
              <a:rPr lang="en-US" dirty="0">
                <a:latin typeface="Calibri" pitchFamily="34" charset="0"/>
              </a:rPr>
            </a:br>
            <a:r>
              <a:rPr lang="en-US" dirty="0">
                <a:latin typeface="Calibri" pitchFamily="34" charset="0"/>
              </a:rPr>
              <a:t>effective internal control system</a:t>
            </a:r>
          </a:p>
          <a:p>
            <a:pPr>
              <a:buNone/>
            </a:pPr>
            <a:endParaRPr lang="en-US" dirty="0">
              <a:latin typeface="Calibri" pitchFamily="34" charset="0"/>
            </a:endParaRPr>
          </a:p>
          <a:p>
            <a:r>
              <a:rPr lang="en-US" dirty="0">
                <a:latin typeface="Calibri" pitchFamily="34" charset="0"/>
              </a:rPr>
              <a:t>Principles and Attributes</a:t>
            </a:r>
          </a:p>
          <a:p>
            <a:pPr lvl="1">
              <a:buFont typeface="Wingdings" pitchFamily="2" charset="2"/>
              <a:buChar char="§"/>
            </a:pPr>
            <a:r>
              <a:rPr lang="en-US" dirty="0">
                <a:latin typeface="Calibri" pitchFamily="34" charset="0"/>
              </a:rPr>
              <a:t>Entity should implement relevant principles and attributes</a:t>
            </a:r>
          </a:p>
          <a:p>
            <a:pPr lvl="1">
              <a:buFont typeface="Wingdings" pitchFamily="2" charset="2"/>
              <a:buChar char="§"/>
            </a:pPr>
            <a:r>
              <a:rPr lang="en-US" dirty="0">
                <a:latin typeface="Calibri" pitchFamily="34" charset="0"/>
              </a:rPr>
              <a:t>If a principle or attribute is not relevant, document the rationale of how, in the absence of that principle or attribute, the associated component could be designed, implemented, and operated effectively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81000"/>
            <a:ext cx="2590800" cy="914400"/>
          </a:xfrm>
        </p:spPr>
        <p:txBody>
          <a:bodyPr>
            <a:noAutofit/>
          </a:bodyPr>
          <a:lstStyle/>
          <a:p>
            <a:pPr marL="522288" indent="-522288"/>
            <a:r>
              <a:rPr lang="en-US" sz="3500" dirty="0">
                <a:cs typeface="Times New Roman" pitchFamily="18" charset="0"/>
              </a:rPr>
              <a:t>What Was</a:t>
            </a:r>
          </a:p>
        </p:txBody>
      </p:sp>
      <p:graphicFrame>
        <p:nvGraphicFramePr>
          <p:cNvPr id="5" name="Diagram 4"/>
          <p:cNvGraphicFramePr/>
          <p:nvPr/>
        </p:nvGraphicFramePr>
        <p:xfrm>
          <a:off x="762000" y="1066800"/>
          <a:ext cx="74676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p:cNvSpPr txBox="1">
            <a:spLocks/>
          </p:cNvSpPr>
          <p:nvPr/>
        </p:nvSpPr>
        <p:spPr>
          <a:xfrm>
            <a:off x="5334000" y="1371600"/>
            <a:ext cx="2743200" cy="914400"/>
          </a:xfrm>
          <a:prstGeom prst="rect">
            <a:avLst/>
          </a:prstGeom>
        </p:spPr>
        <p:txBody>
          <a:bodyPr>
            <a:noAutofit/>
          </a:bodyPr>
          <a:lstStyle/>
          <a:p>
            <a:pPr marL="522288" marR="0" lvl="0" indent="-522288" algn="ctr" defTabSz="914400" rtl="0" eaLnBrk="1" fontAlgn="auto" latinLnBrk="0" hangingPunct="1">
              <a:lnSpc>
                <a:spcPct val="100000"/>
              </a:lnSpc>
              <a:spcBef>
                <a:spcPct val="0"/>
              </a:spcBef>
              <a:spcAft>
                <a:spcPts val="0"/>
              </a:spcAft>
              <a:buClrTx/>
              <a:buSzTx/>
              <a:buFontTx/>
              <a:buNone/>
              <a:tabLst/>
              <a:defRPr/>
            </a:pPr>
            <a:r>
              <a:rPr kumimoji="0" lang="en-US" sz="3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j-lt"/>
                <a:ea typeface="+mj-ea"/>
                <a:cs typeface="Times New Roman" pitchFamily="18" charset="0"/>
              </a:rPr>
              <a:t>What Will Be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Overview: Management Evaluation</a:t>
            </a:r>
          </a:p>
        </p:txBody>
      </p:sp>
      <p:sp>
        <p:nvSpPr>
          <p:cNvPr id="3" name="Content Placeholder 2"/>
          <p:cNvSpPr>
            <a:spLocks noGrp="1"/>
          </p:cNvSpPr>
          <p:nvPr>
            <p:ph idx="1"/>
          </p:nvPr>
        </p:nvSpPr>
        <p:spPr>
          <a:xfrm>
            <a:off x="428625" y="1447800"/>
            <a:ext cx="8334375" cy="5105400"/>
          </a:xfrm>
        </p:spPr>
        <p:txBody>
          <a:bodyPr/>
          <a:lstStyle/>
          <a:p>
            <a:pPr>
              <a:buNone/>
            </a:pPr>
            <a:r>
              <a:rPr lang="en-US" dirty="0">
                <a:latin typeface="Calibri" pitchFamily="34" charset="0"/>
              </a:rPr>
              <a:t>An effective internal control system requires </a:t>
            </a:r>
            <a:br>
              <a:rPr lang="en-US" dirty="0">
                <a:latin typeface="Calibri" pitchFamily="34" charset="0"/>
              </a:rPr>
            </a:br>
            <a:r>
              <a:rPr lang="en-US" dirty="0">
                <a:latin typeface="Calibri" pitchFamily="34" charset="0"/>
              </a:rPr>
              <a:t>that each of the five components are:</a:t>
            </a:r>
          </a:p>
          <a:p>
            <a:pPr marL="640080">
              <a:buClr>
                <a:srgbClr val="0070C0"/>
              </a:buClr>
              <a:buFont typeface="Wingdings" pitchFamily="2" charset="2"/>
              <a:buChar char="§"/>
            </a:pPr>
            <a:r>
              <a:rPr lang="en-US" sz="2200" dirty="0">
                <a:latin typeface="Calibri" pitchFamily="34" charset="0"/>
              </a:rPr>
              <a:t>Effectively designed, implemented, and operating</a:t>
            </a:r>
          </a:p>
          <a:p>
            <a:pPr marL="640080">
              <a:buClr>
                <a:srgbClr val="0070C0"/>
              </a:buClr>
              <a:buFont typeface="Wingdings" pitchFamily="2" charset="2"/>
              <a:buChar char="§"/>
            </a:pPr>
            <a:r>
              <a:rPr lang="en-US" sz="2200" dirty="0">
                <a:latin typeface="Calibri" pitchFamily="34" charset="0"/>
              </a:rPr>
              <a:t>Operating together in an integrated manner</a:t>
            </a:r>
          </a:p>
          <a:p>
            <a:pPr marL="640080"/>
            <a:endParaRPr lang="en-US" dirty="0">
              <a:latin typeface="Calibri" pitchFamily="34" charset="0"/>
            </a:endParaRPr>
          </a:p>
          <a:p>
            <a:pPr marL="274320">
              <a:buNone/>
            </a:pPr>
            <a:r>
              <a:rPr lang="en-US" dirty="0">
                <a:latin typeface="Calibri" pitchFamily="34" charset="0"/>
              </a:rPr>
              <a:t>Management evaluates the effect of deficiencies on the internal control system</a:t>
            </a:r>
          </a:p>
          <a:p>
            <a:pPr marL="274320">
              <a:buNone/>
            </a:pPr>
            <a:endParaRPr lang="en-US" dirty="0">
              <a:latin typeface="Calibri" pitchFamily="34" charset="0"/>
            </a:endParaRPr>
          </a:p>
          <a:p>
            <a:pPr marL="274320">
              <a:buNone/>
            </a:pPr>
            <a:r>
              <a:rPr lang="en-US" dirty="0">
                <a:latin typeface="Calibri" pitchFamily="34" charset="0"/>
              </a:rPr>
              <a:t>A component is not likely to be effective if related principles and attributes are not effective</a:t>
            </a:r>
          </a:p>
        </p:txBody>
      </p:sp>
      <p:sp>
        <p:nvSpPr>
          <p:cNvPr id="4" name="Slide Number Placeholder 3"/>
          <p:cNvSpPr>
            <a:spLocks noGrp="1"/>
          </p:cNvSpPr>
          <p:nvPr>
            <p:ph type="sldNum" sz="quarter" idx="12"/>
          </p:nvPr>
        </p:nvSpPr>
        <p:spPr>
          <a:xfrm>
            <a:off x="8191500" y="6677025"/>
            <a:ext cx="533400" cy="228600"/>
          </a:xfrm>
          <a:prstGeom prst="rect">
            <a:avLst/>
          </a:prstGeom>
        </p:spPr>
        <p:txBody>
          <a:bodyPr/>
          <a:lstStyle/>
          <a:p>
            <a:pPr>
              <a:defRPr/>
            </a:pPr>
            <a:fld id="{5E29EE1B-D60C-4124-952C-5C593EEEC6E3}" type="slidenum">
              <a:rPr lang="en-US" smtClean="0"/>
              <a:pPr>
                <a:defRPr/>
              </a:pPr>
              <a:t>60</a:t>
            </a:fld>
            <a:endParaRPr lang="en-US"/>
          </a:p>
        </p:txBody>
      </p:sp>
      <p:sp>
        <p:nvSpPr>
          <p:cNvPr id="6" name="Rounded Rectangle 4"/>
          <p:cNvSpPr/>
          <p:nvPr/>
        </p:nvSpPr>
        <p:spPr>
          <a:xfrm>
            <a:off x="7405290" y="1769261"/>
            <a:ext cx="1191419" cy="3079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a:bodyPr>
          <a:lstStyle/>
          <a:p>
            <a:pPr lvl="0" algn="ctr" defTabSz="1511300">
              <a:lnSpc>
                <a:spcPct val="90000"/>
              </a:lnSpc>
              <a:spcBef>
                <a:spcPct val="0"/>
              </a:spcBef>
              <a:spcAft>
                <a:spcPct val="35000"/>
              </a:spcAft>
            </a:pPr>
            <a:r>
              <a:rPr lang="en-US" sz="1400" dirty="0"/>
              <a:t>Overview</a:t>
            </a:r>
            <a:endParaRPr lang="en-US" sz="1400" kern="1200" dirty="0"/>
          </a:p>
        </p:txBody>
      </p:sp>
      <p:sp>
        <p:nvSpPr>
          <p:cNvPr id="7" name="Rounded Rectangle 4"/>
          <p:cNvSpPr/>
          <p:nvPr/>
        </p:nvSpPr>
        <p:spPr>
          <a:xfrm>
            <a:off x="7405290" y="2132016"/>
            <a:ext cx="1191419" cy="3079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fontScale="40000" lnSpcReduction="20000"/>
          </a:bodyPr>
          <a:lstStyle/>
          <a:p>
            <a:pPr lvl="0" algn="ctr" defTabSz="1511300">
              <a:lnSpc>
                <a:spcPct val="90000"/>
              </a:lnSpc>
              <a:spcBef>
                <a:spcPct val="0"/>
              </a:spcBef>
              <a:spcAft>
                <a:spcPct val="35000"/>
              </a:spcAft>
            </a:pPr>
            <a:r>
              <a:rPr lang="en-US" sz="3400" dirty="0"/>
              <a:t>Standards</a:t>
            </a:r>
            <a:endParaRPr lang="en-US" sz="3400" kern="1200" dirty="0"/>
          </a:p>
        </p:txBody>
      </p:sp>
      <p:grpSp>
        <p:nvGrpSpPr>
          <p:cNvPr id="5" name="Group 7"/>
          <p:cNvGrpSpPr/>
          <p:nvPr/>
        </p:nvGrpSpPr>
        <p:grpSpPr>
          <a:xfrm>
            <a:off x="7391400" y="1752600"/>
            <a:ext cx="1219200" cy="704046"/>
            <a:chOff x="2514600" y="2286000"/>
            <a:chExt cx="4300537" cy="2070481"/>
          </a:xfrm>
        </p:grpSpPr>
        <p:grpSp>
          <p:nvGrpSpPr>
            <p:cNvPr id="8" name="Group 5"/>
            <p:cNvGrpSpPr/>
            <p:nvPr/>
          </p:nvGrpSpPr>
          <p:grpSpPr>
            <a:xfrm>
              <a:off x="2514600" y="2286000"/>
              <a:ext cx="4300537" cy="1003680"/>
              <a:chOff x="307181" y="1578105"/>
              <a:chExt cx="4300537" cy="1003680"/>
            </a:xfrm>
          </p:grpSpPr>
          <p:sp>
            <p:nvSpPr>
              <p:cNvPr id="13" name="Rounded Rectangle 12"/>
              <p:cNvSpPr/>
              <p:nvPr/>
            </p:nvSpPr>
            <p:spPr>
              <a:xfrm>
                <a:off x="307181" y="1578105"/>
                <a:ext cx="4300537" cy="1003680"/>
              </a:xfrm>
              <a:prstGeom prst="roundRect">
                <a:avLst/>
              </a:prstGeom>
              <a:solidFill>
                <a:srgbClr val="104F0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a:bodyPr>
              <a:lstStyle/>
              <a:p>
                <a:pPr lvl="0" algn="ctr" defTabSz="1511300">
                  <a:lnSpc>
                    <a:spcPct val="90000"/>
                  </a:lnSpc>
                  <a:spcBef>
                    <a:spcPct val="0"/>
                  </a:spcBef>
                  <a:spcAft>
                    <a:spcPct val="35000"/>
                  </a:spcAft>
                </a:pPr>
                <a:r>
                  <a:rPr lang="en-US" sz="1400" dirty="0">
                    <a:latin typeface="Calibri" pitchFamily="34" charset="0"/>
                  </a:rPr>
                  <a:t>Overview</a:t>
                </a:r>
                <a:endParaRPr lang="en-US" sz="1400" kern="1200" dirty="0">
                  <a:latin typeface="Calibri" pitchFamily="34" charset="0"/>
                </a:endParaRPr>
              </a:p>
            </p:txBody>
          </p:sp>
        </p:grpSp>
        <p:grpSp>
          <p:nvGrpSpPr>
            <p:cNvPr id="9" name="Group 17"/>
            <p:cNvGrpSpPr/>
            <p:nvPr/>
          </p:nvGrpSpPr>
          <p:grpSpPr>
            <a:xfrm>
              <a:off x="2514600" y="3352801"/>
              <a:ext cx="4300537" cy="1003680"/>
              <a:chOff x="307181" y="1578105"/>
              <a:chExt cx="4300537" cy="1003680"/>
            </a:xfrm>
          </p:grpSpPr>
          <p:sp>
            <p:nvSpPr>
              <p:cNvPr id="11" name="Rounded Rectangle 10"/>
              <p:cNvSpPr/>
              <p:nvPr/>
            </p:nvSpPr>
            <p:spPr>
              <a:xfrm>
                <a:off x="307181" y="1578105"/>
                <a:ext cx="4300537" cy="1003680"/>
              </a:xfrm>
              <a:prstGeom prst="roundRect">
                <a:avLst/>
              </a:prstGeom>
              <a:solidFill>
                <a:srgbClr val="104F01">
                  <a:alpha val="5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fontScale="47500" lnSpcReduction="20000"/>
              </a:bodyPr>
              <a:lstStyle/>
              <a:p>
                <a:pPr lvl="0" algn="ctr" defTabSz="1511300">
                  <a:lnSpc>
                    <a:spcPct val="90000"/>
                  </a:lnSpc>
                  <a:spcBef>
                    <a:spcPct val="0"/>
                  </a:spcBef>
                  <a:spcAft>
                    <a:spcPct val="35000"/>
                  </a:spcAft>
                </a:pPr>
                <a:r>
                  <a:rPr lang="en-US" sz="3400" dirty="0">
                    <a:latin typeface="Calibri" pitchFamily="34" charset="0"/>
                  </a:rPr>
                  <a:t>Standard</a:t>
                </a:r>
                <a:r>
                  <a:rPr lang="en-US" sz="3400" dirty="0"/>
                  <a:t>s</a:t>
                </a:r>
                <a:endParaRPr lang="en-US" sz="3400" kern="1200" dirty="0"/>
              </a:p>
            </p:txBody>
          </p:sp>
        </p:gr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Revised Green Book: Standards</a:t>
            </a:r>
          </a:p>
        </p:txBody>
      </p:sp>
      <p:sp>
        <p:nvSpPr>
          <p:cNvPr id="3" name="Content Placeholder 2"/>
          <p:cNvSpPr>
            <a:spLocks noGrp="1"/>
          </p:cNvSpPr>
          <p:nvPr>
            <p:ph idx="1"/>
          </p:nvPr>
        </p:nvSpPr>
        <p:spPr>
          <a:xfrm>
            <a:off x="485775" y="1295400"/>
            <a:ext cx="8153400" cy="5207000"/>
          </a:xfrm>
        </p:spPr>
        <p:txBody>
          <a:bodyPr/>
          <a:lstStyle/>
          <a:p>
            <a:r>
              <a:rPr lang="en-US" dirty="0">
                <a:latin typeface="Calibri" pitchFamily="34" charset="0"/>
              </a:rPr>
              <a:t>Control Environment</a:t>
            </a:r>
          </a:p>
          <a:p>
            <a:pPr>
              <a:buNone/>
            </a:pPr>
            <a:endParaRPr lang="en-US" dirty="0">
              <a:latin typeface="Calibri" pitchFamily="34" charset="0"/>
            </a:endParaRPr>
          </a:p>
          <a:p>
            <a:r>
              <a:rPr lang="en-US" dirty="0">
                <a:latin typeface="Calibri" pitchFamily="34" charset="0"/>
              </a:rPr>
              <a:t>Risk Assessment</a:t>
            </a:r>
          </a:p>
          <a:p>
            <a:pPr>
              <a:buNone/>
            </a:pPr>
            <a:endParaRPr lang="en-US" dirty="0">
              <a:latin typeface="Calibri" pitchFamily="34" charset="0"/>
            </a:endParaRPr>
          </a:p>
          <a:p>
            <a:r>
              <a:rPr lang="en-US" dirty="0">
                <a:latin typeface="Calibri" pitchFamily="34" charset="0"/>
              </a:rPr>
              <a:t>Control Activities</a:t>
            </a:r>
          </a:p>
          <a:p>
            <a:pPr>
              <a:buNone/>
            </a:pPr>
            <a:endParaRPr lang="en-US" dirty="0">
              <a:latin typeface="Calibri" pitchFamily="34" charset="0"/>
            </a:endParaRPr>
          </a:p>
          <a:p>
            <a:r>
              <a:rPr lang="en-US" dirty="0">
                <a:latin typeface="Calibri" pitchFamily="34" charset="0"/>
              </a:rPr>
              <a:t>Information and Communication</a:t>
            </a:r>
          </a:p>
          <a:p>
            <a:pPr>
              <a:buNone/>
            </a:pPr>
            <a:endParaRPr lang="en-US" dirty="0">
              <a:latin typeface="Calibri" pitchFamily="34" charset="0"/>
            </a:endParaRPr>
          </a:p>
          <a:p>
            <a:r>
              <a:rPr lang="en-US" dirty="0">
                <a:latin typeface="Calibri" pitchFamily="34" charset="0"/>
              </a:rPr>
              <a:t>Monitoring</a:t>
            </a:r>
          </a:p>
        </p:txBody>
      </p:sp>
      <p:sp>
        <p:nvSpPr>
          <p:cNvPr id="4" name="Slide Number Placeholder 3"/>
          <p:cNvSpPr>
            <a:spLocks noGrp="1"/>
          </p:cNvSpPr>
          <p:nvPr>
            <p:ph type="sldNum" sz="quarter" idx="12"/>
          </p:nvPr>
        </p:nvSpPr>
        <p:spPr>
          <a:xfrm>
            <a:off x="8191500" y="6677025"/>
            <a:ext cx="533400" cy="228600"/>
          </a:xfrm>
          <a:prstGeom prst="rect">
            <a:avLst/>
          </a:prstGeom>
        </p:spPr>
        <p:txBody>
          <a:bodyPr/>
          <a:lstStyle/>
          <a:p>
            <a:pPr>
              <a:defRPr/>
            </a:pPr>
            <a:fld id="{5E29EE1B-D60C-4124-952C-5C593EEEC6E3}" type="slidenum">
              <a:rPr lang="en-US" smtClean="0"/>
              <a:pPr>
                <a:defRPr/>
              </a:pPr>
              <a:t>61</a:t>
            </a:fld>
            <a:endParaRPr lang="en-US"/>
          </a:p>
        </p:txBody>
      </p:sp>
      <p:grpSp>
        <p:nvGrpSpPr>
          <p:cNvPr id="5" name="Group 4"/>
          <p:cNvGrpSpPr/>
          <p:nvPr/>
        </p:nvGrpSpPr>
        <p:grpSpPr>
          <a:xfrm>
            <a:off x="7391400" y="1886754"/>
            <a:ext cx="1219200" cy="704046"/>
            <a:chOff x="2514600" y="2286000"/>
            <a:chExt cx="4300537" cy="2070481"/>
          </a:xfrm>
        </p:grpSpPr>
        <p:grpSp>
          <p:nvGrpSpPr>
            <p:cNvPr id="6" name="Group 5"/>
            <p:cNvGrpSpPr/>
            <p:nvPr/>
          </p:nvGrpSpPr>
          <p:grpSpPr>
            <a:xfrm>
              <a:off x="2514600" y="2286000"/>
              <a:ext cx="4300537" cy="1003680"/>
              <a:chOff x="307181" y="1578105"/>
              <a:chExt cx="4300537" cy="1003680"/>
            </a:xfrm>
          </p:grpSpPr>
          <p:sp>
            <p:nvSpPr>
              <p:cNvPr id="10" name="Rounded Rectangle 9"/>
              <p:cNvSpPr/>
              <p:nvPr/>
            </p:nvSpPr>
            <p:spPr>
              <a:xfrm>
                <a:off x="307181" y="1578105"/>
                <a:ext cx="4300537" cy="1003680"/>
              </a:xfrm>
              <a:prstGeom prst="roundRect">
                <a:avLst/>
              </a:prstGeom>
              <a:solidFill>
                <a:srgbClr val="104F01">
                  <a:alpha val="5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a:bodyPr>
              <a:lstStyle/>
              <a:p>
                <a:pPr lvl="0" algn="ctr" defTabSz="1511300">
                  <a:lnSpc>
                    <a:spcPct val="90000"/>
                  </a:lnSpc>
                  <a:spcBef>
                    <a:spcPct val="0"/>
                  </a:spcBef>
                  <a:spcAft>
                    <a:spcPct val="35000"/>
                  </a:spcAft>
                </a:pPr>
                <a:r>
                  <a:rPr lang="en-US" sz="1400" dirty="0">
                    <a:latin typeface="Calibri" pitchFamily="34" charset="0"/>
                  </a:rPr>
                  <a:t>Overview</a:t>
                </a:r>
                <a:endParaRPr lang="en-US" sz="1400" kern="1200" dirty="0">
                  <a:latin typeface="Calibri" pitchFamily="34" charset="0"/>
                </a:endParaRPr>
              </a:p>
            </p:txBody>
          </p:sp>
        </p:grpSp>
        <p:grpSp>
          <p:nvGrpSpPr>
            <p:cNvPr id="7" name="Group 17"/>
            <p:cNvGrpSpPr/>
            <p:nvPr/>
          </p:nvGrpSpPr>
          <p:grpSpPr>
            <a:xfrm>
              <a:off x="2514600" y="3352801"/>
              <a:ext cx="4300537" cy="1003680"/>
              <a:chOff x="307181" y="1578105"/>
              <a:chExt cx="4300537" cy="1003680"/>
            </a:xfrm>
          </p:grpSpPr>
          <p:sp>
            <p:nvSpPr>
              <p:cNvPr id="8" name="Rounded Rectangle 7"/>
              <p:cNvSpPr/>
              <p:nvPr/>
            </p:nvSpPr>
            <p:spPr>
              <a:xfrm>
                <a:off x="307181" y="1578105"/>
                <a:ext cx="4300537" cy="1003680"/>
              </a:xfrm>
              <a:prstGeom prst="roundRect">
                <a:avLst/>
              </a:prstGeom>
              <a:solidFill>
                <a:srgbClr val="104F0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fontScale="47500" lnSpcReduction="20000"/>
              </a:bodyPr>
              <a:lstStyle/>
              <a:p>
                <a:pPr lvl="0" algn="ctr" defTabSz="1511300">
                  <a:lnSpc>
                    <a:spcPct val="90000"/>
                  </a:lnSpc>
                  <a:spcBef>
                    <a:spcPct val="0"/>
                  </a:spcBef>
                  <a:spcAft>
                    <a:spcPct val="35000"/>
                  </a:spcAft>
                </a:pPr>
                <a:r>
                  <a:rPr lang="en-US" sz="3400" dirty="0">
                    <a:latin typeface="Calibri" pitchFamily="34" charset="0"/>
                  </a:rPr>
                  <a:t>Standards</a:t>
                </a:r>
                <a:endParaRPr lang="en-US" sz="3400" kern="1200" dirty="0">
                  <a:latin typeface="Calibri" pitchFamily="34" charset="0"/>
                </a:endParaRPr>
              </a:p>
            </p:txBody>
          </p:sp>
        </p:gr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Revised Green Book: Standards</a:t>
            </a:r>
            <a:br>
              <a:rPr lang="en-US" dirty="0"/>
            </a:br>
            <a:r>
              <a:rPr lang="en-US" sz="2800" i="1" dirty="0"/>
              <a:t>(Continued)</a:t>
            </a:r>
            <a:endParaRPr lang="en-US" dirty="0"/>
          </a:p>
        </p:txBody>
      </p:sp>
      <p:sp>
        <p:nvSpPr>
          <p:cNvPr id="38" name="Content Placeholder 2"/>
          <p:cNvSpPr>
            <a:spLocks noGrp="1"/>
          </p:cNvSpPr>
          <p:nvPr>
            <p:ph idx="1"/>
          </p:nvPr>
        </p:nvSpPr>
        <p:spPr>
          <a:xfrm>
            <a:off x="485775" y="1905000"/>
            <a:ext cx="8153400" cy="4597400"/>
          </a:xfrm>
        </p:spPr>
        <p:txBody>
          <a:bodyPr/>
          <a:lstStyle/>
          <a:p>
            <a:r>
              <a:rPr lang="en-US" dirty="0">
                <a:latin typeface="Calibri" pitchFamily="34" charset="0"/>
              </a:rPr>
              <a:t>Discusses requirements of each	component</a:t>
            </a:r>
          </a:p>
          <a:p>
            <a:endParaRPr lang="en-US" dirty="0">
              <a:latin typeface="Calibri" pitchFamily="34" charset="0"/>
            </a:endParaRPr>
          </a:p>
          <a:p>
            <a:r>
              <a:rPr lang="en-US" dirty="0">
                <a:latin typeface="Calibri" pitchFamily="34" charset="0"/>
              </a:rPr>
              <a:t>Explains principles and attributes for each component</a:t>
            </a:r>
          </a:p>
          <a:p>
            <a:endParaRPr lang="en-US" dirty="0">
              <a:latin typeface="Calibri" pitchFamily="34" charset="0"/>
            </a:endParaRPr>
          </a:p>
          <a:p>
            <a:r>
              <a:rPr lang="en-US" dirty="0">
                <a:latin typeface="Calibri" pitchFamily="34" charset="0"/>
              </a:rPr>
              <a:t>Includes application material for each attribute</a:t>
            </a:r>
          </a:p>
        </p:txBody>
      </p:sp>
      <p:sp>
        <p:nvSpPr>
          <p:cNvPr id="31"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62</a:t>
            </a:fld>
            <a:endParaRPr lang="en-US" dirty="0"/>
          </a:p>
        </p:txBody>
      </p:sp>
      <p:grpSp>
        <p:nvGrpSpPr>
          <p:cNvPr id="3" name="Group 4"/>
          <p:cNvGrpSpPr/>
          <p:nvPr/>
        </p:nvGrpSpPr>
        <p:grpSpPr>
          <a:xfrm>
            <a:off x="7467600" y="1371600"/>
            <a:ext cx="1219200" cy="704046"/>
            <a:chOff x="2514600" y="2286000"/>
            <a:chExt cx="4300537" cy="2070481"/>
          </a:xfrm>
        </p:grpSpPr>
        <p:grpSp>
          <p:nvGrpSpPr>
            <p:cNvPr id="4" name="Group 5"/>
            <p:cNvGrpSpPr/>
            <p:nvPr/>
          </p:nvGrpSpPr>
          <p:grpSpPr>
            <a:xfrm>
              <a:off x="2514600" y="2286000"/>
              <a:ext cx="4300537" cy="1003680"/>
              <a:chOff x="307181" y="1578105"/>
              <a:chExt cx="4300537" cy="1003680"/>
            </a:xfrm>
          </p:grpSpPr>
          <p:sp>
            <p:nvSpPr>
              <p:cNvPr id="10" name="Rounded Rectangle 9"/>
              <p:cNvSpPr/>
              <p:nvPr/>
            </p:nvSpPr>
            <p:spPr>
              <a:xfrm>
                <a:off x="307181" y="1578105"/>
                <a:ext cx="4300537" cy="1003680"/>
              </a:xfrm>
              <a:prstGeom prst="roundRect">
                <a:avLst/>
              </a:prstGeom>
              <a:solidFill>
                <a:srgbClr val="104F01">
                  <a:alpha val="5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a:bodyPr>
              <a:lstStyle/>
              <a:p>
                <a:pPr lvl="0" algn="ctr" defTabSz="1511300">
                  <a:lnSpc>
                    <a:spcPct val="90000"/>
                  </a:lnSpc>
                  <a:spcBef>
                    <a:spcPct val="0"/>
                  </a:spcBef>
                  <a:spcAft>
                    <a:spcPct val="35000"/>
                  </a:spcAft>
                </a:pPr>
                <a:r>
                  <a:rPr lang="en-US" sz="1400" dirty="0">
                    <a:latin typeface="Calibri" pitchFamily="34" charset="0"/>
                  </a:rPr>
                  <a:t>Overview</a:t>
                </a:r>
                <a:endParaRPr lang="en-US" sz="1400" kern="1200" dirty="0">
                  <a:latin typeface="Calibri" pitchFamily="34" charset="0"/>
                </a:endParaRPr>
              </a:p>
            </p:txBody>
          </p:sp>
        </p:grpSp>
        <p:grpSp>
          <p:nvGrpSpPr>
            <p:cNvPr id="5" name="Group 17"/>
            <p:cNvGrpSpPr/>
            <p:nvPr/>
          </p:nvGrpSpPr>
          <p:grpSpPr>
            <a:xfrm>
              <a:off x="2514600" y="3352801"/>
              <a:ext cx="4300537" cy="1003680"/>
              <a:chOff x="307181" y="1578105"/>
              <a:chExt cx="4300537" cy="1003680"/>
            </a:xfrm>
          </p:grpSpPr>
          <p:sp>
            <p:nvSpPr>
              <p:cNvPr id="8" name="Rounded Rectangle 7"/>
              <p:cNvSpPr/>
              <p:nvPr/>
            </p:nvSpPr>
            <p:spPr>
              <a:xfrm>
                <a:off x="307181" y="1578105"/>
                <a:ext cx="4300537" cy="1003680"/>
              </a:xfrm>
              <a:prstGeom prst="roundRect">
                <a:avLst/>
              </a:prstGeom>
              <a:solidFill>
                <a:srgbClr val="104F0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fontScale="47500" lnSpcReduction="20000"/>
              </a:bodyPr>
              <a:lstStyle/>
              <a:p>
                <a:pPr lvl="0" algn="ctr" defTabSz="1511300">
                  <a:lnSpc>
                    <a:spcPct val="90000"/>
                  </a:lnSpc>
                  <a:spcBef>
                    <a:spcPct val="0"/>
                  </a:spcBef>
                  <a:spcAft>
                    <a:spcPct val="35000"/>
                  </a:spcAft>
                </a:pPr>
                <a:r>
                  <a:rPr lang="en-US" sz="3400" dirty="0">
                    <a:latin typeface="Calibri" pitchFamily="34" charset="0"/>
                  </a:rPr>
                  <a:t>Standards</a:t>
                </a:r>
                <a:endParaRPr lang="en-US" sz="3400" kern="1200" dirty="0">
                  <a:latin typeface="Calibri" pitchFamily="34" charset="0"/>
                </a:endParaRPr>
              </a:p>
            </p:txBody>
          </p:sp>
        </p:gr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Standards: COSO vs. Green Book</a:t>
            </a:r>
          </a:p>
        </p:txBody>
      </p:sp>
      <p:graphicFrame>
        <p:nvGraphicFramePr>
          <p:cNvPr id="5" name="Content Placeholder 4"/>
          <p:cNvGraphicFramePr>
            <a:graphicFrameLocks noGrp="1"/>
          </p:cNvGraphicFramePr>
          <p:nvPr>
            <p:ph idx="1"/>
          </p:nvPr>
        </p:nvGraphicFramePr>
        <p:xfrm>
          <a:off x="609600" y="1295400"/>
          <a:ext cx="6705600" cy="4419598"/>
        </p:xfrm>
        <a:graphic>
          <a:graphicData uri="http://schemas.openxmlformats.org/drawingml/2006/table">
            <a:tbl>
              <a:tblPr firstRow="1" bandRow="1">
                <a:tableStyleId>{93296810-A885-4BE3-A3E7-6D5BEEA58F35}</a:tableStyleId>
              </a:tblPr>
              <a:tblGrid>
                <a:gridCol w="2235200">
                  <a:extLst>
                    <a:ext uri="{9D8B030D-6E8A-4147-A177-3AD203B41FA5}">
                      <a16:colId xmlns:a16="http://schemas.microsoft.com/office/drawing/2014/main" val="20000"/>
                    </a:ext>
                  </a:extLst>
                </a:gridCol>
                <a:gridCol w="2235200">
                  <a:extLst>
                    <a:ext uri="{9D8B030D-6E8A-4147-A177-3AD203B41FA5}">
                      <a16:colId xmlns:a16="http://schemas.microsoft.com/office/drawing/2014/main" val="20001"/>
                    </a:ext>
                  </a:extLst>
                </a:gridCol>
                <a:gridCol w="2235200">
                  <a:extLst>
                    <a:ext uri="{9D8B030D-6E8A-4147-A177-3AD203B41FA5}">
                      <a16:colId xmlns:a16="http://schemas.microsoft.com/office/drawing/2014/main" val="20002"/>
                    </a:ext>
                  </a:extLst>
                </a:gridCol>
              </a:tblGrid>
              <a:tr h="549398">
                <a:tc>
                  <a:txBody>
                    <a:bodyPr/>
                    <a:lstStyle/>
                    <a:p>
                      <a:r>
                        <a:rPr lang="en-US" sz="2100" dirty="0">
                          <a:latin typeface="Calibri" pitchFamily="34" charset="0"/>
                        </a:rPr>
                        <a:t>Component</a:t>
                      </a:r>
                    </a:p>
                  </a:txBody>
                  <a:tcPr marL="79549" marR="79549" marT="40341" marB="40341"/>
                </a:tc>
                <a:tc>
                  <a:txBody>
                    <a:bodyPr/>
                    <a:lstStyle/>
                    <a:p>
                      <a:r>
                        <a:rPr lang="en-US" sz="2100" dirty="0">
                          <a:latin typeface="Calibri" pitchFamily="34" charset="0"/>
                        </a:rPr>
                        <a:t>COSO</a:t>
                      </a:r>
                    </a:p>
                  </a:txBody>
                  <a:tcPr marL="79549" marR="79549" marT="40341" marB="40341"/>
                </a:tc>
                <a:tc>
                  <a:txBody>
                    <a:bodyPr/>
                    <a:lstStyle/>
                    <a:p>
                      <a:r>
                        <a:rPr lang="en-US" sz="2100" dirty="0">
                          <a:latin typeface="Calibri" pitchFamily="34" charset="0"/>
                        </a:rPr>
                        <a:t>Green Book</a:t>
                      </a:r>
                    </a:p>
                  </a:txBody>
                  <a:tcPr marL="79549" marR="79549" marT="40341" marB="40341"/>
                </a:tc>
                <a:extLst>
                  <a:ext uri="{0D108BD9-81ED-4DB2-BD59-A6C34878D82A}">
                    <a16:rowId xmlns:a16="http://schemas.microsoft.com/office/drawing/2014/main" val="10000"/>
                  </a:ext>
                </a:extLst>
              </a:tr>
              <a:tr h="774040">
                <a:tc>
                  <a:txBody>
                    <a:bodyPr/>
                    <a:lstStyle/>
                    <a:p>
                      <a:r>
                        <a:rPr lang="en-US" sz="1600" dirty="0">
                          <a:solidFill>
                            <a:schemeClr val="accent6">
                              <a:lumMod val="50000"/>
                            </a:schemeClr>
                          </a:solidFill>
                          <a:latin typeface="Calibri" pitchFamily="34" charset="0"/>
                        </a:rPr>
                        <a:t>Control Environment </a:t>
                      </a:r>
                    </a:p>
                  </a:txBody>
                  <a:tcPr marL="79549" marR="79549" marT="40341" marB="40341"/>
                </a:tc>
                <a:tc>
                  <a:txBody>
                    <a:bodyPr/>
                    <a:lstStyle/>
                    <a:p>
                      <a:r>
                        <a:rPr lang="en-US" sz="1600" b="1" dirty="0">
                          <a:solidFill>
                            <a:schemeClr val="accent6">
                              <a:lumMod val="50000"/>
                            </a:schemeClr>
                          </a:solidFill>
                          <a:latin typeface="Calibri" pitchFamily="34" charset="0"/>
                        </a:rPr>
                        <a:t>5</a:t>
                      </a:r>
                      <a:r>
                        <a:rPr lang="en-US" sz="1600" dirty="0">
                          <a:solidFill>
                            <a:schemeClr val="accent6">
                              <a:lumMod val="50000"/>
                            </a:schemeClr>
                          </a:solidFill>
                          <a:latin typeface="Calibri" pitchFamily="34" charset="0"/>
                        </a:rPr>
                        <a:t> Principles</a:t>
                      </a:r>
                      <a:r>
                        <a:rPr lang="en-US" sz="1600" baseline="0" dirty="0">
                          <a:solidFill>
                            <a:schemeClr val="accent6">
                              <a:lumMod val="50000"/>
                            </a:schemeClr>
                          </a:solidFill>
                          <a:latin typeface="Calibri" pitchFamily="34" charset="0"/>
                        </a:rPr>
                        <a:t> </a:t>
                      </a:r>
                    </a:p>
                    <a:p>
                      <a:r>
                        <a:rPr lang="en-US" sz="1600" b="1" baseline="0" dirty="0">
                          <a:solidFill>
                            <a:schemeClr val="accent6">
                              <a:lumMod val="50000"/>
                            </a:schemeClr>
                          </a:solidFill>
                          <a:latin typeface="Calibri" pitchFamily="34" charset="0"/>
                        </a:rPr>
                        <a:t>20</a:t>
                      </a:r>
                      <a:r>
                        <a:rPr lang="en-US" sz="1600" baseline="0" dirty="0">
                          <a:solidFill>
                            <a:schemeClr val="accent6">
                              <a:lumMod val="50000"/>
                            </a:schemeClr>
                          </a:solidFill>
                          <a:latin typeface="Calibri" pitchFamily="34" charset="0"/>
                        </a:rPr>
                        <a:t> Points of Focus </a:t>
                      </a:r>
                      <a:endParaRPr lang="en-US" sz="1600" dirty="0">
                        <a:solidFill>
                          <a:schemeClr val="accent6">
                            <a:lumMod val="50000"/>
                          </a:schemeClr>
                        </a:solidFill>
                        <a:latin typeface="Calibri" pitchFamily="34" charset="0"/>
                      </a:endParaRPr>
                    </a:p>
                  </a:txBody>
                  <a:tcPr marL="79549" marR="79549" marT="40341" marB="40341"/>
                </a:tc>
                <a:tc>
                  <a:txBody>
                    <a:bodyPr/>
                    <a:lstStyle/>
                    <a:p>
                      <a:pPr marL="0" marR="0" indent="0" algn="l" defTabSz="1018824" rtl="0" eaLnBrk="1" fontAlgn="auto" latinLnBrk="0" hangingPunct="1">
                        <a:lnSpc>
                          <a:spcPct val="100000"/>
                        </a:lnSpc>
                        <a:spcBef>
                          <a:spcPts val="0"/>
                        </a:spcBef>
                        <a:spcAft>
                          <a:spcPts val="0"/>
                        </a:spcAft>
                        <a:buClrTx/>
                        <a:buSzTx/>
                        <a:buFontTx/>
                        <a:buNone/>
                        <a:tabLst/>
                        <a:defRPr/>
                      </a:pPr>
                      <a:r>
                        <a:rPr lang="en-US" sz="1600" b="1" dirty="0">
                          <a:solidFill>
                            <a:schemeClr val="accent6">
                              <a:lumMod val="50000"/>
                            </a:schemeClr>
                          </a:solidFill>
                          <a:latin typeface="Calibri" pitchFamily="34" charset="0"/>
                        </a:rPr>
                        <a:t>5 </a:t>
                      </a:r>
                      <a:r>
                        <a:rPr lang="en-US" sz="1600" dirty="0">
                          <a:solidFill>
                            <a:schemeClr val="accent6">
                              <a:lumMod val="50000"/>
                            </a:schemeClr>
                          </a:solidFill>
                          <a:latin typeface="Calibri" pitchFamily="34" charset="0"/>
                        </a:rPr>
                        <a:t>Principles</a:t>
                      </a:r>
                      <a:r>
                        <a:rPr lang="en-US" sz="1600" baseline="0" dirty="0">
                          <a:solidFill>
                            <a:schemeClr val="accent6">
                              <a:lumMod val="50000"/>
                            </a:schemeClr>
                          </a:solidFill>
                          <a:latin typeface="Calibri" pitchFamily="34" charset="0"/>
                        </a:rPr>
                        <a:t> </a:t>
                      </a:r>
                    </a:p>
                    <a:p>
                      <a:pPr marL="0" marR="0" indent="0" algn="l" defTabSz="1018824" rtl="0" eaLnBrk="1" fontAlgn="auto" latinLnBrk="0" hangingPunct="1">
                        <a:lnSpc>
                          <a:spcPct val="100000"/>
                        </a:lnSpc>
                        <a:spcBef>
                          <a:spcPts val="0"/>
                        </a:spcBef>
                        <a:spcAft>
                          <a:spcPts val="0"/>
                        </a:spcAft>
                        <a:buClrTx/>
                        <a:buSzTx/>
                        <a:buFontTx/>
                        <a:buNone/>
                        <a:tabLst/>
                        <a:defRPr/>
                      </a:pPr>
                      <a:r>
                        <a:rPr lang="en-US" sz="1600" b="1" baseline="0" dirty="0">
                          <a:solidFill>
                            <a:schemeClr val="accent6">
                              <a:lumMod val="50000"/>
                            </a:schemeClr>
                          </a:solidFill>
                          <a:latin typeface="Calibri" pitchFamily="34" charset="0"/>
                        </a:rPr>
                        <a:t>13</a:t>
                      </a:r>
                      <a:r>
                        <a:rPr lang="en-US" sz="1600" baseline="0" dirty="0">
                          <a:solidFill>
                            <a:schemeClr val="accent6">
                              <a:lumMod val="50000"/>
                            </a:schemeClr>
                          </a:solidFill>
                          <a:latin typeface="Calibri" pitchFamily="34" charset="0"/>
                        </a:rPr>
                        <a:t> Attributes </a:t>
                      </a:r>
                      <a:endParaRPr lang="en-US" sz="1600" dirty="0">
                        <a:solidFill>
                          <a:schemeClr val="accent6">
                            <a:lumMod val="50000"/>
                          </a:schemeClr>
                        </a:solidFill>
                        <a:latin typeface="Calibri" pitchFamily="34" charset="0"/>
                      </a:endParaRPr>
                    </a:p>
                  </a:txBody>
                  <a:tcPr marL="79549" marR="79549" marT="40341" marB="40341"/>
                </a:tc>
                <a:extLst>
                  <a:ext uri="{0D108BD9-81ED-4DB2-BD59-A6C34878D82A}">
                    <a16:rowId xmlns:a16="http://schemas.microsoft.com/office/drawing/2014/main" val="10001"/>
                  </a:ext>
                </a:extLst>
              </a:tr>
              <a:tr h="774040">
                <a:tc>
                  <a:txBody>
                    <a:bodyPr/>
                    <a:lstStyle/>
                    <a:p>
                      <a:r>
                        <a:rPr lang="en-US" sz="1600" dirty="0">
                          <a:solidFill>
                            <a:schemeClr val="accent6">
                              <a:lumMod val="50000"/>
                            </a:schemeClr>
                          </a:solidFill>
                          <a:latin typeface="Calibri" pitchFamily="34" charset="0"/>
                        </a:rPr>
                        <a:t>Risk Assessment</a:t>
                      </a:r>
                    </a:p>
                  </a:txBody>
                  <a:tcPr marL="79549" marR="79549" marT="40341" marB="40341"/>
                </a:tc>
                <a:tc>
                  <a:txBody>
                    <a:bodyPr/>
                    <a:lstStyle/>
                    <a:p>
                      <a:pPr marL="0" marR="0" indent="0" algn="l" defTabSz="1018824" rtl="0" eaLnBrk="1" fontAlgn="auto" latinLnBrk="0" hangingPunct="1">
                        <a:lnSpc>
                          <a:spcPct val="100000"/>
                        </a:lnSpc>
                        <a:spcBef>
                          <a:spcPts val="0"/>
                        </a:spcBef>
                        <a:spcAft>
                          <a:spcPts val="0"/>
                        </a:spcAft>
                        <a:buClrTx/>
                        <a:buSzTx/>
                        <a:buFontTx/>
                        <a:buNone/>
                        <a:tabLst/>
                        <a:defRPr/>
                      </a:pPr>
                      <a:r>
                        <a:rPr lang="en-US" sz="1600" b="1" dirty="0">
                          <a:solidFill>
                            <a:schemeClr val="accent6">
                              <a:lumMod val="50000"/>
                            </a:schemeClr>
                          </a:solidFill>
                          <a:latin typeface="Calibri" pitchFamily="34" charset="0"/>
                        </a:rPr>
                        <a:t>4</a:t>
                      </a:r>
                      <a:r>
                        <a:rPr lang="en-US" sz="1600" dirty="0">
                          <a:solidFill>
                            <a:schemeClr val="accent6">
                              <a:lumMod val="50000"/>
                            </a:schemeClr>
                          </a:solidFill>
                          <a:latin typeface="Calibri" pitchFamily="34" charset="0"/>
                        </a:rPr>
                        <a:t> Principles</a:t>
                      </a:r>
                    </a:p>
                    <a:p>
                      <a:pPr marL="0" marR="0" indent="0" algn="l" defTabSz="1018824" rtl="0" eaLnBrk="1" fontAlgn="auto" latinLnBrk="0" hangingPunct="1">
                        <a:lnSpc>
                          <a:spcPct val="100000"/>
                        </a:lnSpc>
                        <a:spcBef>
                          <a:spcPts val="0"/>
                        </a:spcBef>
                        <a:spcAft>
                          <a:spcPts val="0"/>
                        </a:spcAft>
                        <a:buClrTx/>
                        <a:buSzTx/>
                        <a:buFontTx/>
                        <a:buNone/>
                        <a:tabLst/>
                        <a:defRPr/>
                      </a:pPr>
                      <a:r>
                        <a:rPr lang="en-US" sz="1600" b="1" baseline="0" dirty="0">
                          <a:solidFill>
                            <a:schemeClr val="accent6">
                              <a:lumMod val="50000"/>
                            </a:schemeClr>
                          </a:solidFill>
                          <a:latin typeface="Calibri" pitchFamily="34" charset="0"/>
                        </a:rPr>
                        <a:t>27</a:t>
                      </a:r>
                      <a:r>
                        <a:rPr lang="en-US" sz="1600" baseline="0" dirty="0">
                          <a:solidFill>
                            <a:schemeClr val="accent6">
                              <a:lumMod val="50000"/>
                            </a:schemeClr>
                          </a:solidFill>
                          <a:latin typeface="Calibri" pitchFamily="34" charset="0"/>
                        </a:rPr>
                        <a:t> Points of Focus </a:t>
                      </a:r>
                      <a:endParaRPr lang="en-US" sz="1600" dirty="0">
                        <a:solidFill>
                          <a:schemeClr val="accent6">
                            <a:lumMod val="50000"/>
                          </a:schemeClr>
                        </a:solidFill>
                        <a:latin typeface="Calibri" pitchFamily="34" charset="0"/>
                      </a:endParaRPr>
                    </a:p>
                  </a:txBody>
                  <a:tcPr marL="79549" marR="79549" marT="40341" marB="40341"/>
                </a:tc>
                <a:tc>
                  <a:txBody>
                    <a:bodyPr/>
                    <a:lstStyle/>
                    <a:p>
                      <a:pPr marL="0" marR="0" indent="0" algn="l" defTabSz="1018824" rtl="0" eaLnBrk="1" fontAlgn="auto" latinLnBrk="0" hangingPunct="1">
                        <a:lnSpc>
                          <a:spcPct val="100000"/>
                        </a:lnSpc>
                        <a:spcBef>
                          <a:spcPts val="0"/>
                        </a:spcBef>
                        <a:spcAft>
                          <a:spcPts val="0"/>
                        </a:spcAft>
                        <a:buClrTx/>
                        <a:buSzTx/>
                        <a:buFontTx/>
                        <a:buNone/>
                        <a:tabLst/>
                        <a:defRPr/>
                      </a:pPr>
                      <a:r>
                        <a:rPr lang="en-US" sz="1600" b="1" dirty="0">
                          <a:solidFill>
                            <a:schemeClr val="accent6">
                              <a:lumMod val="50000"/>
                            </a:schemeClr>
                          </a:solidFill>
                          <a:latin typeface="Calibri" pitchFamily="34" charset="0"/>
                        </a:rPr>
                        <a:t>4</a:t>
                      </a:r>
                      <a:r>
                        <a:rPr lang="en-US" sz="1600" dirty="0">
                          <a:solidFill>
                            <a:schemeClr val="accent6">
                              <a:lumMod val="50000"/>
                            </a:schemeClr>
                          </a:solidFill>
                          <a:latin typeface="Calibri" pitchFamily="34" charset="0"/>
                        </a:rPr>
                        <a:t> Principles</a:t>
                      </a:r>
                      <a:r>
                        <a:rPr lang="en-US" sz="1600" baseline="0" dirty="0">
                          <a:solidFill>
                            <a:schemeClr val="accent6">
                              <a:lumMod val="50000"/>
                            </a:schemeClr>
                          </a:solidFill>
                          <a:latin typeface="Calibri" pitchFamily="34" charset="0"/>
                        </a:rPr>
                        <a:t> </a:t>
                      </a:r>
                    </a:p>
                    <a:p>
                      <a:pPr marL="0" marR="0" indent="0" algn="l" defTabSz="1018824" rtl="0" eaLnBrk="1" fontAlgn="auto" latinLnBrk="0" hangingPunct="1">
                        <a:lnSpc>
                          <a:spcPct val="100000"/>
                        </a:lnSpc>
                        <a:spcBef>
                          <a:spcPts val="0"/>
                        </a:spcBef>
                        <a:spcAft>
                          <a:spcPts val="0"/>
                        </a:spcAft>
                        <a:buClrTx/>
                        <a:buSzTx/>
                        <a:buFontTx/>
                        <a:buNone/>
                        <a:tabLst/>
                        <a:defRPr/>
                      </a:pPr>
                      <a:r>
                        <a:rPr lang="en-US" sz="1600" b="1" baseline="0" dirty="0">
                          <a:solidFill>
                            <a:schemeClr val="accent6">
                              <a:lumMod val="50000"/>
                            </a:schemeClr>
                          </a:solidFill>
                          <a:latin typeface="Calibri" pitchFamily="34" charset="0"/>
                        </a:rPr>
                        <a:t>10</a:t>
                      </a:r>
                      <a:r>
                        <a:rPr lang="en-US" sz="1600" baseline="0" dirty="0">
                          <a:solidFill>
                            <a:schemeClr val="accent6">
                              <a:lumMod val="50000"/>
                            </a:schemeClr>
                          </a:solidFill>
                          <a:latin typeface="Calibri" pitchFamily="34" charset="0"/>
                        </a:rPr>
                        <a:t> Attributes </a:t>
                      </a:r>
                      <a:endParaRPr lang="en-US" sz="1600" dirty="0">
                        <a:solidFill>
                          <a:schemeClr val="accent6">
                            <a:lumMod val="50000"/>
                          </a:schemeClr>
                        </a:solidFill>
                        <a:latin typeface="Calibri" pitchFamily="34" charset="0"/>
                      </a:endParaRPr>
                    </a:p>
                  </a:txBody>
                  <a:tcPr marL="79549" marR="79549" marT="40341" marB="40341"/>
                </a:tc>
                <a:extLst>
                  <a:ext uri="{0D108BD9-81ED-4DB2-BD59-A6C34878D82A}">
                    <a16:rowId xmlns:a16="http://schemas.microsoft.com/office/drawing/2014/main" val="10002"/>
                  </a:ext>
                </a:extLst>
              </a:tr>
              <a:tr h="774040">
                <a:tc>
                  <a:txBody>
                    <a:bodyPr/>
                    <a:lstStyle/>
                    <a:p>
                      <a:r>
                        <a:rPr lang="en-US" sz="1600" dirty="0">
                          <a:solidFill>
                            <a:schemeClr val="accent6">
                              <a:lumMod val="50000"/>
                            </a:schemeClr>
                          </a:solidFill>
                          <a:latin typeface="Calibri" pitchFamily="34" charset="0"/>
                        </a:rPr>
                        <a:t>Control</a:t>
                      </a:r>
                      <a:r>
                        <a:rPr lang="en-US" sz="1600" baseline="0" dirty="0">
                          <a:solidFill>
                            <a:schemeClr val="accent6">
                              <a:lumMod val="50000"/>
                            </a:schemeClr>
                          </a:solidFill>
                          <a:latin typeface="Calibri" pitchFamily="34" charset="0"/>
                        </a:rPr>
                        <a:t> Activities</a:t>
                      </a:r>
                      <a:endParaRPr lang="en-US" sz="1600" dirty="0">
                        <a:solidFill>
                          <a:schemeClr val="accent6">
                            <a:lumMod val="50000"/>
                          </a:schemeClr>
                        </a:solidFill>
                        <a:latin typeface="Calibri" pitchFamily="34" charset="0"/>
                      </a:endParaRPr>
                    </a:p>
                  </a:txBody>
                  <a:tcPr marL="79549" marR="79549" marT="40341" marB="40341"/>
                </a:tc>
                <a:tc>
                  <a:txBody>
                    <a:bodyPr/>
                    <a:lstStyle/>
                    <a:p>
                      <a:pPr marL="0" marR="0" indent="0" algn="l" defTabSz="1018824" rtl="0" eaLnBrk="1" fontAlgn="auto" latinLnBrk="0" hangingPunct="1">
                        <a:lnSpc>
                          <a:spcPct val="100000"/>
                        </a:lnSpc>
                        <a:spcBef>
                          <a:spcPts val="0"/>
                        </a:spcBef>
                        <a:spcAft>
                          <a:spcPts val="0"/>
                        </a:spcAft>
                        <a:buClrTx/>
                        <a:buSzTx/>
                        <a:buFontTx/>
                        <a:buNone/>
                        <a:tabLst/>
                        <a:defRPr/>
                      </a:pPr>
                      <a:r>
                        <a:rPr lang="en-US" sz="1600" b="1" dirty="0">
                          <a:solidFill>
                            <a:schemeClr val="accent6">
                              <a:lumMod val="50000"/>
                            </a:schemeClr>
                          </a:solidFill>
                          <a:latin typeface="Calibri" pitchFamily="34" charset="0"/>
                        </a:rPr>
                        <a:t>3</a:t>
                      </a:r>
                      <a:r>
                        <a:rPr lang="en-US" sz="1600" dirty="0">
                          <a:solidFill>
                            <a:schemeClr val="accent6">
                              <a:lumMod val="50000"/>
                            </a:schemeClr>
                          </a:solidFill>
                          <a:latin typeface="Calibri" pitchFamily="34" charset="0"/>
                        </a:rPr>
                        <a:t> Principles</a:t>
                      </a:r>
                    </a:p>
                    <a:p>
                      <a:pPr marL="0" marR="0" indent="0" algn="l" defTabSz="1018824" rtl="0" eaLnBrk="1" fontAlgn="auto" latinLnBrk="0" hangingPunct="1">
                        <a:lnSpc>
                          <a:spcPct val="100000"/>
                        </a:lnSpc>
                        <a:spcBef>
                          <a:spcPts val="0"/>
                        </a:spcBef>
                        <a:spcAft>
                          <a:spcPts val="0"/>
                        </a:spcAft>
                        <a:buClrTx/>
                        <a:buSzTx/>
                        <a:buFontTx/>
                        <a:buNone/>
                        <a:tabLst/>
                        <a:defRPr/>
                      </a:pPr>
                      <a:r>
                        <a:rPr lang="en-US" sz="1600" b="1" baseline="0" dirty="0">
                          <a:solidFill>
                            <a:schemeClr val="accent6">
                              <a:lumMod val="50000"/>
                            </a:schemeClr>
                          </a:solidFill>
                          <a:latin typeface="Calibri" pitchFamily="34" charset="0"/>
                        </a:rPr>
                        <a:t>16</a:t>
                      </a:r>
                      <a:r>
                        <a:rPr lang="en-US" sz="1600" baseline="0" dirty="0">
                          <a:solidFill>
                            <a:schemeClr val="accent6">
                              <a:lumMod val="50000"/>
                            </a:schemeClr>
                          </a:solidFill>
                          <a:latin typeface="Calibri" pitchFamily="34" charset="0"/>
                        </a:rPr>
                        <a:t> Points of Focus </a:t>
                      </a:r>
                      <a:endParaRPr lang="en-US" sz="1600" dirty="0">
                        <a:solidFill>
                          <a:schemeClr val="accent6">
                            <a:lumMod val="50000"/>
                          </a:schemeClr>
                        </a:solidFill>
                        <a:latin typeface="Calibri" pitchFamily="34" charset="0"/>
                      </a:endParaRPr>
                    </a:p>
                  </a:txBody>
                  <a:tcPr marL="79549" marR="79549" marT="40341" marB="40341"/>
                </a:tc>
                <a:tc>
                  <a:txBody>
                    <a:bodyPr/>
                    <a:lstStyle/>
                    <a:p>
                      <a:pPr marL="0" marR="0" indent="0" algn="l" defTabSz="1018824" rtl="0" eaLnBrk="1" fontAlgn="auto" latinLnBrk="0" hangingPunct="1">
                        <a:lnSpc>
                          <a:spcPct val="100000"/>
                        </a:lnSpc>
                        <a:spcBef>
                          <a:spcPts val="0"/>
                        </a:spcBef>
                        <a:spcAft>
                          <a:spcPts val="0"/>
                        </a:spcAft>
                        <a:buClrTx/>
                        <a:buSzTx/>
                        <a:buFontTx/>
                        <a:buNone/>
                        <a:tabLst/>
                        <a:defRPr/>
                      </a:pPr>
                      <a:r>
                        <a:rPr lang="en-US" sz="1600" b="1" dirty="0">
                          <a:solidFill>
                            <a:schemeClr val="accent6">
                              <a:lumMod val="50000"/>
                            </a:schemeClr>
                          </a:solidFill>
                          <a:latin typeface="Calibri" pitchFamily="34" charset="0"/>
                        </a:rPr>
                        <a:t>3</a:t>
                      </a:r>
                      <a:r>
                        <a:rPr lang="en-US" sz="1600" dirty="0">
                          <a:solidFill>
                            <a:schemeClr val="accent6">
                              <a:lumMod val="50000"/>
                            </a:schemeClr>
                          </a:solidFill>
                          <a:latin typeface="Calibri" pitchFamily="34" charset="0"/>
                        </a:rPr>
                        <a:t> Principles</a:t>
                      </a:r>
                      <a:r>
                        <a:rPr lang="en-US" sz="1600" baseline="0" dirty="0">
                          <a:solidFill>
                            <a:schemeClr val="accent6">
                              <a:lumMod val="50000"/>
                            </a:schemeClr>
                          </a:solidFill>
                          <a:latin typeface="Calibri" pitchFamily="34" charset="0"/>
                        </a:rPr>
                        <a:t> </a:t>
                      </a:r>
                    </a:p>
                    <a:p>
                      <a:pPr marL="0" marR="0" indent="0" algn="l" defTabSz="1018824" rtl="0" eaLnBrk="1" fontAlgn="auto" latinLnBrk="0" hangingPunct="1">
                        <a:lnSpc>
                          <a:spcPct val="100000"/>
                        </a:lnSpc>
                        <a:spcBef>
                          <a:spcPts val="0"/>
                        </a:spcBef>
                        <a:spcAft>
                          <a:spcPts val="0"/>
                        </a:spcAft>
                        <a:buClrTx/>
                        <a:buSzTx/>
                        <a:buFontTx/>
                        <a:buNone/>
                        <a:tabLst/>
                        <a:defRPr/>
                      </a:pPr>
                      <a:r>
                        <a:rPr lang="en-US" sz="1600" b="1" baseline="0" dirty="0">
                          <a:solidFill>
                            <a:schemeClr val="accent6">
                              <a:lumMod val="50000"/>
                            </a:schemeClr>
                          </a:solidFill>
                          <a:latin typeface="Calibri" pitchFamily="34" charset="0"/>
                        </a:rPr>
                        <a:t>11</a:t>
                      </a:r>
                      <a:r>
                        <a:rPr lang="en-US" sz="1600" baseline="0" dirty="0">
                          <a:solidFill>
                            <a:schemeClr val="accent6">
                              <a:lumMod val="50000"/>
                            </a:schemeClr>
                          </a:solidFill>
                          <a:latin typeface="Calibri" pitchFamily="34" charset="0"/>
                        </a:rPr>
                        <a:t> Attributes </a:t>
                      </a:r>
                      <a:endParaRPr lang="en-US" sz="1600" dirty="0">
                        <a:solidFill>
                          <a:schemeClr val="accent6">
                            <a:lumMod val="50000"/>
                          </a:schemeClr>
                        </a:solidFill>
                        <a:latin typeface="Calibri" pitchFamily="34" charset="0"/>
                      </a:endParaRPr>
                    </a:p>
                  </a:txBody>
                  <a:tcPr marL="79549" marR="79549" marT="40341" marB="40341"/>
                </a:tc>
                <a:extLst>
                  <a:ext uri="{0D108BD9-81ED-4DB2-BD59-A6C34878D82A}">
                    <a16:rowId xmlns:a16="http://schemas.microsoft.com/office/drawing/2014/main" val="10003"/>
                  </a:ext>
                </a:extLst>
              </a:tr>
              <a:tr h="774040">
                <a:tc>
                  <a:txBody>
                    <a:bodyPr/>
                    <a:lstStyle/>
                    <a:p>
                      <a:r>
                        <a:rPr lang="en-US" sz="1600" dirty="0">
                          <a:solidFill>
                            <a:schemeClr val="accent6">
                              <a:lumMod val="50000"/>
                            </a:schemeClr>
                          </a:solidFill>
                          <a:latin typeface="Calibri" pitchFamily="34" charset="0"/>
                        </a:rPr>
                        <a:t>Information &amp; Communication</a:t>
                      </a:r>
                    </a:p>
                  </a:txBody>
                  <a:tcPr marL="79549" marR="79549" marT="40341" marB="40341"/>
                </a:tc>
                <a:tc>
                  <a:txBody>
                    <a:bodyPr/>
                    <a:lstStyle/>
                    <a:p>
                      <a:pPr marL="0" marR="0" indent="0" algn="l" defTabSz="1018824" rtl="0" eaLnBrk="1" fontAlgn="auto" latinLnBrk="0" hangingPunct="1">
                        <a:lnSpc>
                          <a:spcPct val="100000"/>
                        </a:lnSpc>
                        <a:spcBef>
                          <a:spcPts val="0"/>
                        </a:spcBef>
                        <a:spcAft>
                          <a:spcPts val="0"/>
                        </a:spcAft>
                        <a:buClrTx/>
                        <a:buSzTx/>
                        <a:buFontTx/>
                        <a:buNone/>
                        <a:tabLst/>
                        <a:defRPr/>
                      </a:pPr>
                      <a:r>
                        <a:rPr lang="en-US" sz="1600" b="1" dirty="0">
                          <a:solidFill>
                            <a:schemeClr val="accent6">
                              <a:lumMod val="50000"/>
                            </a:schemeClr>
                          </a:solidFill>
                          <a:latin typeface="Calibri" pitchFamily="34" charset="0"/>
                        </a:rPr>
                        <a:t>3</a:t>
                      </a:r>
                      <a:r>
                        <a:rPr lang="en-US" sz="1600" dirty="0">
                          <a:solidFill>
                            <a:schemeClr val="accent6">
                              <a:lumMod val="50000"/>
                            </a:schemeClr>
                          </a:solidFill>
                          <a:latin typeface="Calibri" pitchFamily="34" charset="0"/>
                        </a:rPr>
                        <a:t> Principles</a:t>
                      </a:r>
                    </a:p>
                    <a:p>
                      <a:pPr marL="0" marR="0" indent="0" algn="l" defTabSz="1018824" rtl="0" eaLnBrk="1" fontAlgn="auto" latinLnBrk="0" hangingPunct="1">
                        <a:lnSpc>
                          <a:spcPct val="100000"/>
                        </a:lnSpc>
                        <a:spcBef>
                          <a:spcPts val="0"/>
                        </a:spcBef>
                        <a:spcAft>
                          <a:spcPts val="0"/>
                        </a:spcAft>
                        <a:buClrTx/>
                        <a:buSzTx/>
                        <a:buFontTx/>
                        <a:buNone/>
                        <a:tabLst/>
                        <a:defRPr/>
                      </a:pPr>
                      <a:r>
                        <a:rPr lang="en-US" sz="1600" b="1" baseline="0" dirty="0">
                          <a:solidFill>
                            <a:schemeClr val="accent6">
                              <a:lumMod val="50000"/>
                            </a:schemeClr>
                          </a:solidFill>
                          <a:latin typeface="Calibri" pitchFamily="34" charset="0"/>
                        </a:rPr>
                        <a:t>14</a:t>
                      </a:r>
                      <a:r>
                        <a:rPr lang="en-US" sz="1600" baseline="0" dirty="0">
                          <a:solidFill>
                            <a:schemeClr val="accent6">
                              <a:lumMod val="50000"/>
                            </a:schemeClr>
                          </a:solidFill>
                          <a:latin typeface="Calibri" pitchFamily="34" charset="0"/>
                        </a:rPr>
                        <a:t> Points of Focus </a:t>
                      </a:r>
                      <a:endParaRPr lang="en-US" sz="1600" dirty="0">
                        <a:solidFill>
                          <a:schemeClr val="accent6">
                            <a:lumMod val="50000"/>
                          </a:schemeClr>
                        </a:solidFill>
                        <a:latin typeface="Calibri" pitchFamily="34" charset="0"/>
                      </a:endParaRPr>
                    </a:p>
                  </a:txBody>
                  <a:tcPr marL="79549" marR="79549" marT="40341" marB="40341"/>
                </a:tc>
                <a:tc>
                  <a:txBody>
                    <a:bodyPr/>
                    <a:lstStyle/>
                    <a:p>
                      <a:pPr marL="0" marR="0" indent="0" algn="l" defTabSz="1018824" rtl="0" eaLnBrk="1" fontAlgn="auto" latinLnBrk="0" hangingPunct="1">
                        <a:lnSpc>
                          <a:spcPct val="100000"/>
                        </a:lnSpc>
                        <a:spcBef>
                          <a:spcPts val="0"/>
                        </a:spcBef>
                        <a:spcAft>
                          <a:spcPts val="0"/>
                        </a:spcAft>
                        <a:buClrTx/>
                        <a:buSzTx/>
                        <a:buFontTx/>
                        <a:buNone/>
                        <a:tabLst/>
                        <a:defRPr/>
                      </a:pPr>
                      <a:r>
                        <a:rPr lang="en-US" sz="1600" b="1" dirty="0">
                          <a:solidFill>
                            <a:schemeClr val="accent6">
                              <a:lumMod val="50000"/>
                            </a:schemeClr>
                          </a:solidFill>
                          <a:latin typeface="Calibri" pitchFamily="34" charset="0"/>
                        </a:rPr>
                        <a:t>3</a:t>
                      </a:r>
                      <a:r>
                        <a:rPr lang="en-US" sz="1600" dirty="0">
                          <a:solidFill>
                            <a:schemeClr val="accent6">
                              <a:lumMod val="50000"/>
                            </a:schemeClr>
                          </a:solidFill>
                          <a:latin typeface="Calibri" pitchFamily="34" charset="0"/>
                        </a:rPr>
                        <a:t> Principles </a:t>
                      </a:r>
                      <a:r>
                        <a:rPr lang="en-US" sz="1600" baseline="0" dirty="0">
                          <a:solidFill>
                            <a:schemeClr val="accent6">
                              <a:lumMod val="50000"/>
                            </a:schemeClr>
                          </a:solidFill>
                          <a:latin typeface="Calibri" pitchFamily="34" charset="0"/>
                        </a:rPr>
                        <a:t> </a:t>
                      </a:r>
                    </a:p>
                    <a:p>
                      <a:pPr marL="0" marR="0" indent="0" algn="l" defTabSz="1018824" rtl="0" eaLnBrk="1" fontAlgn="auto" latinLnBrk="0" hangingPunct="1">
                        <a:lnSpc>
                          <a:spcPct val="100000"/>
                        </a:lnSpc>
                        <a:spcBef>
                          <a:spcPts val="0"/>
                        </a:spcBef>
                        <a:spcAft>
                          <a:spcPts val="0"/>
                        </a:spcAft>
                        <a:buClrTx/>
                        <a:buSzTx/>
                        <a:buFontTx/>
                        <a:buNone/>
                        <a:tabLst/>
                        <a:defRPr/>
                      </a:pPr>
                      <a:r>
                        <a:rPr lang="en-US" sz="1600" b="1" baseline="0" dirty="0">
                          <a:solidFill>
                            <a:schemeClr val="accent6">
                              <a:lumMod val="50000"/>
                            </a:schemeClr>
                          </a:solidFill>
                          <a:latin typeface="Calibri" pitchFamily="34" charset="0"/>
                        </a:rPr>
                        <a:t>7</a:t>
                      </a:r>
                      <a:r>
                        <a:rPr lang="en-US" sz="1600" baseline="0" dirty="0">
                          <a:solidFill>
                            <a:schemeClr val="accent6">
                              <a:lumMod val="50000"/>
                            </a:schemeClr>
                          </a:solidFill>
                          <a:latin typeface="Calibri" pitchFamily="34" charset="0"/>
                        </a:rPr>
                        <a:t> Attributes </a:t>
                      </a:r>
                      <a:endParaRPr lang="en-US" sz="1600" dirty="0">
                        <a:solidFill>
                          <a:schemeClr val="accent6">
                            <a:lumMod val="50000"/>
                          </a:schemeClr>
                        </a:solidFill>
                        <a:latin typeface="Calibri" pitchFamily="34" charset="0"/>
                      </a:endParaRPr>
                    </a:p>
                  </a:txBody>
                  <a:tcPr marL="79549" marR="79549" marT="40341" marB="40341"/>
                </a:tc>
                <a:extLst>
                  <a:ext uri="{0D108BD9-81ED-4DB2-BD59-A6C34878D82A}">
                    <a16:rowId xmlns:a16="http://schemas.microsoft.com/office/drawing/2014/main" val="10004"/>
                  </a:ext>
                </a:extLst>
              </a:tr>
              <a:tr h="774040">
                <a:tc>
                  <a:txBody>
                    <a:bodyPr/>
                    <a:lstStyle/>
                    <a:p>
                      <a:r>
                        <a:rPr lang="en-US" sz="1600" dirty="0">
                          <a:solidFill>
                            <a:schemeClr val="accent6">
                              <a:lumMod val="50000"/>
                            </a:schemeClr>
                          </a:solidFill>
                          <a:latin typeface="Calibri" pitchFamily="34" charset="0"/>
                        </a:rPr>
                        <a:t>Monitoring </a:t>
                      </a:r>
                    </a:p>
                  </a:txBody>
                  <a:tcPr marL="79549" marR="79549" marT="40341" marB="40341"/>
                </a:tc>
                <a:tc>
                  <a:txBody>
                    <a:bodyPr/>
                    <a:lstStyle/>
                    <a:p>
                      <a:pPr marL="0" marR="0" indent="0" algn="l" defTabSz="1018824" rtl="0" eaLnBrk="1" fontAlgn="auto" latinLnBrk="0" hangingPunct="1">
                        <a:lnSpc>
                          <a:spcPct val="100000"/>
                        </a:lnSpc>
                        <a:spcBef>
                          <a:spcPts val="0"/>
                        </a:spcBef>
                        <a:spcAft>
                          <a:spcPts val="0"/>
                        </a:spcAft>
                        <a:buClrTx/>
                        <a:buSzTx/>
                        <a:buFontTx/>
                        <a:buNone/>
                        <a:tabLst/>
                        <a:defRPr/>
                      </a:pPr>
                      <a:r>
                        <a:rPr lang="en-US" sz="1600" b="1" dirty="0">
                          <a:solidFill>
                            <a:schemeClr val="accent6">
                              <a:lumMod val="50000"/>
                            </a:schemeClr>
                          </a:solidFill>
                          <a:latin typeface="Calibri" pitchFamily="34" charset="0"/>
                        </a:rPr>
                        <a:t>2</a:t>
                      </a:r>
                      <a:r>
                        <a:rPr lang="en-US" sz="1600" dirty="0">
                          <a:solidFill>
                            <a:schemeClr val="accent6">
                              <a:lumMod val="50000"/>
                            </a:schemeClr>
                          </a:solidFill>
                          <a:latin typeface="Calibri" pitchFamily="34" charset="0"/>
                        </a:rPr>
                        <a:t> Principles</a:t>
                      </a:r>
                    </a:p>
                    <a:p>
                      <a:pPr marL="0" marR="0" indent="0" algn="l" defTabSz="1018824" rtl="0" eaLnBrk="1" fontAlgn="auto" latinLnBrk="0" hangingPunct="1">
                        <a:lnSpc>
                          <a:spcPct val="100000"/>
                        </a:lnSpc>
                        <a:spcBef>
                          <a:spcPts val="0"/>
                        </a:spcBef>
                        <a:spcAft>
                          <a:spcPts val="0"/>
                        </a:spcAft>
                        <a:buClrTx/>
                        <a:buSzTx/>
                        <a:buFontTx/>
                        <a:buNone/>
                        <a:tabLst/>
                        <a:defRPr/>
                      </a:pPr>
                      <a:r>
                        <a:rPr lang="en-US" sz="1600" b="1" baseline="0" dirty="0">
                          <a:solidFill>
                            <a:schemeClr val="accent6">
                              <a:lumMod val="50000"/>
                            </a:schemeClr>
                          </a:solidFill>
                          <a:latin typeface="Calibri" pitchFamily="34" charset="0"/>
                        </a:rPr>
                        <a:t>10</a:t>
                      </a:r>
                      <a:r>
                        <a:rPr lang="en-US" sz="1600" baseline="0" dirty="0">
                          <a:solidFill>
                            <a:schemeClr val="accent6">
                              <a:lumMod val="50000"/>
                            </a:schemeClr>
                          </a:solidFill>
                          <a:latin typeface="Calibri" pitchFamily="34" charset="0"/>
                        </a:rPr>
                        <a:t> Points of Focus </a:t>
                      </a:r>
                      <a:endParaRPr lang="en-US" sz="1600" dirty="0">
                        <a:solidFill>
                          <a:schemeClr val="accent6">
                            <a:lumMod val="50000"/>
                          </a:schemeClr>
                        </a:solidFill>
                        <a:latin typeface="Calibri" pitchFamily="34" charset="0"/>
                      </a:endParaRPr>
                    </a:p>
                  </a:txBody>
                  <a:tcPr marL="79549" marR="79549" marT="40341" marB="40341"/>
                </a:tc>
                <a:tc>
                  <a:txBody>
                    <a:bodyPr/>
                    <a:lstStyle/>
                    <a:p>
                      <a:pPr marL="0" marR="0" indent="0" algn="l" defTabSz="1018824" rtl="0" eaLnBrk="1" fontAlgn="auto" latinLnBrk="0" hangingPunct="1">
                        <a:lnSpc>
                          <a:spcPct val="100000"/>
                        </a:lnSpc>
                        <a:spcBef>
                          <a:spcPts val="0"/>
                        </a:spcBef>
                        <a:spcAft>
                          <a:spcPts val="0"/>
                        </a:spcAft>
                        <a:buClrTx/>
                        <a:buSzTx/>
                        <a:buFontTx/>
                        <a:buNone/>
                        <a:tabLst/>
                        <a:defRPr/>
                      </a:pPr>
                      <a:r>
                        <a:rPr lang="en-US" sz="1600" b="1" dirty="0">
                          <a:solidFill>
                            <a:schemeClr val="accent6">
                              <a:lumMod val="50000"/>
                            </a:schemeClr>
                          </a:solidFill>
                          <a:latin typeface="Calibri" pitchFamily="34" charset="0"/>
                        </a:rPr>
                        <a:t>2</a:t>
                      </a:r>
                      <a:r>
                        <a:rPr lang="en-US" sz="1600" dirty="0">
                          <a:solidFill>
                            <a:schemeClr val="accent6">
                              <a:lumMod val="50000"/>
                            </a:schemeClr>
                          </a:solidFill>
                          <a:latin typeface="Calibri" pitchFamily="34" charset="0"/>
                        </a:rPr>
                        <a:t> Principles </a:t>
                      </a:r>
                      <a:r>
                        <a:rPr lang="en-US" sz="1600" baseline="0" dirty="0">
                          <a:solidFill>
                            <a:schemeClr val="accent6">
                              <a:lumMod val="50000"/>
                            </a:schemeClr>
                          </a:solidFill>
                          <a:latin typeface="Calibri" pitchFamily="34" charset="0"/>
                        </a:rPr>
                        <a:t> </a:t>
                      </a:r>
                    </a:p>
                    <a:p>
                      <a:pPr marL="0" marR="0" indent="0" algn="l" defTabSz="1018824" rtl="0" eaLnBrk="1" fontAlgn="auto" latinLnBrk="0" hangingPunct="1">
                        <a:lnSpc>
                          <a:spcPct val="100000"/>
                        </a:lnSpc>
                        <a:spcBef>
                          <a:spcPts val="0"/>
                        </a:spcBef>
                        <a:spcAft>
                          <a:spcPts val="0"/>
                        </a:spcAft>
                        <a:buClrTx/>
                        <a:buSzTx/>
                        <a:buFontTx/>
                        <a:buNone/>
                        <a:tabLst/>
                        <a:defRPr/>
                      </a:pPr>
                      <a:r>
                        <a:rPr lang="en-US" sz="1600" b="1" baseline="0" dirty="0">
                          <a:solidFill>
                            <a:schemeClr val="accent6">
                              <a:lumMod val="50000"/>
                            </a:schemeClr>
                          </a:solidFill>
                          <a:latin typeface="Calibri" pitchFamily="34" charset="0"/>
                        </a:rPr>
                        <a:t>6</a:t>
                      </a:r>
                      <a:r>
                        <a:rPr lang="en-US" sz="1600" baseline="0" dirty="0">
                          <a:solidFill>
                            <a:schemeClr val="accent6">
                              <a:lumMod val="50000"/>
                            </a:schemeClr>
                          </a:solidFill>
                          <a:latin typeface="Calibri" pitchFamily="34" charset="0"/>
                        </a:rPr>
                        <a:t> Attributes </a:t>
                      </a:r>
                      <a:endParaRPr lang="en-US" sz="1600" dirty="0">
                        <a:solidFill>
                          <a:schemeClr val="accent6">
                            <a:lumMod val="50000"/>
                          </a:schemeClr>
                        </a:solidFill>
                        <a:latin typeface="Calibri" pitchFamily="34" charset="0"/>
                      </a:endParaRPr>
                    </a:p>
                  </a:txBody>
                  <a:tcPr marL="79549" marR="79549" marT="40341" marB="40341"/>
                </a:tc>
                <a:extLst>
                  <a:ext uri="{0D108BD9-81ED-4DB2-BD59-A6C34878D82A}">
                    <a16:rowId xmlns:a16="http://schemas.microsoft.com/office/drawing/2014/main" val="10005"/>
                  </a:ext>
                </a:extLst>
              </a:tr>
            </a:tbl>
          </a:graphicData>
        </a:graphic>
      </p:graphicFrame>
      <p:sp>
        <p:nvSpPr>
          <p:cNvPr id="6" name="TextBox 5"/>
          <p:cNvSpPr txBox="1"/>
          <p:nvPr/>
        </p:nvSpPr>
        <p:spPr>
          <a:xfrm>
            <a:off x="665018" y="6248400"/>
            <a:ext cx="8174182" cy="329081"/>
          </a:xfrm>
          <a:prstGeom prst="rect">
            <a:avLst/>
          </a:prstGeom>
          <a:noFill/>
        </p:spPr>
        <p:txBody>
          <a:bodyPr wrap="square" lIns="82058" tIns="41029" rIns="82058" bIns="41029" rtlCol="0">
            <a:spAutoFit/>
          </a:bodyPr>
          <a:lstStyle/>
          <a:p>
            <a:r>
              <a:rPr lang="en-US" sz="1600" dirty="0">
                <a:solidFill>
                  <a:schemeClr val="accent6">
                    <a:lumMod val="50000"/>
                  </a:schemeClr>
                </a:solidFill>
              </a:rPr>
              <a:t>Note: GAO combined COSO’s points of focus into attributes</a:t>
            </a:r>
          </a:p>
        </p:txBody>
      </p:sp>
      <p:sp>
        <p:nvSpPr>
          <p:cNvPr id="36"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63</a:t>
            </a:fld>
            <a:endParaRPr lang="en-US" dirty="0"/>
          </a:p>
        </p:txBody>
      </p:sp>
      <p:grpSp>
        <p:nvGrpSpPr>
          <p:cNvPr id="3" name="Group 23"/>
          <p:cNvGrpSpPr/>
          <p:nvPr/>
        </p:nvGrpSpPr>
        <p:grpSpPr>
          <a:xfrm>
            <a:off x="7696200" y="1371600"/>
            <a:ext cx="1219200" cy="704046"/>
            <a:chOff x="2514600" y="2286000"/>
            <a:chExt cx="4300537" cy="2070481"/>
          </a:xfrm>
        </p:grpSpPr>
        <p:grpSp>
          <p:nvGrpSpPr>
            <p:cNvPr id="4" name="Group 5"/>
            <p:cNvGrpSpPr/>
            <p:nvPr/>
          </p:nvGrpSpPr>
          <p:grpSpPr>
            <a:xfrm>
              <a:off x="2514600" y="2286000"/>
              <a:ext cx="4300537" cy="1003680"/>
              <a:chOff x="307181" y="1578105"/>
              <a:chExt cx="4300537" cy="1003680"/>
            </a:xfrm>
          </p:grpSpPr>
          <p:sp>
            <p:nvSpPr>
              <p:cNvPr id="39" name="Rounded Rectangle 38"/>
              <p:cNvSpPr/>
              <p:nvPr/>
            </p:nvSpPr>
            <p:spPr>
              <a:xfrm>
                <a:off x="307181" y="1578105"/>
                <a:ext cx="4300537" cy="1003680"/>
              </a:xfrm>
              <a:prstGeom prst="roundRect">
                <a:avLst/>
              </a:prstGeom>
              <a:solidFill>
                <a:srgbClr val="104F01">
                  <a:alpha val="5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a:bodyPr>
              <a:lstStyle/>
              <a:p>
                <a:pPr lvl="0" algn="ctr" defTabSz="1511300">
                  <a:lnSpc>
                    <a:spcPct val="90000"/>
                  </a:lnSpc>
                  <a:spcBef>
                    <a:spcPct val="0"/>
                  </a:spcBef>
                  <a:spcAft>
                    <a:spcPct val="35000"/>
                  </a:spcAft>
                </a:pPr>
                <a:r>
                  <a:rPr lang="en-US" sz="1400" dirty="0">
                    <a:latin typeface="Calibri" pitchFamily="34" charset="0"/>
                  </a:rPr>
                  <a:t>Overview</a:t>
                </a:r>
                <a:endParaRPr lang="en-US" sz="1400" kern="1200" dirty="0">
                  <a:latin typeface="Calibri" pitchFamily="34" charset="0"/>
                </a:endParaRPr>
              </a:p>
            </p:txBody>
          </p:sp>
        </p:grpSp>
        <p:grpSp>
          <p:nvGrpSpPr>
            <p:cNvPr id="7" name="Group 17"/>
            <p:cNvGrpSpPr/>
            <p:nvPr/>
          </p:nvGrpSpPr>
          <p:grpSpPr>
            <a:xfrm>
              <a:off x="2514600" y="3352801"/>
              <a:ext cx="4300537" cy="1003680"/>
              <a:chOff x="307181" y="1578105"/>
              <a:chExt cx="4300537" cy="1003680"/>
            </a:xfrm>
          </p:grpSpPr>
          <p:sp>
            <p:nvSpPr>
              <p:cNvPr id="37" name="Rounded Rectangle 36"/>
              <p:cNvSpPr/>
              <p:nvPr/>
            </p:nvSpPr>
            <p:spPr>
              <a:xfrm>
                <a:off x="307181" y="1578105"/>
                <a:ext cx="4300537" cy="1003680"/>
              </a:xfrm>
              <a:prstGeom prst="roundRect">
                <a:avLst/>
              </a:prstGeom>
              <a:solidFill>
                <a:srgbClr val="104F0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fontScale="47500" lnSpcReduction="20000"/>
              </a:bodyPr>
              <a:lstStyle/>
              <a:p>
                <a:pPr lvl="0" algn="ctr" defTabSz="1511300">
                  <a:lnSpc>
                    <a:spcPct val="90000"/>
                  </a:lnSpc>
                  <a:spcBef>
                    <a:spcPct val="0"/>
                  </a:spcBef>
                  <a:spcAft>
                    <a:spcPct val="35000"/>
                  </a:spcAft>
                </a:pPr>
                <a:r>
                  <a:rPr lang="en-US" sz="3400" dirty="0">
                    <a:latin typeface="Calibri" pitchFamily="34" charset="0"/>
                  </a:rPr>
                  <a:t>Standards</a:t>
                </a:r>
                <a:endParaRPr lang="en-US" sz="3400" kern="1200" dirty="0">
                  <a:latin typeface="Calibri" pitchFamily="34" charset="0"/>
                </a:endParaRPr>
              </a:p>
            </p:txBody>
          </p:sp>
        </p:gr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Standards: Harmonization from COSO to Green Book</a:t>
            </a:r>
          </a:p>
        </p:txBody>
      </p:sp>
      <p:graphicFrame>
        <p:nvGraphicFramePr>
          <p:cNvPr id="5" name="Content Placeholder 4"/>
          <p:cNvGraphicFramePr>
            <a:graphicFrameLocks noGrp="1"/>
          </p:cNvGraphicFramePr>
          <p:nvPr>
            <p:ph idx="1"/>
          </p:nvPr>
        </p:nvGraphicFramePr>
        <p:xfrm>
          <a:off x="457200" y="1371600"/>
          <a:ext cx="8153400" cy="4692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8191500" y="6677025"/>
            <a:ext cx="533400" cy="228600"/>
          </a:xfrm>
          <a:prstGeom prst="rect">
            <a:avLst/>
          </a:prstGeom>
        </p:spPr>
        <p:txBody>
          <a:bodyPr/>
          <a:lstStyle/>
          <a:p>
            <a:pPr>
              <a:defRPr/>
            </a:pPr>
            <a:fld id="{5E29EE1B-D60C-4124-952C-5C593EEEC6E3}" type="slidenum">
              <a:rPr lang="en-US" smtClean="0"/>
              <a:pPr>
                <a:defRPr/>
              </a:pPr>
              <a:t>64</a:t>
            </a:fld>
            <a:endParaRPr lang="en-US"/>
          </a:p>
        </p:txBody>
      </p:sp>
      <p:grpSp>
        <p:nvGrpSpPr>
          <p:cNvPr id="3" name="Group 15"/>
          <p:cNvGrpSpPr/>
          <p:nvPr/>
        </p:nvGrpSpPr>
        <p:grpSpPr>
          <a:xfrm>
            <a:off x="7543800" y="1295400"/>
            <a:ext cx="1219200" cy="704046"/>
            <a:chOff x="2514600" y="2286000"/>
            <a:chExt cx="4300537" cy="2070481"/>
          </a:xfrm>
        </p:grpSpPr>
        <p:grpSp>
          <p:nvGrpSpPr>
            <p:cNvPr id="6" name="Group 5"/>
            <p:cNvGrpSpPr/>
            <p:nvPr/>
          </p:nvGrpSpPr>
          <p:grpSpPr>
            <a:xfrm>
              <a:off x="2514600" y="2286000"/>
              <a:ext cx="4300537" cy="1003680"/>
              <a:chOff x="307181" y="1578105"/>
              <a:chExt cx="4300537" cy="1003680"/>
            </a:xfrm>
          </p:grpSpPr>
          <p:sp>
            <p:nvSpPr>
              <p:cNvPr id="21" name="Rounded Rectangle 20"/>
              <p:cNvSpPr/>
              <p:nvPr/>
            </p:nvSpPr>
            <p:spPr>
              <a:xfrm>
                <a:off x="307181" y="1578105"/>
                <a:ext cx="4300537" cy="1003680"/>
              </a:xfrm>
              <a:prstGeom prst="roundRect">
                <a:avLst/>
              </a:prstGeom>
              <a:solidFill>
                <a:srgbClr val="104F01">
                  <a:alpha val="5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a:bodyPr>
              <a:lstStyle/>
              <a:p>
                <a:pPr lvl="0" algn="ctr" defTabSz="1511300">
                  <a:lnSpc>
                    <a:spcPct val="90000"/>
                  </a:lnSpc>
                  <a:spcBef>
                    <a:spcPct val="0"/>
                  </a:spcBef>
                  <a:spcAft>
                    <a:spcPct val="35000"/>
                  </a:spcAft>
                </a:pPr>
                <a:r>
                  <a:rPr lang="en-US" sz="1400" dirty="0">
                    <a:latin typeface="Calibri" pitchFamily="34" charset="0"/>
                  </a:rPr>
                  <a:t>Overview</a:t>
                </a:r>
                <a:endParaRPr lang="en-US" sz="1400" kern="1200" dirty="0">
                  <a:latin typeface="Calibri" pitchFamily="34" charset="0"/>
                </a:endParaRPr>
              </a:p>
            </p:txBody>
          </p:sp>
        </p:grpSp>
        <p:grpSp>
          <p:nvGrpSpPr>
            <p:cNvPr id="7" name="Group 17"/>
            <p:cNvGrpSpPr/>
            <p:nvPr/>
          </p:nvGrpSpPr>
          <p:grpSpPr>
            <a:xfrm>
              <a:off x="2514600" y="3352801"/>
              <a:ext cx="4300537" cy="1003680"/>
              <a:chOff x="307181" y="1578105"/>
              <a:chExt cx="4300537" cy="1003680"/>
            </a:xfrm>
          </p:grpSpPr>
          <p:sp>
            <p:nvSpPr>
              <p:cNvPr id="19" name="Rounded Rectangle 18"/>
              <p:cNvSpPr/>
              <p:nvPr/>
            </p:nvSpPr>
            <p:spPr>
              <a:xfrm>
                <a:off x="307181" y="1578105"/>
                <a:ext cx="4300537" cy="1003680"/>
              </a:xfrm>
              <a:prstGeom prst="roundRect">
                <a:avLst/>
              </a:prstGeom>
              <a:solidFill>
                <a:srgbClr val="104F0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ounded Rectangle 4"/>
              <p:cNvSpPr/>
              <p:nvPr/>
            </p:nvSpPr>
            <p:spPr>
              <a:xfrm>
                <a:off x="307181" y="1631761"/>
                <a:ext cx="4202544"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fontScale="47500" lnSpcReduction="20000"/>
              </a:bodyPr>
              <a:lstStyle/>
              <a:p>
                <a:pPr lvl="0" algn="ctr" defTabSz="1511300">
                  <a:lnSpc>
                    <a:spcPct val="90000"/>
                  </a:lnSpc>
                  <a:spcBef>
                    <a:spcPct val="0"/>
                  </a:spcBef>
                  <a:spcAft>
                    <a:spcPct val="35000"/>
                  </a:spcAft>
                </a:pPr>
                <a:r>
                  <a:rPr lang="en-US" sz="3400" dirty="0">
                    <a:latin typeface="Calibri" pitchFamily="34" charset="0"/>
                  </a:rPr>
                  <a:t>Standards</a:t>
                </a:r>
                <a:endParaRPr lang="en-US" sz="3400" kern="1200" dirty="0">
                  <a:latin typeface="Calibri" pitchFamily="34" charset="0"/>
                </a:endParaRPr>
              </a:p>
            </p:txBody>
          </p:sp>
        </p:grpSp>
      </p:grpSp>
      <p:sp>
        <p:nvSpPr>
          <p:cNvPr id="12" name="TextBox 11"/>
          <p:cNvSpPr txBox="1"/>
          <p:nvPr/>
        </p:nvSpPr>
        <p:spPr>
          <a:xfrm>
            <a:off x="533400" y="5159514"/>
            <a:ext cx="2667000" cy="1015663"/>
          </a:xfrm>
          <a:prstGeom prst="rect">
            <a:avLst/>
          </a:prstGeom>
          <a:noFill/>
        </p:spPr>
        <p:txBody>
          <a:bodyPr wrap="square" rtlCol="0">
            <a:spAutoFit/>
          </a:bodyPr>
          <a:lstStyle/>
          <a:p>
            <a:pPr>
              <a:buFont typeface="Arial" pitchFamily="34" charset="0"/>
              <a:buChar char="•"/>
            </a:pPr>
            <a:r>
              <a:rPr lang="en-US" sz="2000" dirty="0">
                <a:latin typeface="Calibri" pitchFamily="34" charset="0"/>
              </a:rPr>
              <a:t> Board of Directors</a:t>
            </a:r>
          </a:p>
          <a:p>
            <a:pPr>
              <a:buFont typeface="Arial" pitchFamily="34" charset="0"/>
              <a:buChar char="•"/>
            </a:pPr>
            <a:r>
              <a:rPr lang="en-US" sz="2000" dirty="0">
                <a:latin typeface="Calibri" pitchFamily="34" charset="0"/>
              </a:rPr>
              <a:t> Investors</a:t>
            </a:r>
          </a:p>
          <a:p>
            <a:endParaRPr lang="en-US" sz="2000" dirty="0"/>
          </a:p>
        </p:txBody>
      </p:sp>
      <p:sp>
        <p:nvSpPr>
          <p:cNvPr id="13" name="TextBox 12"/>
          <p:cNvSpPr txBox="1"/>
          <p:nvPr/>
        </p:nvSpPr>
        <p:spPr>
          <a:xfrm>
            <a:off x="6172200" y="5159514"/>
            <a:ext cx="2971800" cy="707886"/>
          </a:xfrm>
          <a:prstGeom prst="rect">
            <a:avLst/>
          </a:prstGeom>
          <a:noFill/>
        </p:spPr>
        <p:txBody>
          <a:bodyPr wrap="square" rtlCol="0">
            <a:spAutoFit/>
          </a:bodyPr>
          <a:lstStyle/>
          <a:p>
            <a:pPr>
              <a:buFont typeface="Arial" pitchFamily="34" charset="0"/>
              <a:buChar char="•"/>
            </a:pPr>
            <a:r>
              <a:rPr lang="en-US" sz="2000" dirty="0">
                <a:latin typeface="Calibri" pitchFamily="34" charset="0"/>
              </a:rPr>
              <a:t> Oversight Body</a:t>
            </a:r>
          </a:p>
          <a:p>
            <a:pPr>
              <a:buFont typeface="Arial" pitchFamily="34" charset="0"/>
              <a:buChar char="•"/>
            </a:pPr>
            <a:r>
              <a:rPr lang="en-US" sz="2000" dirty="0">
                <a:latin typeface="Calibri" pitchFamily="34" charset="0"/>
              </a:rPr>
              <a:t> Stakeholders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Standards: Harmonization Example</a:t>
            </a:r>
          </a:p>
        </p:txBody>
      </p:sp>
      <p:sp>
        <p:nvSpPr>
          <p:cNvPr id="3" name="Content Placeholder 2"/>
          <p:cNvSpPr>
            <a:spLocks noGrp="1"/>
          </p:cNvSpPr>
          <p:nvPr>
            <p:ph idx="1"/>
          </p:nvPr>
        </p:nvSpPr>
        <p:spPr>
          <a:xfrm>
            <a:off x="457200" y="1295401"/>
            <a:ext cx="8229600" cy="4648200"/>
          </a:xfrm>
        </p:spPr>
        <p:txBody>
          <a:bodyPr>
            <a:normAutofit/>
          </a:bodyPr>
          <a:lstStyle/>
          <a:p>
            <a:endParaRPr lang="en-US" sz="2500" dirty="0">
              <a:solidFill>
                <a:srgbClr val="00B050"/>
              </a:solidFill>
            </a:endParaRPr>
          </a:p>
          <a:p>
            <a:pPr lvl="1">
              <a:buNone/>
            </a:pPr>
            <a:r>
              <a:rPr lang="en-US" sz="2500" b="1" u="sng" dirty="0">
                <a:latin typeface="Calibri" pitchFamily="34" charset="0"/>
              </a:rPr>
              <a:t>COSO (Principle 2)</a:t>
            </a:r>
          </a:p>
          <a:p>
            <a:pPr lvl="1">
              <a:buNone/>
            </a:pPr>
            <a:r>
              <a:rPr lang="en-US" sz="2500" i="1" dirty="0">
                <a:latin typeface="Calibri" pitchFamily="34" charset="0"/>
              </a:rPr>
              <a:t>The board of directors demonstrates independence from management and exercises oversight of the development and performance of internal control.</a:t>
            </a:r>
          </a:p>
          <a:p>
            <a:pPr lvl="1">
              <a:buNone/>
            </a:pPr>
            <a:endParaRPr lang="en-US" sz="2500" dirty="0">
              <a:solidFill>
                <a:srgbClr val="00B050"/>
              </a:solidFill>
              <a:latin typeface="Calibri" pitchFamily="34" charset="0"/>
            </a:endParaRPr>
          </a:p>
          <a:p>
            <a:pPr lvl="1">
              <a:buNone/>
            </a:pPr>
            <a:r>
              <a:rPr lang="en-US" sz="2500" b="1" u="sng" dirty="0">
                <a:solidFill>
                  <a:srgbClr val="104F01"/>
                </a:solidFill>
                <a:latin typeface="Calibri" pitchFamily="34" charset="0"/>
              </a:rPr>
              <a:t>Green Book (Principle 2)</a:t>
            </a:r>
          </a:p>
          <a:p>
            <a:pPr marL="744538">
              <a:buNone/>
            </a:pPr>
            <a:r>
              <a:rPr lang="en-US" sz="2500" i="1" dirty="0">
                <a:solidFill>
                  <a:srgbClr val="104F01"/>
                </a:solidFill>
                <a:latin typeface="Calibri" pitchFamily="34" charset="0"/>
              </a:rPr>
              <a:t>The oversight body should oversee the entity’s internal control system.</a:t>
            </a:r>
          </a:p>
        </p:txBody>
      </p:sp>
      <p:sp>
        <p:nvSpPr>
          <p:cNvPr id="45"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65</a:t>
            </a:fld>
            <a:endParaRPr lang="en-US" dirty="0"/>
          </a:p>
        </p:txBody>
      </p:sp>
      <p:grpSp>
        <p:nvGrpSpPr>
          <p:cNvPr id="4" name="Group 14"/>
          <p:cNvGrpSpPr/>
          <p:nvPr/>
        </p:nvGrpSpPr>
        <p:grpSpPr>
          <a:xfrm>
            <a:off x="7467600" y="1143000"/>
            <a:ext cx="1219200" cy="704046"/>
            <a:chOff x="2514600" y="2286000"/>
            <a:chExt cx="4300537" cy="2070481"/>
          </a:xfrm>
        </p:grpSpPr>
        <p:grpSp>
          <p:nvGrpSpPr>
            <p:cNvPr id="5" name="Group 5"/>
            <p:cNvGrpSpPr/>
            <p:nvPr/>
          </p:nvGrpSpPr>
          <p:grpSpPr>
            <a:xfrm>
              <a:off x="2514600" y="2286000"/>
              <a:ext cx="4300537" cy="1003680"/>
              <a:chOff x="307181" y="1578105"/>
              <a:chExt cx="4300537" cy="1003680"/>
            </a:xfrm>
          </p:grpSpPr>
          <p:sp>
            <p:nvSpPr>
              <p:cNvPr id="20" name="Rounded Rectangle 19"/>
              <p:cNvSpPr/>
              <p:nvPr/>
            </p:nvSpPr>
            <p:spPr>
              <a:xfrm>
                <a:off x="307181" y="1578105"/>
                <a:ext cx="4300537" cy="1003680"/>
              </a:xfrm>
              <a:prstGeom prst="roundRect">
                <a:avLst/>
              </a:prstGeom>
              <a:solidFill>
                <a:srgbClr val="104F01">
                  <a:alpha val="5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a:bodyPr>
              <a:lstStyle/>
              <a:p>
                <a:pPr lvl="0" algn="ctr" defTabSz="1511300">
                  <a:lnSpc>
                    <a:spcPct val="90000"/>
                  </a:lnSpc>
                  <a:spcBef>
                    <a:spcPct val="0"/>
                  </a:spcBef>
                  <a:spcAft>
                    <a:spcPct val="35000"/>
                  </a:spcAft>
                </a:pPr>
                <a:r>
                  <a:rPr lang="en-US" sz="1400" dirty="0">
                    <a:latin typeface="Calibri" pitchFamily="34" charset="0"/>
                  </a:rPr>
                  <a:t>Overview</a:t>
                </a:r>
                <a:endParaRPr lang="en-US" sz="1400" kern="1200" dirty="0">
                  <a:latin typeface="Calibri" pitchFamily="34" charset="0"/>
                </a:endParaRPr>
              </a:p>
            </p:txBody>
          </p:sp>
        </p:grpSp>
        <p:grpSp>
          <p:nvGrpSpPr>
            <p:cNvPr id="6" name="Group 17"/>
            <p:cNvGrpSpPr/>
            <p:nvPr/>
          </p:nvGrpSpPr>
          <p:grpSpPr>
            <a:xfrm>
              <a:off x="2514600" y="3352801"/>
              <a:ext cx="4300537" cy="1003680"/>
              <a:chOff x="307181" y="1578105"/>
              <a:chExt cx="4300537" cy="1003680"/>
            </a:xfrm>
          </p:grpSpPr>
          <p:sp>
            <p:nvSpPr>
              <p:cNvPr id="18" name="Rounded Rectangle 17"/>
              <p:cNvSpPr/>
              <p:nvPr/>
            </p:nvSpPr>
            <p:spPr>
              <a:xfrm>
                <a:off x="307181" y="1578105"/>
                <a:ext cx="4300537" cy="1003680"/>
              </a:xfrm>
              <a:prstGeom prst="roundRect">
                <a:avLst/>
              </a:prstGeom>
              <a:solidFill>
                <a:srgbClr val="104F0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4"/>
              <p:cNvSpPr/>
              <p:nvPr/>
            </p:nvSpPr>
            <p:spPr>
              <a:xfrm>
                <a:off x="356177" y="1627101"/>
                <a:ext cx="4202545" cy="905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2550" tIns="0" rIns="162550" bIns="0" numCol="1" spcCol="1270" anchor="ctr" anchorCtr="0">
                <a:normAutofit fontScale="47500" lnSpcReduction="20000"/>
              </a:bodyPr>
              <a:lstStyle/>
              <a:p>
                <a:pPr lvl="0" algn="ctr" defTabSz="1511300">
                  <a:lnSpc>
                    <a:spcPct val="90000"/>
                  </a:lnSpc>
                  <a:spcBef>
                    <a:spcPct val="0"/>
                  </a:spcBef>
                  <a:spcAft>
                    <a:spcPct val="35000"/>
                  </a:spcAft>
                </a:pPr>
                <a:r>
                  <a:rPr lang="en-US" sz="3400" dirty="0">
                    <a:latin typeface="Calibri" pitchFamily="34" charset="0"/>
                  </a:rPr>
                  <a:t>Standards</a:t>
                </a:r>
                <a:endParaRPr lang="en-US" sz="3400" kern="1200" dirty="0">
                  <a:latin typeface="Calibri" pitchFamily="34" charset="0"/>
                </a:endParaRPr>
              </a:p>
            </p:txBody>
          </p:sp>
        </p:gr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Book Revision </a:t>
            </a:r>
            <a:br>
              <a:rPr lang="en-US" dirty="0"/>
            </a:br>
            <a:r>
              <a:rPr lang="en-US" dirty="0"/>
              <a:t>Proposed Timeline</a:t>
            </a:r>
          </a:p>
        </p:txBody>
      </p:sp>
      <p:sp>
        <p:nvSpPr>
          <p:cNvPr id="15" name="Pentagon 14"/>
          <p:cNvSpPr/>
          <p:nvPr/>
        </p:nvSpPr>
        <p:spPr bwMode="ltGray">
          <a:xfrm>
            <a:off x="457200" y="2743200"/>
            <a:ext cx="2057400" cy="990600"/>
          </a:xfrm>
          <a:prstGeom prst="homePlate">
            <a:avLst/>
          </a:prstGeom>
          <a:solidFill>
            <a:schemeClr val="tx2"/>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600" b="1" dirty="0">
                <a:solidFill>
                  <a:schemeClr val="bg1"/>
                </a:solidFill>
                <a:latin typeface="Calibri" pitchFamily="34" charset="0"/>
              </a:rPr>
              <a:t>Outreach to User Community</a:t>
            </a:r>
          </a:p>
        </p:txBody>
      </p:sp>
      <p:sp>
        <p:nvSpPr>
          <p:cNvPr id="16" name="Chevron 15"/>
          <p:cNvSpPr/>
          <p:nvPr/>
        </p:nvSpPr>
        <p:spPr bwMode="ltGray">
          <a:xfrm>
            <a:off x="2286000" y="2743200"/>
            <a:ext cx="2133600" cy="990600"/>
          </a:xfrm>
          <a:prstGeom prst="chevron">
            <a:avLst/>
          </a:prstGeom>
          <a:solidFill>
            <a:schemeClr val="tx2"/>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600" b="1" dirty="0">
                <a:solidFill>
                  <a:schemeClr val="bg1"/>
                </a:solidFill>
                <a:latin typeface="Calibri" pitchFamily="34" charset="0"/>
              </a:rPr>
              <a:t>Green Book Advisory Counci</a:t>
            </a:r>
            <a:r>
              <a:rPr lang="en-CA" sz="1600" dirty="0">
                <a:solidFill>
                  <a:schemeClr val="bg1"/>
                </a:solidFill>
              </a:rPr>
              <a:t>l</a:t>
            </a:r>
          </a:p>
        </p:txBody>
      </p:sp>
      <p:sp>
        <p:nvSpPr>
          <p:cNvPr id="17" name="Chevron 16"/>
          <p:cNvSpPr/>
          <p:nvPr/>
        </p:nvSpPr>
        <p:spPr bwMode="ltGray">
          <a:xfrm>
            <a:off x="4191000" y="2743200"/>
            <a:ext cx="2590800" cy="990600"/>
          </a:xfrm>
          <a:prstGeom prst="chevron">
            <a:avLst/>
          </a:prstGeom>
          <a:solidFill>
            <a:schemeClr val="tx2"/>
          </a:solidFill>
          <a:ln w="3175"/>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a:defRPr/>
            </a:pPr>
            <a:r>
              <a:rPr lang="en-CA" sz="1600" b="1" dirty="0">
                <a:solidFill>
                  <a:schemeClr val="bg1"/>
                </a:solidFill>
                <a:latin typeface="Calibri" pitchFamily="34" charset="0"/>
              </a:rPr>
              <a:t>Public Exposure (90 day comment period</a:t>
            </a:r>
            <a:r>
              <a:rPr lang="en-CA" sz="1600" dirty="0">
                <a:solidFill>
                  <a:schemeClr val="bg1"/>
                </a:solidFill>
              </a:rPr>
              <a:t>)</a:t>
            </a:r>
          </a:p>
        </p:txBody>
      </p:sp>
      <p:sp>
        <p:nvSpPr>
          <p:cNvPr id="18" name="Chevron 17"/>
          <p:cNvSpPr/>
          <p:nvPr/>
        </p:nvSpPr>
        <p:spPr bwMode="ltGray">
          <a:xfrm>
            <a:off x="6553200" y="2743200"/>
            <a:ext cx="2133600" cy="990600"/>
          </a:xfrm>
          <a:prstGeom prst="chevron">
            <a:avLst/>
          </a:prstGeom>
          <a:solidFill>
            <a:schemeClr val="tx2"/>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600" b="1" dirty="0">
                <a:solidFill>
                  <a:schemeClr val="bg1"/>
                </a:solidFill>
                <a:latin typeface="Calibri" pitchFamily="34" charset="0"/>
              </a:rPr>
              <a:t>Finalize</a:t>
            </a:r>
          </a:p>
        </p:txBody>
      </p:sp>
      <p:sp>
        <p:nvSpPr>
          <p:cNvPr id="19" name="Pentagon 18"/>
          <p:cNvSpPr/>
          <p:nvPr/>
        </p:nvSpPr>
        <p:spPr bwMode="ltGray">
          <a:xfrm>
            <a:off x="457200" y="3886200"/>
            <a:ext cx="2057400" cy="762000"/>
          </a:xfrm>
          <a:prstGeom prst="homePlate">
            <a:avLst/>
          </a:prstGeom>
          <a:solidFill>
            <a:srgbClr val="17375E"/>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2400" dirty="0">
                <a:solidFill>
                  <a:schemeClr val="bg1"/>
                </a:solidFill>
                <a:latin typeface="Calibri" pitchFamily="34" charset="0"/>
              </a:rPr>
              <a:t>Ongoing</a:t>
            </a:r>
          </a:p>
        </p:txBody>
      </p:sp>
      <p:sp>
        <p:nvSpPr>
          <p:cNvPr id="20" name="Chevron 19"/>
          <p:cNvSpPr/>
          <p:nvPr/>
        </p:nvSpPr>
        <p:spPr bwMode="ltGray">
          <a:xfrm>
            <a:off x="2362200" y="3886200"/>
            <a:ext cx="2057400" cy="762000"/>
          </a:xfrm>
          <a:prstGeom prst="chevron">
            <a:avLst/>
          </a:prstGeom>
          <a:solidFill>
            <a:srgbClr val="17375E"/>
          </a:solidFill>
          <a:ln w="3175"/>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en-CA" b="1" dirty="0">
                <a:solidFill>
                  <a:schemeClr val="bg1"/>
                </a:solidFill>
                <a:latin typeface="Calibri" pitchFamily="34" charset="0"/>
              </a:rPr>
              <a:t>May 20, 2013</a:t>
            </a:r>
            <a:endParaRPr lang="en-CA" sz="2400" b="1" dirty="0">
              <a:solidFill>
                <a:schemeClr val="bg1"/>
              </a:solidFill>
              <a:latin typeface="Calibri" pitchFamily="34" charset="0"/>
            </a:endParaRPr>
          </a:p>
        </p:txBody>
      </p:sp>
      <p:sp>
        <p:nvSpPr>
          <p:cNvPr id="21" name="Chevron 20"/>
          <p:cNvSpPr/>
          <p:nvPr/>
        </p:nvSpPr>
        <p:spPr bwMode="ltGray">
          <a:xfrm>
            <a:off x="4267200" y="3886200"/>
            <a:ext cx="2590800" cy="762000"/>
          </a:xfrm>
          <a:prstGeom prst="chevron">
            <a:avLst/>
          </a:prstGeom>
          <a:solidFill>
            <a:srgbClr val="17375E"/>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b="1" dirty="0">
                <a:solidFill>
                  <a:schemeClr val="bg1"/>
                </a:solidFill>
                <a:latin typeface="Calibri" pitchFamily="34" charset="0"/>
              </a:rPr>
              <a:t>Summer 2013</a:t>
            </a:r>
            <a:endParaRPr lang="en-CA" sz="2400" b="1" dirty="0">
              <a:solidFill>
                <a:schemeClr val="bg1"/>
              </a:solidFill>
              <a:latin typeface="Calibri" pitchFamily="34" charset="0"/>
            </a:endParaRPr>
          </a:p>
        </p:txBody>
      </p:sp>
      <p:sp>
        <p:nvSpPr>
          <p:cNvPr id="22" name="Chevron 21"/>
          <p:cNvSpPr/>
          <p:nvPr/>
        </p:nvSpPr>
        <p:spPr bwMode="ltGray">
          <a:xfrm>
            <a:off x="6705600" y="3886200"/>
            <a:ext cx="1981200" cy="762000"/>
          </a:xfrm>
          <a:prstGeom prst="chevron">
            <a:avLst/>
          </a:prstGeom>
          <a:solidFill>
            <a:srgbClr val="17375E"/>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2400" b="1" dirty="0">
                <a:solidFill>
                  <a:schemeClr val="bg1"/>
                </a:solidFill>
                <a:latin typeface="Calibri" pitchFamily="34" charset="0"/>
              </a:rPr>
              <a:t>2014</a:t>
            </a:r>
          </a:p>
        </p:txBody>
      </p:sp>
      <p:sp>
        <p:nvSpPr>
          <p:cNvPr id="12"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66</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Book Advisory Council</a:t>
            </a:r>
          </a:p>
        </p:txBody>
      </p:sp>
      <p:sp>
        <p:nvSpPr>
          <p:cNvPr id="3" name="Content Placeholder 2"/>
          <p:cNvSpPr>
            <a:spLocks noGrp="1"/>
          </p:cNvSpPr>
          <p:nvPr>
            <p:ph idx="1"/>
          </p:nvPr>
        </p:nvSpPr>
        <p:spPr>
          <a:xfrm>
            <a:off x="457200" y="1371601"/>
            <a:ext cx="8229600" cy="4572000"/>
          </a:xfrm>
        </p:spPr>
        <p:txBody>
          <a:bodyPr>
            <a:normAutofit/>
          </a:bodyPr>
          <a:lstStyle/>
          <a:p>
            <a:pPr>
              <a:spcBef>
                <a:spcPts val="628"/>
              </a:spcBef>
              <a:buNone/>
            </a:pPr>
            <a:r>
              <a:rPr lang="en-US" dirty="0">
                <a:latin typeface="Calibri" pitchFamily="34" charset="0"/>
              </a:rPr>
              <a:t>Representation from:</a:t>
            </a:r>
          </a:p>
          <a:p>
            <a:pPr>
              <a:spcBef>
                <a:spcPts val="628"/>
              </a:spcBef>
            </a:pPr>
            <a:endParaRPr lang="en-US" dirty="0">
              <a:latin typeface="Calibri" pitchFamily="34" charset="0"/>
            </a:endParaRPr>
          </a:p>
          <a:p>
            <a:pPr lvl="1">
              <a:spcBef>
                <a:spcPts val="628"/>
              </a:spcBef>
              <a:buClr>
                <a:srgbClr val="00B0F0"/>
              </a:buClr>
            </a:pPr>
            <a:r>
              <a:rPr lang="en-US" sz="2500" dirty="0">
                <a:latin typeface="Calibri" pitchFamily="34" charset="0"/>
              </a:rPr>
              <a:t>Federal agency management (nominated by OMB)</a:t>
            </a:r>
          </a:p>
          <a:p>
            <a:pPr lvl="1">
              <a:spcBef>
                <a:spcPts val="628"/>
              </a:spcBef>
              <a:buClr>
                <a:srgbClr val="00B0F0"/>
              </a:buClr>
            </a:pPr>
            <a:r>
              <a:rPr lang="en-US" sz="2500" dirty="0">
                <a:latin typeface="Calibri" pitchFamily="34" charset="0"/>
              </a:rPr>
              <a:t>Inspector General</a:t>
            </a:r>
          </a:p>
          <a:p>
            <a:pPr lvl="1">
              <a:spcBef>
                <a:spcPts val="628"/>
              </a:spcBef>
              <a:buClr>
                <a:srgbClr val="00B0F0"/>
              </a:buClr>
            </a:pPr>
            <a:r>
              <a:rPr lang="en-US" sz="2500" dirty="0">
                <a:latin typeface="Calibri" pitchFamily="34" charset="0"/>
              </a:rPr>
              <a:t>State and local government</a:t>
            </a:r>
          </a:p>
          <a:p>
            <a:pPr lvl="1">
              <a:spcBef>
                <a:spcPts val="628"/>
              </a:spcBef>
              <a:buClr>
                <a:srgbClr val="00B0F0"/>
              </a:buClr>
            </a:pPr>
            <a:r>
              <a:rPr lang="en-US" sz="2500" dirty="0">
                <a:latin typeface="Calibri" pitchFamily="34" charset="0"/>
              </a:rPr>
              <a:t>Academia</a:t>
            </a:r>
          </a:p>
          <a:p>
            <a:pPr lvl="1">
              <a:spcBef>
                <a:spcPts val="628"/>
              </a:spcBef>
              <a:buClr>
                <a:srgbClr val="00B0F0"/>
              </a:buClr>
            </a:pPr>
            <a:r>
              <a:rPr lang="en-US" sz="2500" dirty="0">
                <a:latin typeface="Calibri" pitchFamily="34" charset="0"/>
              </a:rPr>
              <a:t>COSO </a:t>
            </a:r>
          </a:p>
          <a:p>
            <a:pPr lvl="1">
              <a:spcBef>
                <a:spcPts val="628"/>
              </a:spcBef>
              <a:buClr>
                <a:srgbClr val="00B0F0"/>
              </a:buClr>
            </a:pPr>
            <a:r>
              <a:rPr lang="en-US" sz="2500" dirty="0">
                <a:latin typeface="Calibri" pitchFamily="34" charset="0"/>
              </a:rPr>
              <a:t>Independent public accounting firms</a:t>
            </a:r>
          </a:p>
          <a:p>
            <a:pPr lvl="1">
              <a:spcBef>
                <a:spcPts val="628"/>
              </a:spcBef>
              <a:buClr>
                <a:srgbClr val="00B0F0"/>
              </a:buClr>
            </a:pPr>
            <a:r>
              <a:rPr lang="en-US" sz="2500" dirty="0">
                <a:latin typeface="Calibri" pitchFamily="34" charset="0"/>
              </a:rPr>
              <a:t>At large </a:t>
            </a:r>
          </a:p>
          <a:p>
            <a:endParaRPr lang="en-US" dirty="0"/>
          </a:p>
        </p:txBody>
      </p:sp>
      <p:sp>
        <p:nvSpPr>
          <p:cNvPr id="5"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67</a:t>
            </a:fld>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5"/>
          <p:cNvSpPr>
            <a:spLocks noGrp="1"/>
          </p:cNvSpPr>
          <p:nvPr>
            <p:ph type="sldNum" sz="quarter" idx="12"/>
          </p:nvPr>
        </p:nvSpPr>
        <p:spPr>
          <a:xfrm>
            <a:off x="8191500" y="6677025"/>
            <a:ext cx="533400" cy="228600"/>
          </a:xfrm>
          <a:prstGeom prst="rect">
            <a:avLst/>
          </a:prstGeom>
          <a:noFill/>
        </p:spPr>
        <p:txBody>
          <a:bodyPr/>
          <a:lstStyle/>
          <a:p>
            <a:fld id="{6110F1D0-C521-4A9F-8C69-3EE267F616F0}" type="slidenum">
              <a:rPr lang="en-US" smtClean="0"/>
              <a:pPr/>
              <a:t>68</a:t>
            </a:fld>
            <a:endParaRPr lang="en-US"/>
          </a:p>
        </p:txBody>
      </p:sp>
      <p:sp>
        <p:nvSpPr>
          <p:cNvPr id="109571" name="Rectangle 2"/>
          <p:cNvSpPr>
            <a:spLocks noGrp="1" noChangeArrowheads="1"/>
          </p:cNvSpPr>
          <p:nvPr>
            <p:ph type="title"/>
          </p:nvPr>
        </p:nvSpPr>
        <p:spPr>
          <a:xfrm>
            <a:off x="228600" y="304800"/>
            <a:ext cx="8229600" cy="1143000"/>
          </a:xfrm>
        </p:spPr>
        <p:txBody>
          <a:bodyPr/>
          <a:lstStyle/>
          <a:p>
            <a:r>
              <a:rPr lang="en-US" dirty="0"/>
              <a:t>Definition of Internal Controls </a:t>
            </a:r>
            <a:br>
              <a:rPr lang="en-US" dirty="0"/>
            </a:br>
            <a:endParaRPr lang="en-US" dirty="0"/>
          </a:p>
        </p:txBody>
      </p:sp>
      <p:sp>
        <p:nvSpPr>
          <p:cNvPr id="109572" name="Rectangle 3"/>
          <p:cNvSpPr>
            <a:spLocks noGrp="1" noChangeArrowheads="1"/>
          </p:cNvSpPr>
          <p:nvPr>
            <p:ph type="body" idx="1"/>
          </p:nvPr>
        </p:nvSpPr>
        <p:spPr>
          <a:xfrm>
            <a:off x="457200" y="1143001"/>
            <a:ext cx="8229600" cy="4800600"/>
          </a:xfrm>
        </p:spPr>
        <p:txBody>
          <a:bodyPr/>
          <a:lstStyle/>
          <a:p>
            <a:pPr>
              <a:lnSpc>
                <a:spcPct val="80000"/>
              </a:lnSpc>
            </a:pPr>
            <a:r>
              <a:rPr lang="en-US" sz="2400" dirty="0">
                <a:latin typeface="Calibri" pitchFamily="34" charset="0"/>
              </a:rPr>
              <a:t>Internal control is an integral part of an organization’s management that provides reasonable assurance that the agency’s objectives are being met in the following categories:</a:t>
            </a:r>
          </a:p>
          <a:p>
            <a:pPr lvl="1">
              <a:lnSpc>
                <a:spcPct val="75000"/>
              </a:lnSpc>
              <a:buFont typeface="Wingdings" pitchFamily="2" charset="2"/>
              <a:buChar char="§"/>
            </a:pPr>
            <a:r>
              <a:rPr lang="en-US" sz="2400" dirty="0">
                <a:latin typeface="Calibri" pitchFamily="34" charset="0"/>
              </a:rPr>
              <a:t>Effectiveness and efficiency</a:t>
            </a:r>
          </a:p>
          <a:p>
            <a:pPr lvl="1">
              <a:lnSpc>
                <a:spcPct val="75000"/>
              </a:lnSpc>
              <a:buFont typeface="Wingdings" pitchFamily="2" charset="2"/>
              <a:buChar char="§"/>
            </a:pPr>
            <a:r>
              <a:rPr lang="en-US" sz="2400" dirty="0">
                <a:latin typeface="Calibri" pitchFamily="34" charset="0"/>
              </a:rPr>
              <a:t>Reliability of financial reporting</a:t>
            </a:r>
          </a:p>
          <a:p>
            <a:pPr lvl="1">
              <a:lnSpc>
                <a:spcPct val="75000"/>
              </a:lnSpc>
              <a:buFont typeface="Wingdings" pitchFamily="2" charset="2"/>
              <a:buChar char="§"/>
            </a:pPr>
            <a:r>
              <a:rPr lang="en-US" sz="2400" dirty="0">
                <a:latin typeface="Calibri" pitchFamily="34" charset="0"/>
              </a:rPr>
              <a:t>Compliance with laws and regulations</a:t>
            </a:r>
          </a:p>
          <a:p>
            <a:pPr lvl="1">
              <a:lnSpc>
                <a:spcPct val="75000"/>
              </a:lnSpc>
              <a:buFont typeface="Wingdings" pitchFamily="2" charset="2"/>
              <a:buChar char="§"/>
            </a:pPr>
            <a:r>
              <a:rPr lang="en-US" sz="2400" dirty="0">
                <a:latin typeface="Calibri" pitchFamily="34" charset="0"/>
              </a:rPr>
              <a:t>Safeguarding of assets</a:t>
            </a:r>
          </a:p>
          <a:p>
            <a:pPr lvl="1">
              <a:lnSpc>
                <a:spcPct val="75000"/>
              </a:lnSpc>
              <a:buFont typeface="Wingdings" pitchFamily="2" charset="2"/>
              <a:buChar char="§"/>
            </a:pPr>
            <a:endParaRPr lang="en-US" sz="2400" dirty="0">
              <a:latin typeface="Calibri" pitchFamily="34" charset="0"/>
            </a:endParaRPr>
          </a:p>
          <a:p>
            <a:pPr>
              <a:lnSpc>
                <a:spcPct val="80000"/>
              </a:lnSpc>
            </a:pPr>
            <a:r>
              <a:rPr lang="en-US" sz="2400" dirty="0">
                <a:latin typeface="Calibri" pitchFamily="34" charset="0"/>
              </a:rPr>
              <a:t>Internal control serves as the first line of defense in safeguarding assets (including public funds) and preventing and detecting errors and fraud.</a:t>
            </a:r>
          </a:p>
          <a:p>
            <a:pPr>
              <a:lnSpc>
                <a:spcPct val="80000"/>
              </a:lnSpc>
            </a:pPr>
            <a:endParaRPr lang="en-US" sz="2400" dirty="0">
              <a:latin typeface="Calibri" pitchFamily="34" charset="0"/>
            </a:endParaRPr>
          </a:p>
          <a:p>
            <a:pPr>
              <a:lnSpc>
                <a:spcPct val="80000"/>
              </a:lnSpc>
            </a:pPr>
            <a:r>
              <a:rPr lang="en-US" sz="2400" dirty="0">
                <a:latin typeface="Calibri" pitchFamily="34" charset="0"/>
              </a:rPr>
              <a:t>Internal control helps managers achieve program results through effective stewardship of public resources.</a:t>
            </a:r>
          </a:p>
          <a:p>
            <a:pPr>
              <a:lnSpc>
                <a:spcPct val="80000"/>
              </a:lnSpc>
            </a:pPr>
            <a:endParaRPr lang="en-US" sz="2400" dirty="0"/>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Slide Number Placeholder 5"/>
          <p:cNvSpPr>
            <a:spLocks noGrp="1"/>
          </p:cNvSpPr>
          <p:nvPr>
            <p:ph type="sldNum" sz="quarter" idx="12"/>
          </p:nvPr>
        </p:nvSpPr>
        <p:spPr>
          <a:xfrm>
            <a:off x="8191500" y="6677025"/>
            <a:ext cx="533400" cy="228600"/>
          </a:xfrm>
          <a:prstGeom prst="rect">
            <a:avLst/>
          </a:prstGeom>
          <a:noFill/>
        </p:spPr>
        <p:txBody>
          <a:bodyPr/>
          <a:lstStyle/>
          <a:p>
            <a:fld id="{8D33139A-E66D-4AF5-B5D7-81391A78685D}" type="slidenum">
              <a:rPr lang="en-US" smtClean="0"/>
              <a:pPr/>
              <a:t>69</a:t>
            </a:fld>
            <a:endParaRPr lang="en-US"/>
          </a:p>
        </p:txBody>
      </p:sp>
      <p:sp>
        <p:nvSpPr>
          <p:cNvPr id="110595" name="Rectangle 2"/>
          <p:cNvSpPr>
            <a:spLocks noGrp="1" noChangeArrowheads="1"/>
          </p:cNvSpPr>
          <p:nvPr>
            <p:ph type="title"/>
          </p:nvPr>
        </p:nvSpPr>
        <p:spPr/>
        <p:txBody>
          <a:bodyPr/>
          <a:lstStyle/>
          <a:p>
            <a:r>
              <a:rPr lang="en-US" dirty="0"/>
              <a:t>Responsibility for Internal Control</a:t>
            </a:r>
          </a:p>
        </p:txBody>
      </p:sp>
      <p:sp>
        <p:nvSpPr>
          <p:cNvPr id="110596" name="Rectangle 3"/>
          <p:cNvSpPr>
            <a:spLocks noGrp="1" noChangeArrowheads="1"/>
          </p:cNvSpPr>
          <p:nvPr>
            <p:ph type="body" idx="1"/>
          </p:nvPr>
        </p:nvSpPr>
        <p:spPr>
          <a:xfrm>
            <a:off x="457200" y="1447801"/>
            <a:ext cx="8229600" cy="4495800"/>
          </a:xfrm>
        </p:spPr>
        <p:txBody>
          <a:bodyPr/>
          <a:lstStyle/>
          <a:p>
            <a:r>
              <a:rPr lang="en-US" sz="2800" dirty="0">
                <a:latin typeface="Calibri" pitchFamily="34" charset="0"/>
              </a:rPr>
              <a:t>Who is responsible for internal control?</a:t>
            </a:r>
          </a:p>
          <a:p>
            <a:endParaRPr lang="en-US" sz="2800" dirty="0">
              <a:latin typeface="Calibri" pitchFamily="34" charset="0"/>
            </a:endParaRPr>
          </a:p>
          <a:p>
            <a:pPr lvl="1">
              <a:buFont typeface="Wingdings" pitchFamily="2" charset="2"/>
              <a:buChar char="§"/>
            </a:pPr>
            <a:r>
              <a:rPr lang="en-US" dirty="0">
                <a:latin typeface="Calibri" pitchFamily="34" charset="0"/>
              </a:rPr>
              <a:t>Management is responsible for the following, with regard to internal controls</a:t>
            </a:r>
          </a:p>
          <a:p>
            <a:pPr lvl="3">
              <a:buClr>
                <a:schemeClr val="accent3"/>
              </a:buClr>
            </a:pPr>
            <a:r>
              <a:rPr lang="en-US" dirty="0">
                <a:latin typeface="Calibri" pitchFamily="34" charset="0"/>
              </a:rPr>
              <a:t>designing,</a:t>
            </a:r>
          </a:p>
          <a:p>
            <a:pPr lvl="3">
              <a:buClr>
                <a:schemeClr val="accent3"/>
              </a:buClr>
            </a:pPr>
            <a:r>
              <a:rPr lang="en-US" dirty="0">
                <a:latin typeface="Calibri" pitchFamily="34" charset="0"/>
              </a:rPr>
              <a:t>implementing,</a:t>
            </a:r>
          </a:p>
          <a:p>
            <a:pPr lvl="3">
              <a:buClr>
                <a:schemeClr val="accent3"/>
              </a:buClr>
            </a:pPr>
            <a:r>
              <a:rPr lang="en-US" dirty="0">
                <a:latin typeface="Calibri" pitchFamily="34" charset="0"/>
              </a:rPr>
              <a:t>reviewing, and</a:t>
            </a:r>
          </a:p>
          <a:p>
            <a:pPr lvl="3">
              <a:buClr>
                <a:schemeClr val="accent3"/>
              </a:buClr>
            </a:pPr>
            <a:r>
              <a:rPr lang="en-US" dirty="0">
                <a:latin typeface="Calibri" pitchFamily="34" charset="0"/>
              </a:rPr>
              <a:t>improving.</a:t>
            </a:r>
          </a:p>
          <a:p>
            <a:pPr lvl="2">
              <a:buFontTx/>
              <a:buNone/>
            </a:pPr>
            <a:endParaRPr lang="en-US" dirty="0"/>
          </a:p>
          <a:p>
            <a:endParaRPr lang="en-US" sz="2800"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62200"/>
            <a:ext cx="8534400" cy="1676400"/>
          </a:xfrm>
          <a:prstGeom prst="rect">
            <a:avLst/>
          </a:prstGeom>
        </p:spPr>
        <p:txBody>
          <a:bodyPr anchor="ctr">
            <a:normAutofit/>
          </a:bodyPr>
          <a:lstStyle/>
          <a:p>
            <a:pPr algn="ctr"/>
            <a:r>
              <a:rPr lang="en-US" b="1" dirty="0">
                <a:solidFill>
                  <a:srgbClr val="0070C0"/>
                </a:solidFill>
                <a:effectLst>
                  <a:outerShdw blurRad="38100" dist="38100" dir="2700000" algn="tl">
                    <a:srgbClr val="000000">
                      <a:alpha val="43137"/>
                    </a:srgbClr>
                  </a:outerShdw>
                </a:effectLst>
              </a:rPr>
              <a:t>Policy Reforms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Yellow Book: Framework for Audits</a:t>
            </a:r>
          </a:p>
        </p:txBody>
      </p:sp>
      <p:sp>
        <p:nvSpPr>
          <p:cNvPr id="3" name="Content Placeholder 2"/>
          <p:cNvSpPr>
            <a:spLocks noGrp="1"/>
          </p:cNvSpPr>
          <p:nvPr>
            <p:ph idx="1"/>
          </p:nvPr>
        </p:nvSpPr>
        <p:spPr>
          <a:xfrm>
            <a:off x="457200" y="1600200"/>
            <a:ext cx="8229600" cy="3962399"/>
          </a:xfrm>
        </p:spPr>
        <p:txBody>
          <a:bodyPr/>
          <a:lstStyle/>
          <a:p>
            <a:r>
              <a:rPr lang="en-US" dirty="0">
                <a:latin typeface="Calibri" pitchFamily="34" charset="0"/>
              </a:rPr>
              <a:t>Findings are composed of </a:t>
            </a:r>
          </a:p>
          <a:p>
            <a:pPr lvl="1">
              <a:buFont typeface="Wingdings" pitchFamily="2" charset="2"/>
              <a:buChar char="§"/>
            </a:pPr>
            <a:r>
              <a:rPr lang="en-US" dirty="0">
                <a:latin typeface="Calibri" pitchFamily="34" charset="0"/>
              </a:rPr>
              <a:t>Condition (What is)</a:t>
            </a:r>
          </a:p>
          <a:p>
            <a:pPr lvl="1">
              <a:buFont typeface="Wingdings" pitchFamily="2" charset="2"/>
              <a:buChar char="§"/>
            </a:pPr>
            <a:endParaRPr lang="en-US" dirty="0">
              <a:latin typeface="Calibri" pitchFamily="34" charset="0"/>
            </a:endParaRPr>
          </a:p>
          <a:p>
            <a:pPr lvl="1">
              <a:buFont typeface="Wingdings" pitchFamily="2" charset="2"/>
              <a:buChar char="§"/>
            </a:pPr>
            <a:r>
              <a:rPr lang="en-US" b="1" dirty="0">
                <a:latin typeface="Calibri" pitchFamily="34" charset="0"/>
              </a:rPr>
              <a:t>Criteria (What should be)</a:t>
            </a:r>
          </a:p>
          <a:p>
            <a:pPr lvl="1">
              <a:buFont typeface="Wingdings" pitchFamily="2" charset="2"/>
              <a:buChar char="§"/>
            </a:pPr>
            <a:endParaRPr lang="en-US" dirty="0">
              <a:latin typeface="Calibri" pitchFamily="34" charset="0"/>
            </a:endParaRPr>
          </a:p>
          <a:p>
            <a:pPr lvl="1">
              <a:buFont typeface="Wingdings" pitchFamily="2" charset="2"/>
              <a:buChar char="§"/>
            </a:pPr>
            <a:r>
              <a:rPr lang="en-US" dirty="0">
                <a:latin typeface="Calibri" pitchFamily="34" charset="0"/>
              </a:rPr>
              <a:t>Cause</a:t>
            </a:r>
          </a:p>
          <a:p>
            <a:pPr lvl="1">
              <a:buFont typeface="Wingdings" pitchFamily="2" charset="2"/>
              <a:buChar char="§"/>
            </a:pPr>
            <a:endParaRPr lang="en-US" dirty="0">
              <a:latin typeface="Calibri" pitchFamily="34" charset="0"/>
            </a:endParaRPr>
          </a:p>
          <a:p>
            <a:pPr lvl="1">
              <a:buFont typeface="Wingdings" pitchFamily="2" charset="2"/>
              <a:buChar char="§"/>
            </a:pPr>
            <a:r>
              <a:rPr lang="en-US" dirty="0">
                <a:latin typeface="Calibri" pitchFamily="34" charset="0"/>
              </a:rPr>
              <a:t>Effect (Result)</a:t>
            </a:r>
          </a:p>
          <a:p>
            <a:pPr lvl="1"/>
            <a:endParaRPr lang="en-US" dirty="0"/>
          </a:p>
          <a:p>
            <a:pPr lvl="1">
              <a:buFont typeface="Wingdings" pitchFamily="2" charset="2"/>
              <a:buChar char="§"/>
            </a:pPr>
            <a:r>
              <a:rPr lang="en-US" dirty="0"/>
              <a:t>Recommendation (as applicable) </a:t>
            </a:r>
          </a:p>
          <a:p>
            <a:endParaRPr lang="en-US" dirty="0"/>
          </a:p>
        </p:txBody>
      </p:sp>
      <p:sp>
        <p:nvSpPr>
          <p:cNvPr id="4" name="Slide Number Placeholder 3"/>
          <p:cNvSpPr>
            <a:spLocks noGrp="1"/>
          </p:cNvSpPr>
          <p:nvPr>
            <p:ph type="sldNum" sz="quarter" idx="12"/>
          </p:nvPr>
        </p:nvSpPr>
        <p:spPr>
          <a:xfrm>
            <a:off x="8191500" y="6677025"/>
            <a:ext cx="533400" cy="228600"/>
          </a:xfrm>
          <a:prstGeom prst="rect">
            <a:avLst/>
          </a:prstGeom>
        </p:spPr>
        <p:txBody>
          <a:bodyPr/>
          <a:lstStyle/>
          <a:p>
            <a:pPr>
              <a:defRPr/>
            </a:pPr>
            <a:fld id="{5E29EE1B-D60C-4124-952C-5C593EEEC6E3}" type="slidenum">
              <a:rPr lang="en-US" smtClean="0"/>
              <a:pPr>
                <a:defRPr/>
              </a:pPr>
              <a:t>70</a:t>
            </a:fld>
            <a:endParaRPr lang="en-US"/>
          </a:p>
        </p:txBody>
      </p:sp>
      <p:pic>
        <p:nvPicPr>
          <p:cNvPr id="5" name="Picture 4" descr="gao-yellow-book.JPG"/>
          <p:cNvPicPr>
            <a:picLocks noChangeAspect="1"/>
          </p:cNvPicPr>
          <p:nvPr/>
        </p:nvPicPr>
        <p:blipFill>
          <a:blip r:embed="rId2" cstate="print"/>
          <a:stretch>
            <a:fillRect/>
          </a:stretch>
        </p:blipFill>
        <p:spPr>
          <a:xfrm>
            <a:off x="6553200" y="2286000"/>
            <a:ext cx="2004912" cy="3015387"/>
          </a:xfrm>
          <a:prstGeom prst="rect">
            <a:avLst/>
          </a:prstGeom>
          <a:ln>
            <a:solidFill>
              <a:srgbClr val="000000"/>
            </a:solid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Linkage Between Criteria (Yellow Book) and Internal Control (Green Book)</a:t>
            </a:r>
          </a:p>
        </p:txBody>
      </p:sp>
      <p:sp>
        <p:nvSpPr>
          <p:cNvPr id="13" name="Content Placeholder 12"/>
          <p:cNvSpPr>
            <a:spLocks noGrp="1"/>
          </p:cNvSpPr>
          <p:nvPr>
            <p:ph idx="1"/>
          </p:nvPr>
        </p:nvSpPr>
        <p:spPr>
          <a:xfrm>
            <a:off x="3810000" y="1809750"/>
            <a:ext cx="4829175" cy="4692650"/>
          </a:xfrm>
        </p:spPr>
        <p:txBody>
          <a:bodyPr/>
          <a:lstStyle/>
          <a:p>
            <a:endParaRPr lang="en-US" dirty="0"/>
          </a:p>
          <a:p>
            <a:r>
              <a:rPr lang="en-US" dirty="0">
                <a:latin typeface="Calibri" pitchFamily="34" charset="0"/>
              </a:rPr>
              <a:t>Green Book provides criteria for the design, implementation, and operating effectiveness of an effective internal control syste</a:t>
            </a:r>
            <a:r>
              <a:rPr lang="en-US" dirty="0"/>
              <a:t>m</a:t>
            </a:r>
            <a:endParaRPr lang="en-US" dirty="0">
              <a:solidFill>
                <a:srgbClr val="FF0000"/>
              </a:solidFill>
            </a:endParaRPr>
          </a:p>
          <a:p>
            <a:endParaRPr lang="en-US" dirty="0"/>
          </a:p>
        </p:txBody>
      </p:sp>
      <p:sp>
        <p:nvSpPr>
          <p:cNvPr id="5"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71</a:t>
            </a:fld>
            <a:endParaRPr lang="en-US" dirty="0"/>
          </a:p>
        </p:txBody>
      </p:sp>
      <p:pic>
        <p:nvPicPr>
          <p:cNvPr id="8" name="Content Placeholder 4" descr="GB pic.png"/>
          <p:cNvPicPr>
            <a:picLocks noChangeAspect="1"/>
          </p:cNvPicPr>
          <p:nvPr/>
        </p:nvPicPr>
        <p:blipFill>
          <a:blip r:embed="rId2" cstate="print"/>
          <a:stretch>
            <a:fillRect/>
          </a:stretch>
        </p:blipFill>
        <p:spPr bwMode="auto">
          <a:xfrm>
            <a:off x="685800" y="2133600"/>
            <a:ext cx="2195364" cy="297180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Yellow Book: Framework for Audits</a:t>
            </a:r>
          </a:p>
        </p:txBody>
      </p:sp>
      <p:sp>
        <p:nvSpPr>
          <p:cNvPr id="3" name="Content Placeholder 2"/>
          <p:cNvSpPr>
            <a:spLocks noGrp="1"/>
          </p:cNvSpPr>
          <p:nvPr>
            <p:ph idx="1"/>
          </p:nvPr>
        </p:nvSpPr>
        <p:spPr>
          <a:xfrm>
            <a:off x="457200" y="1676401"/>
            <a:ext cx="8229600" cy="4267200"/>
          </a:xfrm>
        </p:spPr>
        <p:txBody>
          <a:bodyPr/>
          <a:lstStyle/>
          <a:p>
            <a:r>
              <a:rPr lang="en-US" dirty="0"/>
              <a:t>Findings are composed of </a:t>
            </a:r>
          </a:p>
          <a:p>
            <a:pPr lvl="1"/>
            <a:r>
              <a:rPr lang="en-US" dirty="0"/>
              <a:t>Condition (What is)</a:t>
            </a:r>
          </a:p>
          <a:p>
            <a:pPr lvl="1"/>
            <a:endParaRPr lang="en-US" dirty="0"/>
          </a:p>
          <a:p>
            <a:pPr lvl="1"/>
            <a:r>
              <a:rPr lang="en-US" dirty="0"/>
              <a:t>Criteria (What should be)</a:t>
            </a:r>
          </a:p>
          <a:p>
            <a:pPr lvl="1"/>
            <a:endParaRPr lang="en-US" dirty="0"/>
          </a:p>
          <a:p>
            <a:pPr lvl="1"/>
            <a:r>
              <a:rPr lang="en-US" b="1" dirty="0"/>
              <a:t>Cause</a:t>
            </a:r>
            <a:endParaRPr lang="en-US" dirty="0"/>
          </a:p>
          <a:p>
            <a:pPr lvl="1"/>
            <a:endParaRPr lang="en-US" dirty="0"/>
          </a:p>
          <a:p>
            <a:pPr lvl="1"/>
            <a:r>
              <a:rPr lang="en-US" dirty="0"/>
              <a:t>Effect (Result)</a:t>
            </a:r>
          </a:p>
          <a:p>
            <a:pPr lvl="1"/>
            <a:endParaRPr lang="en-US" dirty="0"/>
          </a:p>
          <a:p>
            <a:pPr lvl="1"/>
            <a:r>
              <a:rPr lang="en-US" dirty="0"/>
              <a:t>Recommendation (as applicable) </a:t>
            </a:r>
          </a:p>
          <a:p>
            <a:endParaRPr lang="en-US" dirty="0"/>
          </a:p>
        </p:txBody>
      </p:sp>
      <p:sp>
        <p:nvSpPr>
          <p:cNvPr id="4" name="Slide Number Placeholder 3"/>
          <p:cNvSpPr>
            <a:spLocks noGrp="1"/>
          </p:cNvSpPr>
          <p:nvPr>
            <p:ph type="sldNum" sz="quarter" idx="12"/>
          </p:nvPr>
        </p:nvSpPr>
        <p:spPr>
          <a:xfrm>
            <a:off x="8191500" y="6677025"/>
            <a:ext cx="533400" cy="228600"/>
          </a:xfrm>
          <a:prstGeom prst="rect">
            <a:avLst/>
          </a:prstGeom>
        </p:spPr>
        <p:txBody>
          <a:bodyPr/>
          <a:lstStyle/>
          <a:p>
            <a:pPr>
              <a:defRPr/>
            </a:pPr>
            <a:fld id="{5E29EE1B-D60C-4124-952C-5C593EEEC6E3}" type="slidenum">
              <a:rPr lang="en-US" smtClean="0"/>
              <a:pPr>
                <a:defRPr/>
              </a:pPr>
              <a:t>72</a:t>
            </a:fld>
            <a:endParaRPr lang="en-US"/>
          </a:p>
        </p:txBody>
      </p:sp>
      <p:pic>
        <p:nvPicPr>
          <p:cNvPr id="5" name="Picture 4" descr="gao-yellow-book.JPG"/>
          <p:cNvPicPr>
            <a:picLocks noChangeAspect="1"/>
          </p:cNvPicPr>
          <p:nvPr/>
        </p:nvPicPr>
        <p:blipFill>
          <a:blip r:embed="rId2" cstate="print"/>
          <a:stretch>
            <a:fillRect/>
          </a:stretch>
        </p:blipFill>
        <p:spPr>
          <a:xfrm>
            <a:off x="6553200" y="2286000"/>
            <a:ext cx="2004912" cy="3015387"/>
          </a:xfrm>
          <a:prstGeom prst="rect">
            <a:avLst/>
          </a:prstGeom>
          <a:ln>
            <a:solidFill>
              <a:srgbClr val="000000"/>
            </a:solid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Linkage Between Findings (Yellow Book) and Internal Control (Green Book)</a:t>
            </a:r>
          </a:p>
        </p:txBody>
      </p:sp>
      <p:sp>
        <p:nvSpPr>
          <p:cNvPr id="13" name="Content Placeholder 12"/>
          <p:cNvSpPr>
            <a:spLocks noGrp="1"/>
          </p:cNvSpPr>
          <p:nvPr>
            <p:ph idx="1"/>
          </p:nvPr>
        </p:nvSpPr>
        <p:spPr>
          <a:xfrm>
            <a:off x="3809999" y="1809750"/>
            <a:ext cx="4829175" cy="4692650"/>
          </a:xfrm>
        </p:spPr>
        <p:txBody>
          <a:bodyPr/>
          <a:lstStyle/>
          <a:p>
            <a:endParaRPr lang="en-US" dirty="0"/>
          </a:p>
          <a:p>
            <a:r>
              <a:rPr lang="en-US" dirty="0"/>
              <a:t>Findings may have causes that relate to internal control deficiencies</a:t>
            </a:r>
            <a:endParaRPr lang="en-US" dirty="0">
              <a:solidFill>
                <a:srgbClr val="FF0000"/>
              </a:solidFill>
            </a:endParaRPr>
          </a:p>
          <a:p>
            <a:endParaRPr lang="en-US" dirty="0"/>
          </a:p>
        </p:txBody>
      </p:sp>
      <p:sp>
        <p:nvSpPr>
          <p:cNvPr id="5"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73</a:t>
            </a:fld>
            <a:endParaRPr lang="en-US" dirty="0"/>
          </a:p>
        </p:txBody>
      </p:sp>
      <p:pic>
        <p:nvPicPr>
          <p:cNvPr id="6" name="Content Placeholder 4" descr="GB pic.png"/>
          <p:cNvPicPr>
            <a:picLocks noChangeAspect="1"/>
          </p:cNvPicPr>
          <p:nvPr/>
        </p:nvPicPr>
        <p:blipFill>
          <a:blip r:embed="rId2" cstate="print"/>
          <a:stretch>
            <a:fillRect/>
          </a:stretch>
        </p:blipFill>
        <p:spPr bwMode="auto">
          <a:xfrm>
            <a:off x="685800" y="2286000"/>
            <a:ext cx="2195364" cy="29718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Green Book and Yellow Book</a:t>
            </a:r>
          </a:p>
        </p:txBody>
      </p:sp>
      <p:sp>
        <p:nvSpPr>
          <p:cNvPr id="13" name="Content Placeholder 12"/>
          <p:cNvSpPr>
            <a:spLocks noGrp="1"/>
          </p:cNvSpPr>
          <p:nvPr>
            <p:ph idx="1"/>
          </p:nvPr>
        </p:nvSpPr>
        <p:spPr>
          <a:xfrm>
            <a:off x="3124200" y="1676400"/>
            <a:ext cx="3352800" cy="4692650"/>
          </a:xfrm>
        </p:spPr>
        <p:txBody>
          <a:bodyPr/>
          <a:lstStyle/>
          <a:p>
            <a:endParaRPr lang="en-US" dirty="0"/>
          </a:p>
          <a:p>
            <a:r>
              <a:rPr lang="en-US" dirty="0">
                <a:latin typeface="Calibri" pitchFamily="34" charset="0"/>
              </a:rPr>
              <a:t>Can be used by management to understand requirements</a:t>
            </a:r>
          </a:p>
          <a:p>
            <a:endParaRPr lang="en-US" dirty="0">
              <a:latin typeface="Calibri" pitchFamily="34" charset="0"/>
            </a:endParaRPr>
          </a:p>
          <a:p>
            <a:r>
              <a:rPr lang="en-US" dirty="0">
                <a:latin typeface="Calibri" pitchFamily="34" charset="0"/>
              </a:rPr>
              <a:t>Can be used by auditors to understand criteria</a:t>
            </a:r>
          </a:p>
          <a:p>
            <a:endParaRPr lang="en-US" dirty="0"/>
          </a:p>
        </p:txBody>
      </p:sp>
      <p:sp>
        <p:nvSpPr>
          <p:cNvPr id="5"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74</a:t>
            </a:fld>
            <a:endParaRPr lang="en-US" dirty="0"/>
          </a:p>
        </p:txBody>
      </p:sp>
      <p:pic>
        <p:nvPicPr>
          <p:cNvPr id="6" name="Content Placeholder 4" descr="GB pic.png"/>
          <p:cNvPicPr>
            <a:picLocks noChangeAspect="1"/>
          </p:cNvPicPr>
          <p:nvPr/>
        </p:nvPicPr>
        <p:blipFill>
          <a:blip r:embed="rId3" cstate="print"/>
          <a:stretch>
            <a:fillRect/>
          </a:stretch>
        </p:blipFill>
        <p:spPr bwMode="auto">
          <a:xfrm>
            <a:off x="685800" y="2286000"/>
            <a:ext cx="2195364" cy="2971800"/>
          </a:xfrm>
          <a:prstGeom prst="rect">
            <a:avLst/>
          </a:prstGeom>
          <a:noFill/>
          <a:ln w="9525">
            <a:noFill/>
            <a:miter lim="800000"/>
            <a:headEnd/>
            <a:tailEnd/>
          </a:ln>
        </p:spPr>
      </p:pic>
      <p:pic>
        <p:nvPicPr>
          <p:cNvPr id="7" name="Picture 6" descr="gao-yellow-book.JPG"/>
          <p:cNvPicPr>
            <a:picLocks noChangeAspect="1"/>
          </p:cNvPicPr>
          <p:nvPr/>
        </p:nvPicPr>
        <p:blipFill>
          <a:blip r:embed="rId4" cstate="print"/>
          <a:stretch>
            <a:fillRect/>
          </a:stretch>
        </p:blipFill>
        <p:spPr>
          <a:xfrm>
            <a:off x="6553200" y="2286000"/>
            <a:ext cx="2004912" cy="3015387"/>
          </a:xfrm>
          <a:prstGeom prst="rect">
            <a:avLst/>
          </a:prstGeom>
          <a:ln>
            <a:solidFill>
              <a:srgbClr val="000000"/>
            </a:solid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5"/>
          <p:cNvSpPr>
            <a:spLocks noGrp="1"/>
          </p:cNvSpPr>
          <p:nvPr>
            <p:ph type="sldNum" sz="quarter" idx="12"/>
          </p:nvPr>
        </p:nvSpPr>
        <p:spPr>
          <a:xfrm>
            <a:off x="8191500" y="6677025"/>
            <a:ext cx="533400" cy="228600"/>
          </a:xfrm>
          <a:prstGeom prst="rect">
            <a:avLst/>
          </a:prstGeom>
          <a:noFill/>
        </p:spPr>
        <p:txBody>
          <a:bodyPr/>
          <a:lstStyle/>
          <a:p>
            <a:fld id="{1396EF61-5BB3-4C45-A6E6-DD1DF99CAA25}" type="slidenum">
              <a:rPr lang="en-US" smtClean="0"/>
              <a:pPr/>
              <a:t>75</a:t>
            </a:fld>
            <a:endParaRPr lang="en-US"/>
          </a:p>
        </p:txBody>
      </p:sp>
      <p:sp>
        <p:nvSpPr>
          <p:cNvPr id="111619" name="Rectangle 2"/>
          <p:cNvSpPr>
            <a:spLocks noGrp="1" noChangeArrowheads="1"/>
          </p:cNvSpPr>
          <p:nvPr>
            <p:ph type="title"/>
          </p:nvPr>
        </p:nvSpPr>
        <p:spPr/>
        <p:txBody>
          <a:bodyPr/>
          <a:lstStyle/>
          <a:p>
            <a:r>
              <a:rPr lang="en-US" dirty="0"/>
              <a:t>What are the five standards </a:t>
            </a:r>
            <a:br>
              <a:rPr lang="en-US" dirty="0"/>
            </a:br>
            <a:r>
              <a:rPr lang="en-US" dirty="0"/>
              <a:t>for internal control?                                      </a:t>
            </a:r>
          </a:p>
        </p:txBody>
      </p:sp>
      <p:sp>
        <p:nvSpPr>
          <p:cNvPr id="111620" name="Rectangle 3"/>
          <p:cNvSpPr>
            <a:spLocks noGrp="1" noChangeArrowheads="1"/>
          </p:cNvSpPr>
          <p:nvPr>
            <p:ph type="body" idx="1"/>
          </p:nvPr>
        </p:nvSpPr>
        <p:spPr>
          <a:xfrm>
            <a:off x="457200" y="1905000"/>
            <a:ext cx="8229600" cy="3962399"/>
          </a:xfrm>
        </p:spPr>
        <p:txBody>
          <a:bodyPr/>
          <a:lstStyle/>
          <a:p>
            <a:r>
              <a:rPr lang="en-US" sz="2800" dirty="0"/>
              <a:t>The five standards for internal control are  </a:t>
            </a:r>
          </a:p>
          <a:p>
            <a:pPr>
              <a:buFontTx/>
              <a:buNone/>
            </a:pPr>
            <a:endParaRPr lang="en-US" sz="2000" dirty="0"/>
          </a:p>
          <a:p>
            <a:pPr lvl="1">
              <a:buFont typeface="Wingdings" pitchFamily="2" charset="2"/>
              <a:buChar char="§"/>
            </a:pPr>
            <a:r>
              <a:rPr lang="en-US" sz="2800" dirty="0"/>
              <a:t>Control Environment</a:t>
            </a:r>
          </a:p>
          <a:p>
            <a:pPr lvl="1">
              <a:buFont typeface="Wingdings" pitchFamily="2" charset="2"/>
              <a:buChar char="§"/>
            </a:pPr>
            <a:r>
              <a:rPr lang="en-US" sz="2800" dirty="0"/>
              <a:t>Risk Assessment</a:t>
            </a:r>
          </a:p>
          <a:p>
            <a:pPr lvl="1">
              <a:buFont typeface="Wingdings" pitchFamily="2" charset="2"/>
              <a:buChar char="§"/>
            </a:pPr>
            <a:r>
              <a:rPr lang="en-US" sz="2800" dirty="0"/>
              <a:t>Control Activities</a:t>
            </a:r>
          </a:p>
          <a:p>
            <a:pPr lvl="1">
              <a:buFont typeface="Wingdings" pitchFamily="2" charset="2"/>
              <a:buChar char="§"/>
            </a:pPr>
            <a:r>
              <a:rPr lang="en-US" sz="2800" dirty="0"/>
              <a:t>Information and Communications</a:t>
            </a:r>
          </a:p>
          <a:p>
            <a:pPr lvl="1">
              <a:buFont typeface="Wingdings" pitchFamily="2" charset="2"/>
              <a:buChar char="§"/>
            </a:pPr>
            <a:r>
              <a:rPr lang="en-US" sz="2800" dirty="0"/>
              <a:t>Monitoring </a:t>
            </a:r>
          </a:p>
          <a:p>
            <a:pPr lvl="1"/>
            <a:endParaRPr lang="en-US" sz="1400" dirty="0"/>
          </a:p>
          <a:p>
            <a:pPr lvl="1"/>
            <a:endParaRPr lang="en-US" sz="1400" dirty="0"/>
          </a:p>
          <a:p>
            <a:pPr lvl="1"/>
            <a:endParaRPr lang="en-US" sz="1400" dirty="0"/>
          </a:p>
          <a:p>
            <a:endParaRPr lang="en-US" sz="1400" dirty="0"/>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5"/>
          <p:cNvSpPr>
            <a:spLocks noGrp="1"/>
          </p:cNvSpPr>
          <p:nvPr>
            <p:ph type="sldNum" sz="quarter" idx="12"/>
          </p:nvPr>
        </p:nvSpPr>
        <p:spPr>
          <a:xfrm>
            <a:off x="8191500" y="6677025"/>
            <a:ext cx="533400" cy="228600"/>
          </a:xfrm>
          <a:prstGeom prst="rect">
            <a:avLst/>
          </a:prstGeom>
          <a:noFill/>
        </p:spPr>
        <p:txBody>
          <a:bodyPr/>
          <a:lstStyle/>
          <a:p>
            <a:fld id="{B869222E-A047-4995-9978-0175D0AE005B}" type="slidenum">
              <a:rPr lang="en-US" smtClean="0"/>
              <a:pPr/>
              <a:t>76</a:t>
            </a:fld>
            <a:endParaRPr lang="en-US"/>
          </a:p>
        </p:txBody>
      </p:sp>
      <p:sp>
        <p:nvSpPr>
          <p:cNvPr id="112643" name="Rectangle 2"/>
          <p:cNvSpPr>
            <a:spLocks noGrp="1" noChangeArrowheads="1"/>
          </p:cNvSpPr>
          <p:nvPr>
            <p:ph type="title"/>
          </p:nvPr>
        </p:nvSpPr>
        <p:spPr/>
        <p:txBody>
          <a:bodyPr/>
          <a:lstStyle/>
          <a:p>
            <a:r>
              <a:rPr lang="en-US" dirty="0"/>
              <a:t>Control Environment</a:t>
            </a:r>
            <a:br>
              <a:rPr lang="en-US" dirty="0"/>
            </a:br>
            <a:endParaRPr lang="en-US" dirty="0"/>
          </a:p>
        </p:txBody>
      </p:sp>
      <p:sp>
        <p:nvSpPr>
          <p:cNvPr id="112644" name="Rectangle 3"/>
          <p:cNvSpPr>
            <a:spLocks noGrp="1" noChangeArrowheads="1"/>
          </p:cNvSpPr>
          <p:nvPr>
            <p:ph type="body" idx="1"/>
          </p:nvPr>
        </p:nvSpPr>
        <p:spPr>
          <a:xfrm>
            <a:off x="457200" y="1295400"/>
            <a:ext cx="8534400" cy="4648200"/>
          </a:xfrm>
        </p:spPr>
        <p:txBody>
          <a:bodyPr/>
          <a:lstStyle/>
          <a:p>
            <a:pPr>
              <a:lnSpc>
                <a:spcPct val="100000"/>
              </a:lnSpc>
              <a:spcBef>
                <a:spcPct val="0"/>
              </a:spcBef>
              <a:buFontTx/>
              <a:buNone/>
            </a:pPr>
            <a:r>
              <a:rPr lang="en-US" sz="2000" b="1" dirty="0">
                <a:latin typeface="Calibri" pitchFamily="34" charset="0"/>
              </a:rPr>
              <a:t>Control Environment </a:t>
            </a:r>
            <a:r>
              <a:rPr lang="en-US" sz="2000" dirty="0">
                <a:latin typeface="Calibri" pitchFamily="34" charset="0"/>
              </a:rPr>
              <a:t>sets the tone of an organization, influencing staff </a:t>
            </a:r>
          </a:p>
          <a:p>
            <a:pPr>
              <a:lnSpc>
                <a:spcPct val="100000"/>
              </a:lnSpc>
              <a:spcBef>
                <a:spcPct val="0"/>
              </a:spcBef>
              <a:buFontTx/>
              <a:buNone/>
            </a:pPr>
            <a:r>
              <a:rPr lang="en-US" sz="2000" dirty="0">
                <a:latin typeface="Calibri" pitchFamily="34" charset="0"/>
              </a:rPr>
              <a:t>awareness of good controls, procedures, accountability, and program </a:t>
            </a:r>
          </a:p>
          <a:p>
            <a:pPr>
              <a:lnSpc>
                <a:spcPct val="100000"/>
              </a:lnSpc>
              <a:spcBef>
                <a:spcPct val="0"/>
              </a:spcBef>
              <a:buFontTx/>
              <a:buNone/>
            </a:pPr>
            <a:r>
              <a:rPr lang="en-US" sz="2000" dirty="0">
                <a:latin typeface="Calibri" pitchFamily="34" charset="0"/>
              </a:rPr>
              <a:t>management.  It is the foundation for all other components of internal control, </a:t>
            </a:r>
          </a:p>
          <a:p>
            <a:pPr>
              <a:lnSpc>
                <a:spcPct val="100000"/>
              </a:lnSpc>
              <a:spcBef>
                <a:spcPct val="0"/>
              </a:spcBef>
              <a:buFontTx/>
              <a:buNone/>
            </a:pPr>
            <a:r>
              <a:rPr lang="en-US" sz="2000" dirty="0">
                <a:latin typeface="Calibri" pitchFamily="34" charset="0"/>
              </a:rPr>
              <a:t>providing discipline and structure.</a:t>
            </a:r>
          </a:p>
          <a:p>
            <a:pPr>
              <a:lnSpc>
                <a:spcPct val="80000"/>
              </a:lnSpc>
              <a:buFontTx/>
              <a:buNone/>
            </a:pPr>
            <a:endParaRPr lang="en-US" sz="2000" dirty="0">
              <a:latin typeface="Calibri" pitchFamily="34" charset="0"/>
            </a:endParaRPr>
          </a:p>
          <a:p>
            <a:pPr>
              <a:lnSpc>
                <a:spcPct val="80000"/>
              </a:lnSpc>
              <a:buFontTx/>
              <a:buNone/>
            </a:pPr>
            <a:r>
              <a:rPr lang="en-US" sz="2000" b="1" dirty="0">
                <a:solidFill>
                  <a:srgbClr val="FF0000"/>
                </a:solidFill>
                <a:latin typeface="Calibri" pitchFamily="34" charset="0"/>
              </a:rPr>
              <a:t>Red Flags</a:t>
            </a:r>
          </a:p>
          <a:p>
            <a:pPr lvl="1">
              <a:lnSpc>
                <a:spcPct val="100000"/>
              </a:lnSpc>
              <a:spcBef>
                <a:spcPct val="0"/>
              </a:spcBef>
              <a:buClr>
                <a:srgbClr val="00B0F0"/>
              </a:buClr>
            </a:pPr>
            <a:r>
              <a:rPr lang="en-US" sz="2000" dirty="0">
                <a:solidFill>
                  <a:srgbClr val="FF0000"/>
                </a:solidFill>
                <a:latin typeface="Calibri" pitchFamily="34" charset="0"/>
              </a:rPr>
              <a:t>The agency or program has recently undergone major change– e.g. new responsibilities, reorganization, cuts in funding, expansion of programs, changes in management.</a:t>
            </a:r>
          </a:p>
          <a:p>
            <a:pPr lvl="1">
              <a:lnSpc>
                <a:spcPct val="100000"/>
              </a:lnSpc>
              <a:spcBef>
                <a:spcPct val="0"/>
              </a:spcBef>
              <a:buClr>
                <a:srgbClr val="00B0F0"/>
              </a:buClr>
            </a:pPr>
            <a:r>
              <a:rPr lang="en-US" sz="2000" dirty="0">
                <a:solidFill>
                  <a:srgbClr val="FF0000"/>
                </a:solidFill>
                <a:latin typeface="Calibri" pitchFamily="34" charset="0"/>
              </a:rPr>
              <a:t>Employees are generally disgruntled.</a:t>
            </a:r>
          </a:p>
          <a:p>
            <a:pPr lvl="1">
              <a:lnSpc>
                <a:spcPct val="100000"/>
              </a:lnSpc>
              <a:spcBef>
                <a:spcPct val="0"/>
              </a:spcBef>
              <a:buClr>
                <a:srgbClr val="00B0F0"/>
              </a:buClr>
            </a:pPr>
            <a:r>
              <a:rPr lang="en-US" sz="2000" dirty="0">
                <a:solidFill>
                  <a:srgbClr val="FF0000"/>
                </a:solidFill>
                <a:latin typeface="Calibri" pitchFamily="34" charset="0"/>
              </a:rPr>
              <a:t>Top management is unaware of actions taken at the lower level of the organization.</a:t>
            </a:r>
          </a:p>
          <a:p>
            <a:pPr lvl="1">
              <a:lnSpc>
                <a:spcPct val="100000"/>
              </a:lnSpc>
              <a:spcBef>
                <a:spcPct val="0"/>
              </a:spcBef>
              <a:buClr>
                <a:srgbClr val="00B0F0"/>
              </a:buClr>
            </a:pPr>
            <a:r>
              <a:rPr lang="en-US" sz="2000" dirty="0">
                <a:solidFill>
                  <a:srgbClr val="FF0000"/>
                </a:solidFill>
                <a:latin typeface="Calibri" pitchFamily="34" charset="0"/>
              </a:rPr>
              <a:t>The organizational structure is inefficient or dysfunctional.</a:t>
            </a:r>
            <a:endParaRPr lang="en-US" sz="1800" dirty="0">
              <a:solidFill>
                <a:srgbClr val="FF0000"/>
              </a:solidFill>
              <a:latin typeface="Calibri" pitchFamily="34" charset="0"/>
            </a:endParaRPr>
          </a:p>
          <a:p>
            <a:pPr>
              <a:lnSpc>
                <a:spcPct val="80000"/>
              </a:lnSpc>
              <a:buFontTx/>
              <a:buNone/>
            </a:pPr>
            <a:endParaRPr lang="en-US" sz="2000" dirty="0">
              <a:solidFill>
                <a:srgbClr val="FF0000"/>
              </a:solidFill>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5"/>
          <p:cNvSpPr>
            <a:spLocks noGrp="1"/>
          </p:cNvSpPr>
          <p:nvPr>
            <p:ph type="sldNum" sz="quarter" idx="12"/>
          </p:nvPr>
        </p:nvSpPr>
        <p:spPr>
          <a:xfrm>
            <a:off x="8191500" y="6677025"/>
            <a:ext cx="533400" cy="228600"/>
          </a:xfrm>
          <a:prstGeom prst="rect">
            <a:avLst/>
          </a:prstGeom>
          <a:noFill/>
        </p:spPr>
        <p:txBody>
          <a:bodyPr/>
          <a:lstStyle/>
          <a:p>
            <a:fld id="{FE473D8B-5BA4-4534-AC7D-A867C45D07B7}" type="slidenum">
              <a:rPr lang="en-US" smtClean="0"/>
              <a:pPr/>
              <a:t>77</a:t>
            </a:fld>
            <a:endParaRPr lang="en-US"/>
          </a:p>
        </p:txBody>
      </p:sp>
      <p:sp>
        <p:nvSpPr>
          <p:cNvPr id="113667" name="Rectangle 2"/>
          <p:cNvSpPr>
            <a:spLocks noGrp="1" noChangeArrowheads="1"/>
          </p:cNvSpPr>
          <p:nvPr>
            <p:ph type="title"/>
          </p:nvPr>
        </p:nvSpPr>
        <p:spPr/>
        <p:txBody>
          <a:bodyPr/>
          <a:lstStyle/>
          <a:p>
            <a:r>
              <a:rPr lang="en-US" dirty="0"/>
              <a:t>Risk Assessment</a:t>
            </a:r>
          </a:p>
        </p:txBody>
      </p:sp>
      <p:sp>
        <p:nvSpPr>
          <p:cNvPr id="113668" name="Rectangle 3"/>
          <p:cNvSpPr>
            <a:spLocks noGrp="1" noChangeArrowheads="1"/>
          </p:cNvSpPr>
          <p:nvPr>
            <p:ph type="body" idx="1"/>
          </p:nvPr>
        </p:nvSpPr>
        <p:spPr>
          <a:xfrm>
            <a:off x="762000" y="1143000"/>
            <a:ext cx="8001000" cy="4648200"/>
          </a:xfrm>
        </p:spPr>
        <p:txBody>
          <a:bodyPr/>
          <a:lstStyle/>
          <a:p>
            <a:pPr>
              <a:lnSpc>
                <a:spcPct val="100000"/>
              </a:lnSpc>
              <a:spcBef>
                <a:spcPct val="0"/>
              </a:spcBef>
              <a:buFontTx/>
              <a:buNone/>
            </a:pPr>
            <a:r>
              <a:rPr lang="en-US" sz="2000" b="1" dirty="0">
                <a:latin typeface="Calibri" pitchFamily="34" charset="0"/>
              </a:rPr>
              <a:t>Risk Assessment </a:t>
            </a:r>
            <a:r>
              <a:rPr lang="en-US" sz="2000" dirty="0">
                <a:latin typeface="Calibri" pitchFamily="34" charset="0"/>
              </a:rPr>
              <a:t>is the identification and analysis of relevant risks </a:t>
            </a:r>
          </a:p>
          <a:p>
            <a:pPr>
              <a:lnSpc>
                <a:spcPct val="100000"/>
              </a:lnSpc>
              <a:spcBef>
                <a:spcPct val="0"/>
              </a:spcBef>
              <a:buFontTx/>
              <a:buNone/>
            </a:pPr>
            <a:r>
              <a:rPr lang="en-US" sz="2000" dirty="0">
                <a:latin typeface="Calibri" pitchFamily="34" charset="0"/>
              </a:rPr>
              <a:t>associated with achieving program or agency objectives, such as those </a:t>
            </a:r>
          </a:p>
          <a:p>
            <a:pPr>
              <a:lnSpc>
                <a:spcPct val="100000"/>
              </a:lnSpc>
              <a:spcBef>
                <a:spcPct val="0"/>
              </a:spcBef>
              <a:buFontTx/>
              <a:buNone/>
            </a:pPr>
            <a:r>
              <a:rPr lang="en-US" sz="2000" dirty="0">
                <a:latin typeface="Calibri" pitchFamily="34" charset="0"/>
              </a:rPr>
              <a:t>defined in strategic and annual performance plans, and forming a basis for </a:t>
            </a:r>
          </a:p>
          <a:p>
            <a:pPr>
              <a:lnSpc>
                <a:spcPct val="100000"/>
              </a:lnSpc>
              <a:spcBef>
                <a:spcPct val="0"/>
              </a:spcBef>
              <a:buFontTx/>
              <a:buNone/>
            </a:pPr>
            <a:r>
              <a:rPr lang="en-US" sz="2000" dirty="0">
                <a:latin typeface="Calibri" pitchFamily="34" charset="0"/>
              </a:rPr>
              <a:t>determining how risks should be managed.</a:t>
            </a:r>
          </a:p>
          <a:p>
            <a:pPr>
              <a:spcBef>
                <a:spcPct val="45000"/>
              </a:spcBef>
              <a:buFontTx/>
              <a:buNone/>
            </a:pPr>
            <a:endParaRPr lang="en-US" sz="2000" b="1" dirty="0">
              <a:solidFill>
                <a:srgbClr val="FF0000"/>
              </a:solidFill>
              <a:latin typeface="Calibri" pitchFamily="34" charset="0"/>
            </a:endParaRPr>
          </a:p>
          <a:p>
            <a:pPr>
              <a:lnSpc>
                <a:spcPct val="100000"/>
              </a:lnSpc>
              <a:spcBef>
                <a:spcPct val="0"/>
              </a:spcBef>
              <a:buFontTx/>
              <a:buNone/>
            </a:pPr>
            <a:r>
              <a:rPr lang="en-US" sz="2000" b="1" dirty="0">
                <a:solidFill>
                  <a:srgbClr val="FF0000"/>
                </a:solidFill>
                <a:latin typeface="Calibri" pitchFamily="34" charset="0"/>
              </a:rPr>
              <a:t>Red Flags</a:t>
            </a:r>
          </a:p>
          <a:p>
            <a:pPr lvl="1">
              <a:lnSpc>
                <a:spcPct val="100000"/>
              </a:lnSpc>
              <a:spcBef>
                <a:spcPct val="0"/>
              </a:spcBef>
              <a:buClr>
                <a:srgbClr val="00B0F0"/>
              </a:buClr>
            </a:pPr>
            <a:r>
              <a:rPr lang="en-US" sz="2000" dirty="0">
                <a:solidFill>
                  <a:srgbClr val="FF0000"/>
                </a:solidFill>
                <a:latin typeface="Calibri" pitchFamily="34" charset="0"/>
              </a:rPr>
              <a:t>The agency or program does not have well-defined objectives.</a:t>
            </a:r>
          </a:p>
          <a:p>
            <a:pPr lvl="1">
              <a:lnSpc>
                <a:spcPct val="100000"/>
              </a:lnSpc>
              <a:spcBef>
                <a:spcPct val="0"/>
              </a:spcBef>
              <a:buFontTx/>
              <a:buNone/>
            </a:pPr>
            <a:r>
              <a:rPr lang="en-US" sz="2000" dirty="0">
                <a:solidFill>
                  <a:srgbClr val="FF0000"/>
                </a:solidFill>
                <a:latin typeface="Calibri" pitchFamily="34" charset="0"/>
              </a:rPr>
              <a:t>	(If the agency does not know what it is trying to accomplish, it will not be able to adequately assess risks).</a:t>
            </a:r>
          </a:p>
          <a:p>
            <a:pPr lvl="1">
              <a:lnSpc>
                <a:spcPct val="100000"/>
              </a:lnSpc>
              <a:spcBef>
                <a:spcPct val="0"/>
              </a:spcBef>
              <a:buClr>
                <a:srgbClr val="00B0F0"/>
              </a:buClr>
            </a:pPr>
            <a:r>
              <a:rPr lang="en-US" sz="2000" dirty="0">
                <a:solidFill>
                  <a:srgbClr val="FF0000"/>
                </a:solidFill>
                <a:latin typeface="Calibri" pitchFamily="34" charset="0"/>
              </a:rPr>
              <a:t>The agency or program does not have adequate performance measures.</a:t>
            </a:r>
          </a:p>
          <a:p>
            <a:pPr lvl="1">
              <a:lnSpc>
                <a:spcPct val="100000"/>
              </a:lnSpc>
              <a:spcBef>
                <a:spcPct val="0"/>
              </a:spcBef>
              <a:buFontTx/>
              <a:buNone/>
            </a:pPr>
            <a:r>
              <a:rPr lang="en-US" sz="2000" dirty="0">
                <a:solidFill>
                  <a:srgbClr val="FF0000"/>
                </a:solidFill>
                <a:latin typeface="Calibri" pitchFamily="34" charset="0"/>
              </a:rPr>
              <a:t>	(If you don’t know how to measure success or whether the program is successful, you will not be able to adequately assess risks).</a:t>
            </a:r>
          </a:p>
          <a:p>
            <a:pPr lvl="1">
              <a:lnSpc>
                <a:spcPct val="100000"/>
              </a:lnSpc>
              <a:spcBef>
                <a:spcPct val="0"/>
              </a:spcBef>
              <a:buClr>
                <a:srgbClr val="00B0F0"/>
              </a:buClr>
            </a:pPr>
            <a:r>
              <a:rPr lang="en-US" sz="2000" dirty="0">
                <a:solidFill>
                  <a:srgbClr val="FF0000"/>
                </a:solidFill>
                <a:latin typeface="Calibri" pitchFamily="34" charset="0"/>
              </a:rPr>
              <a:t>The agency or program does not have an adequate strategic p</a:t>
            </a:r>
            <a:r>
              <a:rPr lang="en-US" sz="1800" dirty="0">
                <a:solidFill>
                  <a:srgbClr val="FF0000"/>
                </a:solidFill>
              </a:rPr>
              <a:t>lan.</a:t>
            </a:r>
          </a:p>
          <a:p>
            <a:pPr>
              <a:spcBef>
                <a:spcPct val="45000"/>
              </a:spcBef>
              <a:buFontTx/>
              <a:buNone/>
            </a:pPr>
            <a:endParaRPr lang="en-US" sz="1800" dirty="0">
              <a:solidFill>
                <a:srgbClr val="FF0000"/>
              </a:solidFill>
            </a:endParaRPr>
          </a:p>
          <a:p>
            <a:pPr>
              <a:spcBef>
                <a:spcPct val="45000"/>
              </a:spcBef>
              <a:buFontTx/>
              <a:buNone/>
            </a:pPr>
            <a:endParaRPr lang="en-US" sz="1800" dirty="0">
              <a:solidFill>
                <a:srgbClr val="FF0000"/>
              </a:solidFill>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Slide Number Placeholder 5"/>
          <p:cNvSpPr>
            <a:spLocks noGrp="1"/>
          </p:cNvSpPr>
          <p:nvPr>
            <p:ph type="sldNum" sz="quarter" idx="12"/>
          </p:nvPr>
        </p:nvSpPr>
        <p:spPr>
          <a:xfrm>
            <a:off x="8191500" y="6677025"/>
            <a:ext cx="533400" cy="228600"/>
          </a:xfrm>
          <a:prstGeom prst="rect">
            <a:avLst/>
          </a:prstGeom>
          <a:noFill/>
        </p:spPr>
        <p:txBody>
          <a:bodyPr/>
          <a:lstStyle/>
          <a:p>
            <a:fld id="{01DEFB63-8283-475E-A0C3-A815F9C1C670}" type="slidenum">
              <a:rPr lang="en-US" smtClean="0"/>
              <a:pPr/>
              <a:t>78</a:t>
            </a:fld>
            <a:endParaRPr lang="en-US"/>
          </a:p>
        </p:txBody>
      </p:sp>
      <p:sp>
        <p:nvSpPr>
          <p:cNvPr id="114691" name="Rectangle 2"/>
          <p:cNvSpPr>
            <a:spLocks noGrp="1" noChangeArrowheads="1"/>
          </p:cNvSpPr>
          <p:nvPr>
            <p:ph type="title"/>
          </p:nvPr>
        </p:nvSpPr>
        <p:spPr/>
        <p:txBody>
          <a:bodyPr/>
          <a:lstStyle/>
          <a:p>
            <a:r>
              <a:rPr lang="en-US" dirty="0"/>
              <a:t>Control Activities				</a:t>
            </a:r>
          </a:p>
        </p:txBody>
      </p:sp>
      <p:sp>
        <p:nvSpPr>
          <p:cNvPr id="114692" name="Rectangle 3"/>
          <p:cNvSpPr>
            <a:spLocks noGrp="1" noChangeArrowheads="1"/>
          </p:cNvSpPr>
          <p:nvPr>
            <p:ph type="body" idx="1"/>
          </p:nvPr>
        </p:nvSpPr>
        <p:spPr>
          <a:xfrm>
            <a:off x="762000" y="1295400"/>
            <a:ext cx="7924800" cy="4343400"/>
          </a:xfrm>
        </p:spPr>
        <p:txBody>
          <a:bodyPr/>
          <a:lstStyle/>
          <a:p>
            <a:pPr>
              <a:lnSpc>
                <a:spcPct val="100000"/>
              </a:lnSpc>
              <a:spcBef>
                <a:spcPct val="0"/>
              </a:spcBef>
              <a:buFontTx/>
              <a:buNone/>
            </a:pPr>
            <a:r>
              <a:rPr lang="en-US" sz="2000" b="1" dirty="0">
                <a:latin typeface="Calibri" pitchFamily="34" charset="0"/>
              </a:rPr>
              <a:t>Control Activities </a:t>
            </a:r>
            <a:r>
              <a:rPr lang="en-US" sz="2000" dirty="0">
                <a:latin typeface="Calibri" pitchFamily="34" charset="0"/>
              </a:rPr>
              <a:t>are the policies and procedures established to achieve </a:t>
            </a:r>
          </a:p>
          <a:p>
            <a:pPr>
              <a:lnSpc>
                <a:spcPct val="100000"/>
              </a:lnSpc>
              <a:spcBef>
                <a:spcPct val="0"/>
              </a:spcBef>
              <a:buFontTx/>
              <a:buNone/>
            </a:pPr>
            <a:r>
              <a:rPr lang="en-US" sz="2000" dirty="0">
                <a:latin typeface="Calibri" pitchFamily="34" charset="0"/>
              </a:rPr>
              <a:t>the entity’s objectives. They help ensure that management’s directives are </a:t>
            </a:r>
          </a:p>
          <a:p>
            <a:pPr>
              <a:lnSpc>
                <a:spcPct val="100000"/>
              </a:lnSpc>
              <a:spcBef>
                <a:spcPct val="0"/>
              </a:spcBef>
              <a:buFontTx/>
              <a:buNone/>
            </a:pPr>
            <a:r>
              <a:rPr lang="en-US" sz="2000" dirty="0">
                <a:latin typeface="Calibri" pitchFamily="34" charset="0"/>
              </a:rPr>
              <a:t>carried out in daily program operations.</a:t>
            </a:r>
          </a:p>
          <a:p>
            <a:pPr>
              <a:lnSpc>
                <a:spcPct val="80000"/>
              </a:lnSpc>
            </a:pPr>
            <a:endParaRPr lang="en-US" sz="2400" dirty="0">
              <a:latin typeface="Calibri" pitchFamily="34" charset="0"/>
            </a:endParaRPr>
          </a:p>
          <a:p>
            <a:pPr>
              <a:lnSpc>
                <a:spcPct val="100000"/>
              </a:lnSpc>
              <a:spcBef>
                <a:spcPct val="0"/>
              </a:spcBef>
              <a:buFontTx/>
              <a:buNone/>
            </a:pPr>
            <a:r>
              <a:rPr lang="en-US" sz="2000" b="1" dirty="0">
                <a:solidFill>
                  <a:srgbClr val="FF0000"/>
                </a:solidFill>
                <a:latin typeface="Calibri" pitchFamily="34" charset="0"/>
              </a:rPr>
              <a:t>Red Flags</a:t>
            </a:r>
          </a:p>
          <a:p>
            <a:pPr lvl="1">
              <a:lnSpc>
                <a:spcPct val="100000"/>
              </a:lnSpc>
              <a:spcBef>
                <a:spcPct val="0"/>
              </a:spcBef>
              <a:buClr>
                <a:srgbClr val="00B0F0"/>
              </a:buClr>
            </a:pPr>
            <a:r>
              <a:rPr lang="en-US" sz="2000" dirty="0">
                <a:solidFill>
                  <a:srgbClr val="FF0000"/>
                </a:solidFill>
                <a:latin typeface="Calibri" pitchFamily="34" charset="0"/>
              </a:rPr>
              <a:t>Agency or program is understaffed and/or workload has drastically increased, and staff are having difficulties handling operational workload.</a:t>
            </a:r>
          </a:p>
          <a:p>
            <a:pPr lvl="1">
              <a:lnSpc>
                <a:spcPct val="100000"/>
              </a:lnSpc>
              <a:spcBef>
                <a:spcPct val="0"/>
              </a:spcBef>
              <a:buClr>
                <a:srgbClr val="00B0F0"/>
              </a:buClr>
            </a:pPr>
            <a:r>
              <a:rPr lang="en-US" sz="2000" dirty="0">
                <a:solidFill>
                  <a:srgbClr val="FF0000"/>
                </a:solidFill>
                <a:latin typeface="Calibri" pitchFamily="34" charset="0"/>
              </a:rPr>
              <a:t>There have been previous issues with fraud, waste, or abuse.</a:t>
            </a:r>
          </a:p>
          <a:p>
            <a:pPr lvl="1">
              <a:lnSpc>
                <a:spcPct val="100000"/>
              </a:lnSpc>
              <a:spcBef>
                <a:spcPct val="0"/>
              </a:spcBef>
              <a:buClr>
                <a:srgbClr val="00B0F0"/>
              </a:buClr>
            </a:pPr>
            <a:r>
              <a:rPr lang="en-US" sz="2000" dirty="0">
                <a:solidFill>
                  <a:srgbClr val="FF0000"/>
                </a:solidFill>
                <a:latin typeface="Calibri" pitchFamily="34" charset="0"/>
              </a:rPr>
              <a:t>Employees are unaware of policies and procedures, but do things the way “they have always been done.”</a:t>
            </a:r>
          </a:p>
          <a:p>
            <a:pPr lvl="1">
              <a:lnSpc>
                <a:spcPct val="100000"/>
              </a:lnSpc>
              <a:spcBef>
                <a:spcPct val="0"/>
              </a:spcBef>
              <a:buClr>
                <a:srgbClr val="00B0F0"/>
              </a:buClr>
            </a:pPr>
            <a:r>
              <a:rPr lang="en-US" sz="2000" dirty="0">
                <a:solidFill>
                  <a:srgbClr val="FF0000"/>
                </a:solidFill>
                <a:latin typeface="Calibri" pitchFamily="34" charset="0"/>
              </a:rPr>
              <a:t>Key documentation is often lacking or does not exist.</a:t>
            </a:r>
          </a:p>
          <a:p>
            <a:pPr>
              <a:lnSpc>
                <a:spcPct val="80000"/>
              </a:lnSpc>
              <a:buFontTx/>
              <a:buNone/>
            </a:pPr>
            <a:endParaRPr lang="en-US" sz="2000" dirty="0">
              <a:solidFill>
                <a:srgbClr val="FF0000"/>
              </a:solidFill>
            </a:endParaRPr>
          </a:p>
          <a:p>
            <a:pPr lvl="1">
              <a:lnSpc>
                <a:spcPct val="90000"/>
              </a:lnSpc>
            </a:pPr>
            <a:endParaRPr lang="en-US" sz="1600" dirty="0"/>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xfrm>
            <a:off x="8191500" y="6677025"/>
            <a:ext cx="533400" cy="228600"/>
          </a:xfrm>
          <a:prstGeom prst="rect">
            <a:avLst/>
          </a:prstGeom>
          <a:noFill/>
        </p:spPr>
        <p:txBody>
          <a:bodyPr/>
          <a:lstStyle/>
          <a:p>
            <a:fld id="{EE859038-6A1C-4A8E-91BE-499B4B2C70E9}" type="slidenum">
              <a:rPr lang="en-US" smtClean="0"/>
              <a:pPr/>
              <a:t>79</a:t>
            </a:fld>
            <a:endParaRPr lang="en-US"/>
          </a:p>
        </p:txBody>
      </p:sp>
      <p:sp>
        <p:nvSpPr>
          <p:cNvPr id="115715" name="Rectangle 2"/>
          <p:cNvSpPr>
            <a:spLocks noGrp="1" noChangeArrowheads="1"/>
          </p:cNvSpPr>
          <p:nvPr>
            <p:ph type="title"/>
          </p:nvPr>
        </p:nvSpPr>
        <p:spPr/>
        <p:txBody>
          <a:bodyPr/>
          <a:lstStyle/>
          <a:p>
            <a:r>
              <a:rPr lang="en-US" dirty="0"/>
              <a:t>Information and Communication</a:t>
            </a:r>
            <a:br>
              <a:rPr lang="en-US" dirty="0"/>
            </a:br>
            <a:r>
              <a:rPr lang="en-US" dirty="0"/>
              <a:t>	</a:t>
            </a:r>
          </a:p>
        </p:txBody>
      </p:sp>
      <p:sp>
        <p:nvSpPr>
          <p:cNvPr id="115716" name="Rectangle 3"/>
          <p:cNvSpPr>
            <a:spLocks noGrp="1" noChangeArrowheads="1"/>
          </p:cNvSpPr>
          <p:nvPr>
            <p:ph type="body" idx="1"/>
          </p:nvPr>
        </p:nvSpPr>
        <p:spPr>
          <a:xfrm>
            <a:off x="457200" y="1295401"/>
            <a:ext cx="8382000" cy="4648200"/>
          </a:xfrm>
        </p:spPr>
        <p:txBody>
          <a:bodyPr/>
          <a:lstStyle/>
          <a:p>
            <a:pPr>
              <a:lnSpc>
                <a:spcPct val="100000"/>
              </a:lnSpc>
              <a:spcBef>
                <a:spcPct val="0"/>
              </a:spcBef>
              <a:buFontTx/>
              <a:buNone/>
            </a:pPr>
            <a:r>
              <a:rPr lang="en-US" sz="2000" b="1" dirty="0">
                <a:latin typeface="Calibri" pitchFamily="34" charset="0"/>
              </a:rPr>
              <a:t>Information and Communication </a:t>
            </a:r>
            <a:r>
              <a:rPr lang="en-US" sz="2000" dirty="0">
                <a:latin typeface="Calibri" pitchFamily="34" charset="0"/>
              </a:rPr>
              <a:t>is needed by management and employees </a:t>
            </a:r>
          </a:p>
          <a:p>
            <a:pPr>
              <a:lnSpc>
                <a:spcPct val="100000"/>
              </a:lnSpc>
              <a:spcBef>
                <a:spcPct val="0"/>
              </a:spcBef>
              <a:buFontTx/>
              <a:buNone/>
            </a:pPr>
            <a:r>
              <a:rPr lang="en-US" sz="2000" dirty="0">
                <a:latin typeface="Calibri" pitchFamily="34" charset="0"/>
              </a:rPr>
              <a:t>to monitor progress in meeting the organization’s mission and  objectives while</a:t>
            </a:r>
          </a:p>
          <a:p>
            <a:pPr>
              <a:lnSpc>
                <a:spcPct val="100000"/>
              </a:lnSpc>
              <a:spcBef>
                <a:spcPct val="0"/>
              </a:spcBef>
              <a:buFontTx/>
              <a:buNone/>
            </a:pPr>
            <a:r>
              <a:rPr lang="en-US" sz="2000" dirty="0">
                <a:latin typeface="Calibri" pitchFamily="34" charset="0"/>
              </a:rPr>
              <a:t>maintaining proper accountability and internal control. </a:t>
            </a:r>
          </a:p>
          <a:p>
            <a:pPr>
              <a:lnSpc>
                <a:spcPct val="100000"/>
              </a:lnSpc>
              <a:spcBef>
                <a:spcPct val="0"/>
              </a:spcBef>
              <a:buFontTx/>
              <a:buNone/>
            </a:pPr>
            <a:r>
              <a:rPr lang="en-US" sz="2000" dirty="0">
                <a:latin typeface="Calibri" pitchFamily="34" charset="0"/>
              </a:rPr>
              <a:t> </a:t>
            </a:r>
          </a:p>
          <a:p>
            <a:pPr>
              <a:lnSpc>
                <a:spcPct val="80000"/>
              </a:lnSpc>
              <a:spcBef>
                <a:spcPct val="35000"/>
              </a:spcBef>
              <a:buFontTx/>
              <a:buNone/>
            </a:pPr>
            <a:r>
              <a:rPr lang="en-US" sz="2000" b="1" dirty="0">
                <a:solidFill>
                  <a:srgbClr val="FF0000"/>
                </a:solidFill>
                <a:latin typeface="Calibri" pitchFamily="34" charset="0"/>
              </a:rPr>
              <a:t>Red Flags</a:t>
            </a:r>
            <a:endParaRPr lang="en-US" sz="2000" dirty="0">
              <a:solidFill>
                <a:srgbClr val="FF0000"/>
              </a:solidFill>
              <a:latin typeface="Calibri" pitchFamily="34" charset="0"/>
            </a:endParaRPr>
          </a:p>
          <a:p>
            <a:pPr lvl="1">
              <a:lnSpc>
                <a:spcPct val="100000"/>
              </a:lnSpc>
              <a:spcBef>
                <a:spcPct val="0"/>
              </a:spcBef>
              <a:buClr>
                <a:srgbClr val="00B0F0"/>
              </a:buClr>
            </a:pPr>
            <a:r>
              <a:rPr lang="en-US" sz="2000" dirty="0">
                <a:solidFill>
                  <a:srgbClr val="FF0000"/>
                </a:solidFill>
                <a:latin typeface="Calibri" pitchFamily="34" charset="0"/>
              </a:rPr>
              <a:t>When top management needs information, there is a mad scramble to assemble the information, or the process is handled through ad hoc mechanisms.  (e.g. the information was not readily available).</a:t>
            </a:r>
          </a:p>
          <a:p>
            <a:pPr lvl="1">
              <a:lnSpc>
                <a:spcPct val="100000"/>
              </a:lnSpc>
              <a:spcBef>
                <a:spcPct val="0"/>
              </a:spcBef>
              <a:buClr>
                <a:srgbClr val="00B0F0"/>
              </a:buClr>
            </a:pPr>
            <a:r>
              <a:rPr lang="en-US" sz="2000" dirty="0">
                <a:solidFill>
                  <a:srgbClr val="FF0000"/>
                </a:solidFill>
                <a:latin typeface="Calibri" pitchFamily="34" charset="0"/>
              </a:rPr>
              <a:t>Staff are frustrated by requests for information because it is time-consuming and difficult to provide the information.  </a:t>
            </a:r>
          </a:p>
          <a:p>
            <a:pPr lvl="1">
              <a:lnSpc>
                <a:spcPct val="100000"/>
              </a:lnSpc>
              <a:spcBef>
                <a:spcPct val="0"/>
              </a:spcBef>
              <a:buClr>
                <a:srgbClr val="00B0F0"/>
              </a:buClr>
            </a:pPr>
            <a:r>
              <a:rPr lang="en-US" sz="2000" dirty="0">
                <a:solidFill>
                  <a:srgbClr val="FF0000"/>
                </a:solidFill>
                <a:latin typeface="Calibri" pitchFamily="34" charset="0"/>
              </a:rPr>
              <a:t>Management does not have reasonable assurance that the information it is using is accurate.</a:t>
            </a:r>
          </a:p>
          <a:p>
            <a:pPr>
              <a:lnSpc>
                <a:spcPct val="80000"/>
              </a:lnSpc>
            </a:pPr>
            <a:endParaRPr lang="en-US" sz="2000" dirty="0">
              <a:solidFill>
                <a:srgbClr val="FF0000"/>
              </a:solidFill>
            </a:endParaRPr>
          </a:p>
          <a:p>
            <a:pPr>
              <a:lnSpc>
                <a:spcPct val="80000"/>
              </a:lnSpc>
              <a:spcBef>
                <a:spcPct val="35000"/>
              </a:spcBef>
              <a:buFontTx/>
              <a:buNone/>
            </a:pPr>
            <a:endParaRPr lang="en-US" b="1" dirty="0">
              <a:solidFill>
                <a:srgbClr val="FF0000"/>
              </a:solidFil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620000" cy="1143000"/>
          </a:xfrm>
        </p:spPr>
        <p:txBody>
          <a:bodyPr>
            <a:normAutofit/>
          </a:bodyPr>
          <a:lstStyle/>
          <a:p>
            <a:pPr algn="l"/>
            <a:r>
              <a:rPr lang="en-US" dirty="0"/>
              <a:t>Nine Points of Reform</a:t>
            </a:r>
          </a:p>
        </p:txBody>
      </p:sp>
      <p:sp>
        <p:nvSpPr>
          <p:cNvPr id="3" name="Content Placeholder 2"/>
          <p:cNvSpPr>
            <a:spLocks noGrp="1"/>
          </p:cNvSpPr>
          <p:nvPr>
            <p:ph idx="4294967295"/>
          </p:nvPr>
        </p:nvSpPr>
        <p:spPr>
          <a:xfrm>
            <a:off x="457200" y="1219200"/>
            <a:ext cx="8229600" cy="4419600"/>
          </a:xfrm>
          <a:prstGeom prst="rect">
            <a:avLst/>
          </a:prstGeom>
        </p:spPr>
        <p:txBody>
          <a:bodyPr>
            <a:normAutofit/>
          </a:bodyPr>
          <a:lstStyle/>
          <a:p>
            <a:pPr marL="514350" indent="-514350">
              <a:buClr>
                <a:srgbClr val="00B0F0"/>
              </a:buClr>
              <a:buSzPct val="100000"/>
              <a:buFont typeface="+mj-lt"/>
              <a:buAutoNum type="arabicPeriod"/>
            </a:pPr>
            <a:r>
              <a:rPr lang="en-US" b="1" cap="none" dirty="0">
                <a:latin typeface="Calibri" pitchFamily="34" charset="0"/>
              </a:rPr>
              <a:t>Elimination of duplicative and conflicting guidance</a:t>
            </a:r>
          </a:p>
          <a:p>
            <a:pPr marL="514350" indent="-514350">
              <a:buClr>
                <a:srgbClr val="00B0F0"/>
              </a:buClr>
              <a:buSzPct val="100000"/>
              <a:buFont typeface="+mj-lt"/>
              <a:buAutoNum type="arabicPeriod"/>
            </a:pPr>
            <a:endParaRPr lang="en-US" cap="none" dirty="0">
              <a:latin typeface="Calibri" pitchFamily="34" charset="0"/>
            </a:endParaRPr>
          </a:p>
          <a:p>
            <a:pPr marL="457200" lvl="1" indent="-514350" algn="just">
              <a:buClr>
                <a:srgbClr val="00B0F0"/>
              </a:buClr>
              <a:buSzPct val="100000"/>
              <a:buNone/>
            </a:pPr>
            <a:r>
              <a:rPr lang="en-US" cap="none" dirty="0">
                <a:latin typeface="Calibri" pitchFamily="34" charset="0"/>
              </a:rPr>
              <a:t>	Combining 8 previously separate sets of OMB guidance into one (displayed on previous slide). Moving forward federal agencies will implement guidance in unison which should provide non-federal entities with consistent future implementation schedules.</a:t>
            </a:r>
          </a:p>
          <a:p>
            <a:pPr marL="514350" indent="-514350">
              <a:buClr>
                <a:srgbClr val="00B0F0"/>
              </a:buClr>
              <a:buSzPct val="100000"/>
              <a:buNone/>
            </a:pPr>
            <a:endParaRPr lang="en-US" cap="none" dirty="0">
              <a:latin typeface="Calibri" pitchFamily="34" charset="0"/>
            </a:endParaRPr>
          </a:p>
          <a:p>
            <a:pPr marL="514350" indent="-514350">
              <a:buClr>
                <a:srgbClr val="00B0F0"/>
              </a:buClr>
              <a:buNone/>
            </a:pPr>
            <a:endParaRPr lang="en-US" cap="none" dirty="0">
              <a:latin typeface="Calibri" pitchFamily="34" charset="0"/>
            </a:endParaRPr>
          </a:p>
          <a:p>
            <a:pPr>
              <a:buClr>
                <a:srgbClr val="00B0F0"/>
              </a:buClr>
            </a:pPr>
            <a:endParaRPr lang="en-US" cap="none" dirty="0">
              <a:latin typeface="Calibri" pitchFamily="34" charset="0"/>
            </a:endParaRPr>
          </a:p>
          <a:p>
            <a:pPr marL="514350" indent="-514350">
              <a:buNone/>
            </a:pP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xfrm>
            <a:off x="8191500" y="6677025"/>
            <a:ext cx="533400" cy="228600"/>
          </a:xfrm>
          <a:prstGeom prst="rect">
            <a:avLst/>
          </a:prstGeom>
          <a:noFill/>
        </p:spPr>
        <p:txBody>
          <a:bodyPr/>
          <a:lstStyle/>
          <a:p>
            <a:fld id="{F01CF6F3-FC83-458A-B0D2-917097930C88}" type="slidenum">
              <a:rPr lang="en-US" smtClean="0"/>
              <a:pPr/>
              <a:t>80</a:t>
            </a:fld>
            <a:endParaRPr lang="en-US"/>
          </a:p>
        </p:txBody>
      </p:sp>
      <p:sp>
        <p:nvSpPr>
          <p:cNvPr id="116739" name="Rectangle 2"/>
          <p:cNvSpPr>
            <a:spLocks noGrp="1" noChangeArrowheads="1"/>
          </p:cNvSpPr>
          <p:nvPr>
            <p:ph type="title"/>
          </p:nvPr>
        </p:nvSpPr>
        <p:spPr/>
        <p:txBody>
          <a:bodyPr/>
          <a:lstStyle/>
          <a:p>
            <a:r>
              <a:rPr lang="en-US" dirty="0"/>
              <a:t>Monitoring</a:t>
            </a:r>
            <a:br>
              <a:rPr lang="en-US" dirty="0"/>
            </a:br>
            <a:r>
              <a:rPr lang="en-US" dirty="0"/>
              <a:t>							</a:t>
            </a:r>
          </a:p>
        </p:txBody>
      </p:sp>
      <p:sp>
        <p:nvSpPr>
          <p:cNvPr id="116740" name="Rectangle 3"/>
          <p:cNvSpPr>
            <a:spLocks noGrp="1" noChangeArrowheads="1"/>
          </p:cNvSpPr>
          <p:nvPr>
            <p:ph type="body" idx="1"/>
          </p:nvPr>
        </p:nvSpPr>
        <p:spPr>
          <a:xfrm>
            <a:off x="457200" y="1447801"/>
            <a:ext cx="8229600" cy="4495800"/>
          </a:xfrm>
        </p:spPr>
        <p:txBody>
          <a:bodyPr/>
          <a:lstStyle/>
          <a:p>
            <a:pPr>
              <a:lnSpc>
                <a:spcPct val="100000"/>
              </a:lnSpc>
              <a:spcBef>
                <a:spcPct val="0"/>
              </a:spcBef>
              <a:buFontTx/>
              <a:buNone/>
            </a:pPr>
            <a:r>
              <a:rPr lang="en-US" sz="2000" b="1" dirty="0">
                <a:latin typeface="Calibri" pitchFamily="34" charset="0"/>
              </a:rPr>
              <a:t>Monitoring</a:t>
            </a:r>
            <a:r>
              <a:rPr lang="en-US" sz="2000" dirty="0">
                <a:latin typeface="Calibri" pitchFamily="34" charset="0"/>
              </a:rPr>
              <a:t> is accomplished through routine, ongoing activities, separate </a:t>
            </a:r>
          </a:p>
          <a:p>
            <a:pPr>
              <a:lnSpc>
                <a:spcPct val="100000"/>
              </a:lnSpc>
              <a:spcBef>
                <a:spcPct val="0"/>
              </a:spcBef>
              <a:buFontTx/>
              <a:buNone/>
            </a:pPr>
            <a:r>
              <a:rPr lang="en-US" sz="2000" dirty="0">
                <a:latin typeface="Calibri" pitchFamily="34" charset="0"/>
              </a:rPr>
              <a:t>evaluations, or both. Internal control systems should be monitored to assess </a:t>
            </a:r>
          </a:p>
          <a:p>
            <a:pPr>
              <a:lnSpc>
                <a:spcPct val="100000"/>
              </a:lnSpc>
              <a:spcBef>
                <a:spcPct val="0"/>
              </a:spcBef>
              <a:buFontTx/>
              <a:buNone/>
            </a:pPr>
            <a:r>
              <a:rPr lang="en-US" sz="2000" dirty="0">
                <a:latin typeface="Calibri" pitchFamily="34" charset="0"/>
              </a:rPr>
              <a:t>their effectiveness and to modify procedures as appropriate based on results </a:t>
            </a:r>
          </a:p>
          <a:p>
            <a:pPr>
              <a:lnSpc>
                <a:spcPct val="100000"/>
              </a:lnSpc>
              <a:spcBef>
                <a:spcPct val="0"/>
              </a:spcBef>
              <a:buFontTx/>
              <a:buNone/>
            </a:pPr>
            <a:r>
              <a:rPr lang="en-US" sz="2000" dirty="0">
                <a:latin typeface="Calibri" pitchFamily="34" charset="0"/>
              </a:rPr>
              <a:t>of the monitoring activities (feedback).  </a:t>
            </a:r>
          </a:p>
          <a:p>
            <a:pPr>
              <a:lnSpc>
                <a:spcPct val="80000"/>
              </a:lnSpc>
              <a:buFontTx/>
              <a:buNone/>
            </a:pPr>
            <a:endParaRPr lang="en-US" sz="2800" b="1" dirty="0">
              <a:solidFill>
                <a:srgbClr val="FF0000"/>
              </a:solidFill>
              <a:latin typeface="Calibri" pitchFamily="34" charset="0"/>
            </a:endParaRPr>
          </a:p>
          <a:p>
            <a:pPr>
              <a:lnSpc>
                <a:spcPct val="80000"/>
              </a:lnSpc>
              <a:buFontTx/>
              <a:buNone/>
            </a:pPr>
            <a:r>
              <a:rPr lang="en-US" sz="2000" b="1" dirty="0">
                <a:solidFill>
                  <a:srgbClr val="FF0000"/>
                </a:solidFill>
                <a:latin typeface="Calibri" pitchFamily="34" charset="0"/>
              </a:rPr>
              <a:t>Red Flags</a:t>
            </a:r>
            <a:endParaRPr lang="en-US" sz="2000" dirty="0">
              <a:solidFill>
                <a:srgbClr val="FF0000"/>
              </a:solidFill>
              <a:latin typeface="Calibri" pitchFamily="34" charset="0"/>
            </a:endParaRPr>
          </a:p>
          <a:p>
            <a:pPr lvl="1">
              <a:lnSpc>
                <a:spcPct val="100000"/>
              </a:lnSpc>
              <a:spcBef>
                <a:spcPct val="0"/>
              </a:spcBef>
              <a:buClr>
                <a:srgbClr val="00B0F0"/>
              </a:buClr>
            </a:pPr>
            <a:r>
              <a:rPr lang="en-US" sz="2000" dirty="0">
                <a:solidFill>
                  <a:srgbClr val="FF0000"/>
                </a:solidFill>
                <a:latin typeface="Calibri" pitchFamily="34" charset="0"/>
              </a:rPr>
              <a:t>Previous audit findings are not being resolved adequately or timely.</a:t>
            </a:r>
          </a:p>
          <a:p>
            <a:pPr lvl="1">
              <a:lnSpc>
                <a:spcPct val="100000"/>
              </a:lnSpc>
              <a:spcBef>
                <a:spcPct val="0"/>
              </a:spcBef>
              <a:buClr>
                <a:srgbClr val="00B0F0"/>
              </a:buClr>
            </a:pPr>
            <a:r>
              <a:rPr lang="en-US" sz="2000" dirty="0">
                <a:solidFill>
                  <a:srgbClr val="FF0000"/>
                </a:solidFill>
                <a:latin typeface="Calibri" pitchFamily="34" charset="0"/>
              </a:rPr>
              <a:t>Significant problems exist in controls and management was not aware of those problems until a big problem occurred; or until another outside party brought it to their attention (e.g. a recipient of funding, or an external audit).  </a:t>
            </a:r>
          </a:p>
          <a:p>
            <a:pPr>
              <a:lnSpc>
                <a:spcPct val="80000"/>
              </a:lnSpc>
            </a:pPr>
            <a:endParaRPr lang="en-US" b="1" dirty="0">
              <a:solidFill>
                <a:srgbClr val="FF0000"/>
              </a:solidFill>
            </a:endParaRPr>
          </a:p>
          <a:p>
            <a:pPr>
              <a:lnSpc>
                <a:spcPct val="80000"/>
              </a:lnSpc>
              <a:buFontTx/>
              <a:buNone/>
            </a:pPr>
            <a:endParaRPr lang="en-US" dirty="0"/>
          </a:p>
          <a:p>
            <a:pPr lvl="1">
              <a:lnSpc>
                <a:spcPct val="75000"/>
              </a:lnSpc>
            </a:pPr>
            <a:endParaRPr lang="en-US" dirty="0"/>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2"/>
          <p:cNvSpPr>
            <a:spLocks noGrp="1" noChangeArrowheads="1"/>
          </p:cNvSpPr>
          <p:nvPr>
            <p:ph type="title"/>
          </p:nvPr>
        </p:nvSpPr>
        <p:spPr/>
        <p:txBody>
          <a:bodyPr/>
          <a:lstStyle/>
          <a:p>
            <a:r>
              <a:rPr lang="en-US" dirty="0"/>
              <a:t>Where to Find the Green Book</a:t>
            </a:r>
          </a:p>
        </p:txBody>
      </p:sp>
      <p:sp>
        <p:nvSpPr>
          <p:cNvPr id="76805" name="Rectangle 3"/>
          <p:cNvSpPr>
            <a:spLocks noGrp="1" noChangeArrowheads="1"/>
          </p:cNvSpPr>
          <p:nvPr>
            <p:ph idx="1"/>
          </p:nvPr>
        </p:nvSpPr>
        <p:spPr>
          <a:xfrm>
            <a:off x="457200" y="1447801"/>
            <a:ext cx="8229600" cy="4495800"/>
          </a:xfrm>
        </p:spPr>
        <p:txBody>
          <a:bodyPr/>
          <a:lstStyle/>
          <a:p>
            <a:endParaRPr lang="en-US" dirty="0"/>
          </a:p>
          <a:p>
            <a:r>
              <a:rPr lang="en-US" dirty="0">
                <a:latin typeface="Calibri" pitchFamily="34" charset="0"/>
              </a:rPr>
              <a:t>Once exposed, the Green Book will be on GAO</a:t>
            </a:r>
            <a:r>
              <a:rPr lang="ja-JP" altLang="en-US">
                <a:latin typeface="Calibri" pitchFamily="34" charset="0"/>
              </a:rPr>
              <a:t>’</a:t>
            </a:r>
            <a:r>
              <a:rPr lang="en-US" altLang="ja-JP" dirty="0">
                <a:latin typeface="Calibri" pitchFamily="34" charset="0"/>
              </a:rPr>
              <a:t>s website at: </a:t>
            </a:r>
            <a:r>
              <a:rPr lang="en-US" u="sng" dirty="0">
                <a:solidFill>
                  <a:srgbClr val="0070C0"/>
                </a:solidFill>
                <a:latin typeface="Calibri" pitchFamily="34" charset="0"/>
              </a:rPr>
              <a:t>www.gao.gov</a:t>
            </a:r>
            <a:r>
              <a:rPr lang="en-US" dirty="0">
                <a:latin typeface="Calibri" pitchFamily="34" charset="0"/>
              </a:rPr>
              <a:t>		</a:t>
            </a:r>
          </a:p>
          <a:p>
            <a:endParaRPr lang="en-US" dirty="0">
              <a:latin typeface="Calibri" pitchFamily="34" charset="0"/>
            </a:endParaRPr>
          </a:p>
          <a:p>
            <a:r>
              <a:rPr lang="en-US" dirty="0">
                <a:latin typeface="Calibri" pitchFamily="34" charset="0"/>
              </a:rPr>
              <a:t>For technical assistance, contact GOA at: </a:t>
            </a:r>
            <a:r>
              <a:rPr lang="en-US" u="sng" dirty="0">
                <a:solidFill>
                  <a:srgbClr val="0070C0"/>
                </a:solidFill>
                <a:latin typeface="Calibri" pitchFamily="34" charset="0"/>
              </a:rPr>
              <a:t>greenbook@gao.gov</a:t>
            </a:r>
          </a:p>
          <a:p>
            <a:endParaRPr lang="en-US" dirty="0"/>
          </a:p>
          <a:p>
            <a:endParaRPr lang="en-US" dirty="0"/>
          </a:p>
          <a:p>
            <a:endParaRPr lang="en-US" dirty="0"/>
          </a:p>
          <a:p>
            <a:endParaRPr lang="en-US" dirty="0"/>
          </a:p>
        </p:txBody>
      </p:sp>
      <p:sp>
        <p:nvSpPr>
          <p:cNvPr id="5" name="Slide Number Placeholder 3"/>
          <p:cNvSpPr>
            <a:spLocks noGrp="1"/>
          </p:cNvSpPr>
          <p:nvPr>
            <p:ph type="sldNum" sz="quarter" idx="12"/>
          </p:nvPr>
        </p:nvSpPr>
        <p:spPr>
          <a:xfrm>
            <a:off x="8191500" y="6677025"/>
            <a:ext cx="533400" cy="228600"/>
          </a:xfrm>
          <a:prstGeom prst="rect">
            <a:avLst/>
          </a:prstGeom>
        </p:spPr>
        <p:txBody>
          <a:bodyPr/>
          <a:lstStyle/>
          <a:p>
            <a:fld id="{01E16EBA-0216-4FA1-BFEC-225E79399361}" type="slidenum">
              <a:rPr lang="en-US" smtClean="0"/>
              <a:pPr/>
              <a:t>81</a:t>
            </a:fld>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1143000" y="2819400"/>
            <a:ext cx="7010400" cy="1571625"/>
          </a:xfrm>
          <a:prstGeom prst="rect">
            <a:avLst/>
          </a:prstGeom>
        </p:spPr>
        <p:txBody>
          <a:bodyPr vert="horz" wrap="square" lIns="91440" tIns="45720" rIns="91440" bIns="45720" numCol="1" anchorCtr="0" compatLnSpc="1">
            <a:prstTxWarp prst="textNoShape">
              <a:avLst/>
            </a:prstTxWarp>
          </a:bodyPr>
          <a:lstStyle/>
          <a:p>
            <a:r>
              <a:rPr lang="en-US" b="1" dirty="0">
                <a:solidFill>
                  <a:srgbClr val="0070C0"/>
                </a:solidFill>
                <a:effectLst>
                  <a:outerShdw blurRad="38100" dist="38100" dir="2700000" algn="tl">
                    <a:srgbClr val="000000">
                      <a:alpha val="43137"/>
                    </a:srgbClr>
                  </a:outerShdw>
                </a:effectLst>
              </a:rPr>
              <a:t>Municipal Securities Issues </a:t>
            </a:r>
            <a:endParaRPr b="1" dirty="0">
              <a:solidFill>
                <a:srgbClr val="0070C0"/>
              </a:solidFill>
              <a:effectLst>
                <a:outerShdw blurRad="38100" dist="38100" dir="2700000" algn="tl">
                  <a:srgbClr val="000000">
                    <a:alpha val="43137"/>
                  </a:srgbClr>
                </a:outerShdw>
              </a:effectLst>
              <a:latin typeface="Arial" pitchFamily="-64" charset="0"/>
              <a:ea typeface="ヒラギノ角ゴ Pro W3" pitchFamily="-64" charset="-128"/>
              <a:cs typeface="ヒラギノ角ゴ Pro W3" pitchFamily="-64" charset="-128"/>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680" y="381000"/>
            <a:ext cx="8178120" cy="701521"/>
          </a:xfrm>
        </p:spPr>
        <p:txBody>
          <a:bodyPr>
            <a:normAutofit/>
          </a:bodyPr>
          <a:lstStyle/>
          <a:p>
            <a:r>
              <a:rPr lang="en-US" dirty="0"/>
              <a:t>Topics to be Covered</a:t>
            </a:r>
          </a:p>
        </p:txBody>
      </p:sp>
      <p:sp>
        <p:nvSpPr>
          <p:cNvPr id="3" name="Content Placeholder 2"/>
          <p:cNvSpPr>
            <a:spLocks noGrp="1"/>
          </p:cNvSpPr>
          <p:nvPr>
            <p:ph idx="1"/>
          </p:nvPr>
        </p:nvSpPr>
        <p:spPr>
          <a:xfrm>
            <a:off x="508680" y="1256241"/>
            <a:ext cx="8178120" cy="4766661"/>
          </a:xfrm>
        </p:spPr>
        <p:txBody>
          <a:bodyPr/>
          <a:lstStyle/>
          <a:p>
            <a:r>
              <a:rPr lang="en-US" dirty="0">
                <a:latin typeface="Calibri" pitchFamily="34" charset="0"/>
                <a:cs typeface="Arial" pitchFamily="34" charset="0"/>
              </a:rPr>
              <a:t>Sources of AICPA guidance</a:t>
            </a:r>
          </a:p>
          <a:p>
            <a:r>
              <a:rPr lang="en-US" dirty="0">
                <a:latin typeface="Calibri" pitchFamily="34" charset="0"/>
                <a:cs typeface="Arial" pitchFamily="34" charset="0"/>
              </a:rPr>
              <a:t>Association with official statements</a:t>
            </a:r>
          </a:p>
          <a:p>
            <a:pPr lvl="1">
              <a:buFont typeface="Wingdings" pitchFamily="2" charset="2"/>
              <a:buChar char="§"/>
            </a:pPr>
            <a:r>
              <a:rPr lang="en-US" dirty="0">
                <a:latin typeface="Calibri" pitchFamily="34" charset="0"/>
                <a:cs typeface="Arial" pitchFamily="34" charset="0"/>
              </a:rPr>
              <a:t>Mandatory association</a:t>
            </a:r>
          </a:p>
          <a:p>
            <a:pPr lvl="1">
              <a:buFont typeface="Wingdings" pitchFamily="2" charset="2"/>
              <a:buChar char="§"/>
            </a:pPr>
            <a:r>
              <a:rPr lang="en-US" dirty="0">
                <a:latin typeface="Calibri" pitchFamily="34" charset="0"/>
                <a:cs typeface="Arial" pitchFamily="34" charset="0"/>
              </a:rPr>
              <a:t>Voluntary association</a:t>
            </a:r>
          </a:p>
          <a:p>
            <a:pPr lvl="1">
              <a:buFont typeface="Wingdings" pitchFamily="2" charset="2"/>
              <a:buChar char="§"/>
            </a:pPr>
            <a:r>
              <a:rPr lang="en-US" dirty="0">
                <a:latin typeface="Calibri" pitchFamily="34" charset="0"/>
                <a:cs typeface="Arial" pitchFamily="34" charset="0"/>
              </a:rPr>
              <a:t>Non-association</a:t>
            </a:r>
          </a:p>
          <a:p>
            <a:r>
              <a:rPr lang="en-US" dirty="0">
                <a:latin typeface="Calibri" pitchFamily="34" charset="0"/>
                <a:cs typeface="Arial" pitchFamily="34" charset="0"/>
              </a:rPr>
              <a:t>Association with continuing disclosure documents</a:t>
            </a:r>
          </a:p>
          <a:p>
            <a:r>
              <a:rPr lang="en-US" dirty="0">
                <a:latin typeface="Calibri" pitchFamily="34" charset="0"/>
                <a:cs typeface="Arial" pitchFamily="34" charset="0"/>
              </a:rPr>
              <a:t>Update on recent SEC developments</a:t>
            </a:r>
          </a:p>
          <a:p>
            <a:pPr lvl="1">
              <a:buFont typeface="Wingdings" pitchFamily="2" charset="2"/>
              <a:buChar char="§"/>
            </a:pPr>
            <a:r>
              <a:rPr lang="en-US" dirty="0">
                <a:latin typeface="Calibri" pitchFamily="34" charset="0"/>
                <a:cs typeface="Arial" pitchFamily="34" charset="0"/>
              </a:rPr>
              <a:t>Reports to Congress on </a:t>
            </a:r>
            <a:r>
              <a:rPr lang="en-US" dirty="0" err="1">
                <a:latin typeface="Calibri" pitchFamily="34" charset="0"/>
                <a:cs typeface="Arial" pitchFamily="34" charset="0"/>
              </a:rPr>
              <a:t>muni</a:t>
            </a:r>
            <a:r>
              <a:rPr lang="en-US" dirty="0">
                <a:latin typeface="Calibri" pitchFamily="34" charset="0"/>
                <a:cs typeface="Arial" pitchFamily="34" charset="0"/>
              </a:rPr>
              <a:t> market regulation</a:t>
            </a:r>
          </a:p>
          <a:p>
            <a:pPr lvl="1">
              <a:buFont typeface="Wingdings" pitchFamily="2" charset="2"/>
              <a:buChar char="§"/>
            </a:pPr>
            <a:r>
              <a:rPr lang="en-US" dirty="0">
                <a:latin typeface="Calibri" pitchFamily="34" charset="0"/>
                <a:cs typeface="Arial" pitchFamily="34" charset="0"/>
              </a:rPr>
              <a:t>EMMA overview</a:t>
            </a:r>
          </a:p>
          <a:p>
            <a:pPr lvl="1">
              <a:buFont typeface="Wingdings" pitchFamily="2" charset="2"/>
              <a:buChar char="§"/>
            </a:pPr>
            <a:r>
              <a:rPr lang="en-US" dirty="0">
                <a:latin typeface="Calibri" pitchFamily="34" charset="0"/>
                <a:cs typeface="Arial" pitchFamily="34" charset="0"/>
              </a:rPr>
              <a:t>Increased scrutiny of underwriter due diligence</a:t>
            </a:r>
          </a:p>
        </p:txBody>
      </p:sp>
      <p:sp>
        <p:nvSpPr>
          <p:cNvPr id="4" name="Rectangle 3"/>
          <p:cNvSpPr/>
          <p:nvPr/>
        </p:nvSpPr>
        <p:spPr>
          <a:xfrm>
            <a:off x="8077200" y="6488668"/>
            <a:ext cx="390684" cy="276999"/>
          </a:xfrm>
          <a:prstGeom prst="rect">
            <a:avLst/>
          </a:prstGeom>
        </p:spPr>
        <p:txBody>
          <a:bodyPr wrap="none">
            <a:spAutoFit/>
          </a:bodyPr>
          <a:lstStyle/>
          <a:p>
            <a:fld id="{01E16EBA-0216-4FA1-BFEC-225E79399361}" type="slidenum">
              <a:rPr lang="en-US" sz="1200" smtClean="0">
                <a:solidFill>
                  <a:srgbClr val="0070C0"/>
                </a:solidFill>
              </a:rPr>
              <a:pPr/>
              <a:t>83</a:t>
            </a:fld>
            <a:endParaRPr lang="en-US" sz="1200" dirty="0">
              <a:solidFill>
                <a:srgbClr val="0070C0"/>
              </a:solidFill>
            </a:endParaRPr>
          </a:p>
        </p:txBody>
      </p:sp>
    </p:spTree>
    <p:extLst>
      <p:ext uri="{BB962C8B-B14F-4D97-AF65-F5344CB8AC3E}">
        <p14:creationId xmlns:p14="http://schemas.microsoft.com/office/powerpoint/2010/main" val="30725251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Glossary</a:t>
            </a:r>
          </a:p>
        </p:txBody>
      </p:sp>
      <p:graphicFrame>
        <p:nvGraphicFramePr>
          <p:cNvPr id="4" name="Content Placeholder 3"/>
          <p:cNvGraphicFramePr>
            <a:graphicFrameLocks noGrp="1"/>
          </p:cNvGraphicFramePr>
          <p:nvPr>
            <p:ph idx="1"/>
          </p:nvPr>
        </p:nvGraphicFramePr>
        <p:xfrm>
          <a:off x="508000" y="1400438"/>
          <a:ext cx="8178800" cy="4424680"/>
        </p:xfrm>
        <a:graphic>
          <a:graphicData uri="http://schemas.openxmlformats.org/drawingml/2006/table">
            <a:tbl>
              <a:tblPr bandRow="1">
                <a:tableStyleId>{5C22544A-7EE6-4342-B048-85BDC9FD1C3A}</a:tableStyleId>
              </a:tblPr>
              <a:tblGrid>
                <a:gridCol w="1470429">
                  <a:extLst>
                    <a:ext uri="{9D8B030D-6E8A-4147-A177-3AD203B41FA5}">
                      <a16:colId xmlns:a16="http://schemas.microsoft.com/office/drawing/2014/main" val="20000"/>
                    </a:ext>
                  </a:extLst>
                </a:gridCol>
                <a:gridCol w="6708371">
                  <a:extLst>
                    <a:ext uri="{9D8B030D-6E8A-4147-A177-3AD203B41FA5}">
                      <a16:colId xmlns:a16="http://schemas.microsoft.com/office/drawing/2014/main" val="20001"/>
                    </a:ext>
                  </a:extLst>
                </a:gridCol>
              </a:tblGrid>
              <a:tr h="370840">
                <a:tc>
                  <a:txBody>
                    <a:bodyPr/>
                    <a:lstStyle/>
                    <a:p>
                      <a:r>
                        <a:rPr lang="en-US" dirty="0">
                          <a:latin typeface="Calibri" pitchFamily="34" charset="0"/>
                        </a:rPr>
                        <a:t>OS</a:t>
                      </a:r>
                    </a:p>
                  </a:txBody>
                  <a:tcPr/>
                </a:tc>
                <a:tc>
                  <a:txBody>
                    <a:bodyPr/>
                    <a:lstStyle/>
                    <a:p>
                      <a:r>
                        <a:rPr lang="en-US" dirty="0">
                          <a:latin typeface="Calibri" pitchFamily="34" charset="0"/>
                        </a:rPr>
                        <a:t>Official</a:t>
                      </a:r>
                      <a:r>
                        <a:rPr lang="en-US" baseline="0" dirty="0">
                          <a:latin typeface="Calibri" pitchFamily="34" charset="0"/>
                        </a:rPr>
                        <a:t> Statement – disclosure document prepared in connection with initial sale of new securities.  Also referred to as “primary market disclosure.”</a:t>
                      </a:r>
                      <a:endParaRPr lang="en-US" dirty="0">
                        <a:latin typeface="Calibri" pitchFamily="34" charset="0"/>
                      </a:endParaRPr>
                    </a:p>
                  </a:txBody>
                  <a:tcPr/>
                </a:tc>
                <a:extLst>
                  <a:ext uri="{0D108BD9-81ED-4DB2-BD59-A6C34878D82A}">
                    <a16:rowId xmlns:a16="http://schemas.microsoft.com/office/drawing/2014/main" val="10000"/>
                  </a:ext>
                </a:extLst>
              </a:tr>
              <a:tr h="370840">
                <a:tc>
                  <a:txBody>
                    <a:bodyPr/>
                    <a:lstStyle/>
                    <a:p>
                      <a:r>
                        <a:rPr lang="en-US" dirty="0">
                          <a:latin typeface="Calibri" pitchFamily="34" charset="0"/>
                        </a:rPr>
                        <a:t>Continuing Disclosure</a:t>
                      </a:r>
                    </a:p>
                  </a:txBody>
                  <a:tcPr/>
                </a:tc>
                <a:tc>
                  <a:txBody>
                    <a:bodyPr/>
                    <a:lstStyle/>
                    <a:p>
                      <a:r>
                        <a:rPr lang="en-US" dirty="0">
                          <a:latin typeface="Calibri" pitchFamily="34" charset="0"/>
                        </a:rPr>
                        <a:t>Disclosure documents issues </a:t>
                      </a:r>
                      <a:r>
                        <a:rPr lang="en-US" baseline="0" dirty="0">
                          <a:latin typeface="Calibri" pitchFamily="34" charset="0"/>
                        </a:rPr>
                        <a:t> subsequent to initial sale of securities (throughout the life of the bond issue).  Also referred to as “secondary market disclosure.”</a:t>
                      </a:r>
                      <a:endParaRPr lang="en-US" dirty="0">
                        <a:latin typeface="Calibri" pitchFamily="34" charset="0"/>
                      </a:endParaRPr>
                    </a:p>
                  </a:txBody>
                  <a:tcPr/>
                </a:tc>
                <a:extLst>
                  <a:ext uri="{0D108BD9-81ED-4DB2-BD59-A6C34878D82A}">
                    <a16:rowId xmlns:a16="http://schemas.microsoft.com/office/drawing/2014/main" val="10001"/>
                  </a:ext>
                </a:extLst>
              </a:tr>
              <a:tr h="370840">
                <a:tc>
                  <a:txBody>
                    <a:bodyPr/>
                    <a:lstStyle/>
                    <a:p>
                      <a:r>
                        <a:rPr lang="en-US" dirty="0">
                          <a:latin typeface="Calibri" pitchFamily="34" charset="0"/>
                        </a:rPr>
                        <a:t>EMMA</a:t>
                      </a:r>
                    </a:p>
                  </a:txBody>
                  <a:tcPr/>
                </a:tc>
                <a:tc>
                  <a:txBody>
                    <a:bodyPr/>
                    <a:lstStyle/>
                    <a:p>
                      <a:r>
                        <a:rPr lang="en-US" dirty="0">
                          <a:latin typeface="Calibri" pitchFamily="34" charset="0"/>
                        </a:rPr>
                        <a:t>MSRB’s Electronic Municipal Market Access system</a:t>
                      </a:r>
                    </a:p>
                  </a:txBody>
                  <a:tcPr/>
                </a:tc>
                <a:extLst>
                  <a:ext uri="{0D108BD9-81ED-4DB2-BD59-A6C34878D82A}">
                    <a16:rowId xmlns:a16="http://schemas.microsoft.com/office/drawing/2014/main" val="10002"/>
                  </a:ext>
                </a:extLst>
              </a:tr>
              <a:tr h="370840">
                <a:tc>
                  <a:txBody>
                    <a:bodyPr/>
                    <a:lstStyle/>
                    <a:p>
                      <a:r>
                        <a:rPr lang="en-US" dirty="0">
                          <a:latin typeface="Calibri" pitchFamily="34" charset="0"/>
                        </a:rPr>
                        <a:t>EDGAR</a:t>
                      </a:r>
                    </a:p>
                  </a:txBody>
                  <a:tcPr/>
                </a:tc>
                <a:tc>
                  <a:txBody>
                    <a:bodyPr/>
                    <a:lstStyle/>
                    <a:p>
                      <a:r>
                        <a:rPr lang="en-US" dirty="0">
                          <a:latin typeface="Calibri" pitchFamily="34" charset="0"/>
                        </a:rPr>
                        <a:t>SEC’s Electronic Data Gathering and Reporting system</a:t>
                      </a:r>
                    </a:p>
                  </a:txBody>
                  <a:tcPr/>
                </a:tc>
                <a:extLst>
                  <a:ext uri="{0D108BD9-81ED-4DB2-BD59-A6C34878D82A}">
                    <a16:rowId xmlns:a16="http://schemas.microsoft.com/office/drawing/2014/main" val="10003"/>
                  </a:ext>
                </a:extLst>
              </a:tr>
              <a:tr h="370840">
                <a:tc>
                  <a:txBody>
                    <a:bodyPr/>
                    <a:lstStyle/>
                    <a:p>
                      <a:r>
                        <a:rPr lang="en-US" dirty="0">
                          <a:latin typeface="Calibri" pitchFamily="34" charset="0"/>
                        </a:rPr>
                        <a:t>MSRB</a:t>
                      </a:r>
                    </a:p>
                  </a:txBody>
                  <a:tcPr/>
                </a:tc>
                <a:tc>
                  <a:txBody>
                    <a:bodyPr/>
                    <a:lstStyle/>
                    <a:p>
                      <a:r>
                        <a:rPr lang="en-US" dirty="0">
                          <a:latin typeface="Calibri" pitchFamily="34" charset="0"/>
                        </a:rPr>
                        <a:t>Municipal Securities Rulemaking Board</a:t>
                      </a:r>
                    </a:p>
                  </a:txBody>
                  <a:tcPr/>
                </a:tc>
                <a:extLst>
                  <a:ext uri="{0D108BD9-81ED-4DB2-BD59-A6C34878D82A}">
                    <a16:rowId xmlns:a16="http://schemas.microsoft.com/office/drawing/2014/main" val="10004"/>
                  </a:ext>
                </a:extLst>
              </a:tr>
              <a:tr h="370840">
                <a:tc>
                  <a:txBody>
                    <a:bodyPr/>
                    <a:lstStyle/>
                    <a:p>
                      <a:r>
                        <a:rPr lang="en-US" dirty="0">
                          <a:latin typeface="Calibri" pitchFamily="34" charset="0"/>
                        </a:rPr>
                        <a:t>AAG-SLV</a:t>
                      </a:r>
                    </a:p>
                  </a:txBody>
                  <a:tcPr/>
                </a:tc>
                <a:tc>
                  <a:txBody>
                    <a:bodyPr/>
                    <a:lstStyle/>
                    <a:p>
                      <a:r>
                        <a:rPr lang="en-US" dirty="0">
                          <a:latin typeface="Calibri" pitchFamily="34" charset="0"/>
                        </a:rPr>
                        <a:t>AICPA audit and accounting guide “State and Local Governments”</a:t>
                      </a:r>
                    </a:p>
                  </a:txBody>
                  <a:tcPr/>
                </a:tc>
                <a:extLst>
                  <a:ext uri="{0D108BD9-81ED-4DB2-BD59-A6C34878D82A}">
                    <a16:rowId xmlns:a16="http://schemas.microsoft.com/office/drawing/2014/main" val="10005"/>
                  </a:ext>
                </a:extLst>
              </a:tr>
              <a:tr h="370840">
                <a:tc>
                  <a:txBody>
                    <a:bodyPr/>
                    <a:lstStyle/>
                    <a:p>
                      <a:r>
                        <a:rPr lang="en-US" dirty="0">
                          <a:latin typeface="Calibri" pitchFamily="34" charset="0"/>
                        </a:rPr>
                        <a:t>GAAS</a:t>
                      </a:r>
                    </a:p>
                  </a:txBody>
                  <a:tcPr/>
                </a:tc>
                <a:tc>
                  <a:txBody>
                    <a:bodyPr/>
                    <a:lstStyle/>
                    <a:p>
                      <a:r>
                        <a:rPr lang="en-US" dirty="0">
                          <a:latin typeface="Calibri" pitchFamily="34" charset="0"/>
                        </a:rPr>
                        <a:t>Generally-accepted auditing standards</a:t>
                      </a:r>
                    </a:p>
                  </a:txBody>
                  <a:tcPr/>
                </a:tc>
                <a:extLst>
                  <a:ext uri="{0D108BD9-81ED-4DB2-BD59-A6C34878D82A}">
                    <a16:rowId xmlns:a16="http://schemas.microsoft.com/office/drawing/2014/main" val="10006"/>
                  </a:ext>
                </a:extLst>
              </a:tr>
              <a:tr h="370840">
                <a:tc>
                  <a:txBody>
                    <a:bodyPr/>
                    <a:lstStyle/>
                    <a:p>
                      <a:r>
                        <a:rPr lang="en-US" dirty="0">
                          <a:latin typeface="Calibri" pitchFamily="34" charset="0"/>
                        </a:rPr>
                        <a:t>Rule 15c2-12</a:t>
                      </a:r>
                    </a:p>
                  </a:txBody>
                  <a:tcPr/>
                </a:tc>
                <a:tc>
                  <a:txBody>
                    <a:bodyPr/>
                    <a:lstStyle/>
                    <a:p>
                      <a:r>
                        <a:rPr lang="en-US" dirty="0">
                          <a:latin typeface="Calibri" pitchFamily="34" charset="0"/>
                        </a:rPr>
                        <a:t>SEC rule,</a:t>
                      </a:r>
                      <a:r>
                        <a:rPr lang="en-US" baseline="0" dirty="0">
                          <a:latin typeface="Calibri" pitchFamily="34" charset="0"/>
                        </a:rPr>
                        <a:t> “Municipal Securities Disclosure”</a:t>
                      </a:r>
                      <a:endParaRPr lang="en-US" dirty="0">
                        <a:latin typeface="Calibri" pitchFamily="34" charset="0"/>
                      </a:endParaRPr>
                    </a:p>
                  </a:txBody>
                  <a:tcPr/>
                </a:tc>
                <a:extLst>
                  <a:ext uri="{0D108BD9-81ED-4DB2-BD59-A6C34878D82A}">
                    <a16:rowId xmlns:a16="http://schemas.microsoft.com/office/drawing/2014/main" val="10007"/>
                  </a:ext>
                </a:extLst>
              </a:tr>
              <a:tr h="370840">
                <a:tc>
                  <a:txBody>
                    <a:bodyPr/>
                    <a:lstStyle/>
                    <a:p>
                      <a:r>
                        <a:rPr lang="en-US" dirty="0">
                          <a:latin typeface="Calibri" pitchFamily="34" charset="0"/>
                        </a:rPr>
                        <a:t>SAS 76 letter</a:t>
                      </a:r>
                    </a:p>
                  </a:txBody>
                  <a:tcPr/>
                </a:tc>
                <a:tc>
                  <a:txBody>
                    <a:bodyPr/>
                    <a:lstStyle/>
                    <a:p>
                      <a:r>
                        <a:rPr lang="en-US" dirty="0">
                          <a:latin typeface="Calibri" pitchFamily="34" charset="0"/>
                        </a:rPr>
                        <a:t>Special</a:t>
                      </a:r>
                      <a:r>
                        <a:rPr lang="en-US" baseline="0" dirty="0">
                          <a:latin typeface="Calibri" pitchFamily="34" charset="0"/>
                        </a:rPr>
                        <a:t> form of comfort letter utilized in non-registered offerings</a:t>
                      </a:r>
                      <a:endParaRPr lang="en-US" dirty="0">
                        <a:latin typeface="Calibri" pitchFamily="34" charset="0"/>
                      </a:endParaRPr>
                    </a:p>
                  </a:txBody>
                  <a:tcPr/>
                </a:tc>
                <a:extLst>
                  <a:ext uri="{0D108BD9-81ED-4DB2-BD59-A6C34878D82A}">
                    <a16:rowId xmlns:a16="http://schemas.microsoft.com/office/drawing/2014/main" val="10008"/>
                  </a:ext>
                </a:extLst>
              </a:tr>
            </a:tbl>
          </a:graphicData>
        </a:graphic>
      </p:graphicFrame>
      <p:sp>
        <p:nvSpPr>
          <p:cNvPr id="6" name="Rectangle 5"/>
          <p:cNvSpPr/>
          <p:nvPr/>
        </p:nvSpPr>
        <p:spPr>
          <a:xfrm>
            <a:off x="8153400" y="6488668"/>
            <a:ext cx="418704" cy="276999"/>
          </a:xfrm>
          <a:prstGeom prst="rect">
            <a:avLst/>
          </a:prstGeom>
        </p:spPr>
        <p:txBody>
          <a:bodyPr wrap="none">
            <a:spAutoFit/>
          </a:bodyPr>
          <a:lstStyle/>
          <a:p>
            <a:fld id="{01E16EBA-0216-4FA1-BFEC-225E79399361}" type="slidenum">
              <a:rPr lang="en-US" sz="1200" smtClean="0">
                <a:solidFill>
                  <a:srgbClr val="0070C0"/>
                </a:solidFill>
              </a:rPr>
              <a:pPr/>
              <a:t>84</a:t>
            </a:fld>
            <a:endParaRPr lang="en-US" dirty="0">
              <a:solidFill>
                <a:srgbClr val="0070C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680" y="304800"/>
            <a:ext cx="8178120" cy="717247"/>
          </a:xfrm>
        </p:spPr>
        <p:txBody>
          <a:bodyPr>
            <a:normAutofit/>
          </a:bodyPr>
          <a:lstStyle/>
          <a:p>
            <a:r>
              <a:rPr lang="en-US" dirty="0"/>
              <a:t>Sources of AICPA guidance</a:t>
            </a:r>
          </a:p>
        </p:txBody>
      </p:sp>
      <p:sp>
        <p:nvSpPr>
          <p:cNvPr id="4" name="Content Placeholder 3"/>
          <p:cNvSpPr>
            <a:spLocks noGrp="1"/>
          </p:cNvSpPr>
          <p:nvPr>
            <p:ph idx="1"/>
          </p:nvPr>
        </p:nvSpPr>
        <p:spPr>
          <a:xfrm>
            <a:off x="508680" y="914401"/>
            <a:ext cx="8178120" cy="5020084"/>
          </a:xfrm>
        </p:spPr>
        <p:txBody>
          <a:bodyPr/>
          <a:lstStyle/>
          <a:p>
            <a:r>
              <a:rPr lang="en-US" sz="2000" dirty="0">
                <a:latin typeface="Calibri" pitchFamily="34" charset="0"/>
              </a:rPr>
              <a:t>AICPA audit &amp; accounting guides</a:t>
            </a:r>
          </a:p>
          <a:p>
            <a:pPr lvl="1">
              <a:buFont typeface="Wingdings" pitchFamily="2" charset="2"/>
              <a:buChar char="§"/>
            </a:pPr>
            <a:r>
              <a:rPr lang="en-US" sz="2000" dirty="0">
                <a:latin typeface="Calibri" pitchFamily="34" charset="0"/>
              </a:rPr>
              <a:t>State and Local Government (AAG-SLV):  Chapter 16, “Auditor Association with Municipal Securities Filings”</a:t>
            </a:r>
          </a:p>
          <a:p>
            <a:pPr lvl="1">
              <a:buFont typeface="Wingdings" pitchFamily="2" charset="2"/>
              <a:buChar char="§"/>
            </a:pPr>
            <a:r>
              <a:rPr lang="en-US" sz="2000" dirty="0">
                <a:latin typeface="Calibri" pitchFamily="34" charset="0"/>
              </a:rPr>
              <a:t>Health Care Entities (AAG-HCO):  Chapter 7, “Municipal Bond Financing”</a:t>
            </a:r>
          </a:p>
          <a:p>
            <a:pPr lvl="1">
              <a:buFont typeface="Wingdings" pitchFamily="2" charset="2"/>
              <a:buChar char="§"/>
            </a:pPr>
            <a:r>
              <a:rPr lang="en-US" sz="2000" dirty="0">
                <a:latin typeface="Calibri" pitchFamily="34" charset="0"/>
              </a:rPr>
              <a:t>Not-for-Profit Entities (draft new AAG-NPO exposed for comment 8/15/2012):  Chapter 10, “Debt &amp; Other Liabilities”</a:t>
            </a:r>
          </a:p>
          <a:p>
            <a:r>
              <a:rPr lang="en-US" sz="2000" dirty="0">
                <a:latin typeface="Calibri" pitchFamily="34" charset="0"/>
              </a:rPr>
              <a:t>AU 9711 --  Interpretations of AU 711, </a:t>
            </a:r>
            <a:r>
              <a:rPr lang="en-US" sz="2000" i="1" dirty="0">
                <a:latin typeface="Calibri" pitchFamily="34" charset="0"/>
              </a:rPr>
              <a:t>Filings Under Federal Securities Statutes</a:t>
            </a:r>
          </a:p>
          <a:p>
            <a:pPr lvl="1">
              <a:buFont typeface="Wingdings" pitchFamily="2" charset="2"/>
              <a:buChar char="§"/>
            </a:pPr>
            <a:r>
              <a:rPr lang="en-US" sz="2000" dirty="0">
                <a:latin typeface="Calibri" pitchFamily="34" charset="0"/>
              </a:rPr>
              <a:t>Interpretation No. 2, “Consenting to Be Named as an Expert in an Offering Document in Connection With Securities Offerings Other Than Those Registered Under the Securities Act of 1933”</a:t>
            </a:r>
          </a:p>
          <a:p>
            <a:pPr lvl="1">
              <a:buFont typeface="Wingdings" pitchFamily="2" charset="2"/>
              <a:buChar char="§"/>
            </a:pPr>
            <a:r>
              <a:rPr lang="en-US" sz="2000" dirty="0">
                <a:latin typeface="Calibri" pitchFamily="34" charset="0"/>
              </a:rPr>
              <a:t>Interpretation No. 3, "Consenting to the Use of an Audit Report in an Offering Document Other Than One Registered Under the Securities Act of 1933”</a:t>
            </a:r>
            <a:endParaRPr lang="en-US" sz="2000" i="1" dirty="0">
              <a:latin typeface="Calibri" pitchFamily="34" charset="0"/>
            </a:endParaRPr>
          </a:p>
          <a:p>
            <a:pPr lvl="2" indent="0">
              <a:buNone/>
            </a:pPr>
            <a:r>
              <a:rPr lang="en-US" sz="2000" dirty="0">
                <a:latin typeface="Times New Roman" pitchFamily="18" charset="0"/>
                <a:cs typeface="Times New Roman" pitchFamily="18" charset="0"/>
              </a:rPr>
              <a:t>  </a:t>
            </a:r>
            <a:endParaRPr lang="en-US" sz="2000" dirty="0"/>
          </a:p>
        </p:txBody>
      </p:sp>
      <p:sp>
        <p:nvSpPr>
          <p:cNvPr id="6" name="Rectangle 5"/>
          <p:cNvSpPr/>
          <p:nvPr/>
        </p:nvSpPr>
        <p:spPr>
          <a:xfrm>
            <a:off x="7848600" y="6488668"/>
            <a:ext cx="383438" cy="276999"/>
          </a:xfrm>
          <a:prstGeom prst="rect">
            <a:avLst/>
          </a:prstGeom>
        </p:spPr>
        <p:txBody>
          <a:bodyPr wrap="none">
            <a:spAutoFit/>
          </a:bodyPr>
          <a:lstStyle/>
          <a:p>
            <a:fld id="{01E16EBA-0216-4FA1-BFEC-225E79399361}" type="slidenum">
              <a:rPr lang="en-US" sz="1200" smtClean="0">
                <a:solidFill>
                  <a:srgbClr val="0070C0"/>
                </a:solidFill>
              </a:rPr>
              <a:pPr/>
              <a:t>85</a:t>
            </a:fld>
            <a:endParaRPr lang="en-US" sz="12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lum contrast="-30000"/>
          </a:blip>
          <a:srcRect l="38289" t="23165" r="25430" b="6422"/>
          <a:stretch>
            <a:fillRect/>
          </a:stretch>
        </p:blipFill>
        <p:spPr bwMode="auto">
          <a:xfrm rot="772012">
            <a:off x="2825464" y="1435438"/>
            <a:ext cx="3135467" cy="4514235"/>
          </a:xfrm>
          <a:prstGeom prst="rect">
            <a:avLst/>
          </a:prstGeom>
          <a:solidFill>
            <a:schemeClr val="accent4">
              <a:lumMod val="20000"/>
              <a:lumOff val="80000"/>
            </a:schemeClr>
          </a:solidFill>
          <a:ln w="3175">
            <a:solidFill>
              <a:schemeClr val="tx1"/>
            </a:solidFill>
            <a:miter lim="800000"/>
            <a:headEnd/>
            <a:tailEnd/>
          </a:ln>
        </p:spPr>
      </p:pic>
      <p:sp>
        <p:nvSpPr>
          <p:cNvPr id="3" name="Title 2"/>
          <p:cNvSpPr>
            <a:spLocks noGrp="1"/>
          </p:cNvSpPr>
          <p:nvPr>
            <p:ph type="title" idx="4294967295"/>
          </p:nvPr>
        </p:nvSpPr>
        <p:spPr>
          <a:xfrm>
            <a:off x="381000" y="304800"/>
            <a:ext cx="8229600" cy="1143000"/>
          </a:xfrm>
          <a:prstGeom prst="rect">
            <a:avLst/>
          </a:prstGeom>
        </p:spPr>
        <p:txBody>
          <a:bodyPr>
            <a:normAutofit/>
          </a:bodyPr>
          <a:lstStyle/>
          <a:p>
            <a:r>
              <a:rPr lang="en-US" sz="3600" b="1" dirty="0">
                <a:solidFill>
                  <a:srgbClr val="0070C0"/>
                </a:solidFill>
                <a:effectLst>
                  <a:outerShdw blurRad="38100" dist="38100" dir="2700000" algn="tl">
                    <a:srgbClr val="000000">
                      <a:alpha val="43137"/>
                    </a:srgbClr>
                  </a:outerShdw>
                </a:effectLst>
                <a:latin typeface="+mj-lt"/>
              </a:rPr>
              <a:t>Auditor association -- official statements</a:t>
            </a:r>
          </a:p>
        </p:txBody>
      </p:sp>
      <p:sp>
        <p:nvSpPr>
          <p:cNvPr id="4" name="Content Placeholder 3"/>
          <p:cNvSpPr>
            <a:spLocks noGrp="1"/>
          </p:cNvSpPr>
          <p:nvPr>
            <p:ph idx="4294967295"/>
          </p:nvPr>
        </p:nvSpPr>
        <p:spPr>
          <a:xfrm>
            <a:off x="914400" y="2590800"/>
            <a:ext cx="7654925" cy="1143000"/>
          </a:xfrm>
          <a:prstGeom prst="rect">
            <a:avLst/>
          </a:prstGeom>
          <a:solidFill>
            <a:schemeClr val="bg1"/>
          </a:solidFill>
          <a:ln w="3175">
            <a:solidFill>
              <a:schemeClr val="tx1"/>
            </a:solidFill>
          </a:ln>
        </p:spPr>
        <p:txBody>
          <a:bodyPr/>
          <a:lstStyle/>
          <a:p>
            <a:pPr algn="ctr">
              <a:buClr>
                <a:srgbClr val="00B0F0"/>
              </a:buClr>
            </a:pPr>
            <a:r>
              <a:rPr lang="en-US" cap="none" dirty="0">
                <a:latin typeface="Calibri" pitchFamily="34" charset="0"/>
              </a:rPr>
              <a:t>Key principle:  Association can be </a:t>
            </a:r>
            <a:r>
              <a:rPr lang="en-US" i="1" cap="none" dirty="0">
                <a:latin typeface="Calibri" pitchFamily="34" charset="0"/>
              </a:rPr>
              <a:t>mandatory</a:t>
            </a:r>
            <a:r>
              <a:rPr lang="en-US" cap="none" dirty="0">
                <a:latin typeface="Calibri" pitchFamily="34" charset="0"/>
              </a:rPr>
              <a:t> or </a:t>
            </a:r>
            <a:r>
              <a:rPr lang="en-US" i="1" cap="none" dirty="0">
                <a:latin typeface="Calibri" pitchFamily="34" charset="0"/>
              </a:rPr>
              <a:t>voluntary</a:t>
            </a:r>
            <a:endParaRPr lang="en-US" cap="none" dirty="0">
              <a:latin typeface="Calibri" pitchFamily="34" charset="0"/>
            </a:endParaRPr>
          </a:p>
        </p:txBody>
      </p:sp>
      <p:sp>
        <p:nvSpPr>
          <p:cNvPr id="6" name="Rectangle 5"/>
          <p:cNvSpPr/>
          <p:nvPr/>
        </p:nvSpPr>
        <p:spPr>
          <a:xfrm>
            <a:off x="7696200" y="6324600"/>
            <a:ext cx="410690" cy="276999"/>
          </a:xfrm>
          <a:prstGeom prst="rect">
            <a:avLst/>
          </a:prstGeom>
        </p:spPr>
        <p:txBody>
          <a:bodyPr wrap="none">
            <a:spAutoFit/>
          </a:bodyPr>
          <a:lstStyle/>
          <a:p>
            <a:fld id="{01E16EBA-0216-4FA1-BFEC-225E79399361}" type="slidenum">
              <a:rPr lang="en-US" sz="1200" smtClean="0">
                <a:solidFill>
                  <a:srgbClr val="0070C0"/>
                </a:solidFill>
              </a:rPr>
              <a:pPr/>
              <a:t>86</a:t>
            </a:fld>
            <a:endParaRPr lang="en-US" sz="12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4338" y="304800"/>
            <a:ext cx="8729662" cy="690563"/>
          </a:xfrm>
          <a:prstGeom prst="rect">
            <a:avLst/>
          </a:prstGeom>
        </p:spPr>
        <p:txBody>
          <a:bodyPr>
            <a:noAutofit/>
          </a:bodyPr>
          <a:lstStyle/>
          <a:p>
            <a:r>
              <a:rPr lang="en-US" sz="3400" b="1" cap="none" dirty="0">
                <a:solidFill>
                  <a:srgbClr val="0070C0"/>
                </a:solidFill>
                <a:effectLst>
                  <a:outerShdw blurRad="38100" dist="38100" dir="2700000" algn="tl">
                    <a:srgbClr val="000000">
                      <a:alpha val="43137"/>
                    </a:srgbClr>
                  </a:outerShdw>
                </a:effectLst>
                <a:latin typeface="+mj-lt"/>
              </a:rPr>
              <a:t>Auditor association -- Official Statements </a:t>
            </a:r>
            <a:r>
              <a:rPr lang="en-US" sz="3400" b="1" dirty="0">
                <a:solidFill>
                  <a:srgbClr val="0070C0"/>
                </a:solidFill>
                <a:effectLst>
                  <a:outerShdw blurRad="38100" dist="38100" dir="2700000" algn="tl">
                    <a:srgbClr val="000000">
                      <a:alpha val="43137"/>
                    </a:srgbClr>
                  </a:outerShdw>
                </a:effectLst>
                <a:latin typeface="+mj-lt"/>
              </a:rPr>
              <a:t>(OS)</a:t>
            </a:r>
          </a:p>
        </p:txBody>
      </p:sp>
      <p:sp>
        <p:nvSpPr>
          <p:cNvPr id="3" name="Content Placeholder 2"/>
          <p:cNvSpPr>
            <a:spLocks noGrp="1"/>
          </p:cNvSpPr>
          <p:nvPr>
            <p:ph idx="4294967295"/>
          </p:nvPr>
        </p:nvSpPr>
        <p:spPr>
          <a:xfrm>
            <a:off x="0" y="965200"/>
            <a:ext cx="7105650" cy="4767263"/>
          </a:xfrm>
          <a:prstGeom prst="rect">
            <a:avLst/>
          </a:prstGeom>
        </p:spPr>
        <p:txBody>
          <a:bodyPr/>
          <a:lstStyle/>
          <a:p>
            <a:pPr>
              <a:buClr>
                <a:srgbClr val="00B0F0"/>
              </a:buClr>
            </a:pPr>
            <a:r>
              <a:rPr lang="en-US" sz="2000" cap="none" dirty="0">
                <a:latin typeface="Calibri" pitchFamily="34" charset="0"/>
                <a:ea typeface="ＭＳ Ｐゴシック" pitchFamily="-64" charset="-128"/>
              </a:rPr>
              <a:t>Actions that trigger mandatory association </a:t>
            </a:r>
          </a:p>
          <a:p>
            <a:pPr lvl="1">
              <a:buFont typeface="Wingdings" pitchFamily="2" charset="2"/>
              <a:buChar char="§"/>
            </a:pPr>
            <a:r>
              <a:rPr lang="en-US" sz="2000" cap="none" dirty="0">
                <a:latin typeface="Calibri" pitchFamily="34" charset="0"/>
              </a:rPr>
              <a:t>Consenting” to use of report in OS (i.e., providing inclusion letter)</a:t>
            </a:r>
          </a:p>
          <a:p>
            <a:pPr lvl="1">
              <a:buFont typeface="Wingdings" pitchFamily="2" charset="2"/>
              <a:buChar char="§"/>
            </a:pPr>
            <a:r>
              <a:rPr lang="en-US" sz="2000" cap="none" dirty="0">
                <a:latin typeface="Calibri" pitchFamily="34" charset="0"/>
              </a:rPr>
              <a:t>Issuing comfort letter, SAS 76 letter, or agreed-upon procedures (AUP) report related to OS</a:t>
            </a:r>
          </a:p>
          <a:p>
            <a:pPr lvl="1">
              <a:buFont typeface="Wingdings" pitchFamily="2" charset="2"/>
              <a:buChar char="§"/>
            </a:pPr>
            <a:r>
              <a:rPr lang="en-US" sz="2000" cap="none" dirty="0">
                <a:latin typeface="Calibri" pitchFamily="34" charset="0"/>
              </a:rPr>
              <a:t>Reviewing draft of OS at client's request</a:t>
            </a:r>
          </a:p>
          <a:p>
            <a:pPr lvl="1">
              <a:buFont typeface="Wingdings" pitchFamily="2" charset="2"/>
              <a:buChar char="§"/>
            </a:pPr>
            <a:endParaRPr lang="en-US" sz="2000" cap="none" dirty="0">
              <a:latin typeface="Calibri" pitchFamily="34" charset="0"/>
            </a:endParaRPr>
          </a:p>
          <a:p>
            <a:pPr lvl="1">
              <a:buFont typeface="Wingdings" pitchFamily="2" charset="2"/>
              <a:buChar char="§"/>
            </a:pPr>
            <a:r>
              <a:rPr lang="en-US" sz="2000" cap="none" dirty="0">
                <a:latin typeface="Calibri" pitchFamily="34" charset="0"/>
              </a:rPr>
              <a:t>Assisting in preparing financial information</a:t>
            </a:r>
            <a:r>
              <a:rPr lang="en-US" sz="2000" cap="none" baseline="30000" dirty="0">
                <a:latin typeface="Calibri" pitchFamily="34" charset="0"/>
              </a:rPr>
              <a:t> </a:t>
            </a:r>
            <a:r>
              <a:rPr lang="en-US" sz="2000" cap="none" dirty="0">
                <a:latin typeface="Calibri" pitchFamily="34" charset="0"/>
              </a:rPr>
              <a:t>included in OS</a:t>
            </a:r>
          </a:p>
          <a:p>
            <a:pPr lvl="1">
              <a:buFont typeface="Wingdings" pitchFamily="2" charset="2"/>
              <a:buChar char="§"/>
            </a:pPr>
            <a:r>
              <a:rPr lang="en-US" sz="2000" cap="none" dirty="0">
                <a:latin typeface="Calibri" pitchFamily="34" charset="0"/>
              </a:rPr>
              <a:t>Signing (either manually or electronically) an auditor’s report for inclusion in a specific OS </a:t>
            </a:r>
          </a:p>
          <a:p>
            <a:pPr lvl="1">
              <a:buFont typeface="Wingdings" pitchFamily="2" charset="2"/>
              <a:buChar char="§"/>
            </a:pPr>
            <a:r>
              <a:rPr lang="en-US" sz="2000" cap="none" dirty="0">
                <a:latin typeface="Calibri" pitchFamily="34" charset="0"/>
              </a:rPr>
              <a:t>Providing a “customized” auditor's report for inclusion in an OS</a:t>
            </a:r>
          </a:p>
          <a:p>
            <a:pPr lvl="1">
              <a:buFont typeface="Wingdings" pitchFamily="2" charset="2"/>
              <a:buChar char="§"/>
            </a:pPr>
            <a:r>
              <a:rPr lang="en-US" sz="2000" cap="none" dirty="0">
                <a:latin typeface="Calibri" pitchFamily="34" charset="0"/>
              </a:rPr>
              <a:t>Performing attestation engagement relating to the debt offering </a:t>
            </a:r>
          </a:p>
          <a:p>
            <a:pPr lvl="1">
              <a:buNone/>
            </a:pPr>
            <a:endParaRPr lang="en-US" dirty="0">
              <a:latin typeface="Arial" pitchFamily="-64" charset="0"/>
              <a:ea typeface="ＭＳ Ｐゴシック" pitchFamily="-64" charset="-128"/>
            </a:endParaRPr>
          </a:p>
        </p:txBody>
      </p:sp>
      <p:sp>
        <p:nvSpPr>
          <p:cNvPr id="14" name="TextBox 13"/>
          <p:cNvSpPr txBox="1"/>
          <p:nvPr/>
        </p:nvSpPr>
        <p:spPr>
          <a:xfrm>
            <a:off x="7414958" y="2028313"/>
            <a:ext cx="1745664" cy="646331"/>
          </a:xfrm>
          <a:prstGeom prst="rect">
            <a:avLst/>
          </a:prstGeom>
          <a:noFill/>
        </p:spPr>
        <p:txBody>
          <a:bodyPr wrap="square" rtlCol="0">
            <a:spAutoFit/>
          </a:bodyPr>
          <a:lstStyle/>
          <a:p>
            <a:r>
              <a:rPr lang="en-US" dirty="0">
                <a:latin typeface="Calibri" pitchFamily="34" charset="0"/>
              </a:rPr>
              <a:t>Relatively straightforward</a:t>
            </a:r>
          </a:p>
        </p:txBody>
      </p:sp>
      <p:sp>
        <p:nvSpPr>
          <p:cNvPr id="15" name="TextBox 14"/>
          <p:cNvSpPr txBox="1"/>
          <p:nvPr/>
        </p:nvSpPr>
        <p:spPr>
          <a:xfrm>
            <a:off x="7448208" y="4671737"/>
            <a:ext cx="1629286" cy="923330"/>
          </a:xfrm>
          <a:prstGeom prst="rect">
            <a:avLst/>
          </a:prstGeom>
          <a:noFill/>
        </p:spPr>
        <p:txBody>
          <a:bodyPr wrap="square" rtlCol="0">
            <a:spAutoFit/>
          </a:bodyPr>
          <a:lstStyle/>
          <a:p>
            <a:pPr algn="ctr"/>
            <a:r>
              <a:rPr lang="en-US" dirty="0">
                <a:latin typeface="Calibri" pitchFamily="34" charset="0"/>
              </a:rPr>
              <a:t>A little trickier! See following slides</a:t>
            </a:r>
          </a:p>
        </p:txBody>
      </p:sp>
      <p:sp>
        <p:nvSpPr>
          <p:cNvPr id="16" name="Right Brace 15"/>
          <p:cNvSpPr/>
          <p:nvPr/>
        </p:nvSpPr>
        <p:spPr>
          <a:xfrm>
            <a:off x="7015958" y="1529563"/>
            <a:ext cx="415625" cy="172904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ight Brace 16"/>
          <p:cNvSpPr/>
          <p:nvPr/>
        </p:nvSpPr>
        <p:spPr>
          <a:xfrm>
            <a:off x="6999333" y="3491355"/>
            <a:ext cx="465500" cy="272657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6733309" y="980938"/>
            <a:ext cx="2859578" cy="430887"/>
          </a:xfrm>
          <a:prstGeom prst="rect">
            <a:avLst/>
          </a:prstGeom>
          <a:noFill/>
        </p:spPr>
        <p:txBody>
          <a:bodyPr wrap="square" rtlCol="0">
            <a:spAutoFit/>
          </a:bodyPr>
          <a:lstStyle/>
          <a:p>
            <a:r>
              <a:rPr lang="en-US" sz="2200" b="1" dirty="0">
                <a:solidFill>
                  <a:schemeClr val="accent1"/>
                </a:solidFill>
              </a:rPr>
              <a:t>(AAG-SLV 16.07)</a:t>
            </a:r>
          </a:p>
        </p:txBody>
      </p:sp>
      <p:sp>
        <p:nvSpPr>
          <p:cNvPr id="9" name="Rectangle 8"/>
          <p:cNvSpPr/>
          <p:nvPr/>
        </p:nvSpPr>
        <p:spPr>
          <a:xfrm>
            <a:off x="7696200" y="6324600"/>
            <a:ext cx="403637" cy="276999"/>
          </a:xfrm>
          <a:prstGeom prst="rect">
            <a:avLst/>
          </a:prstGeom>
        </p:spPr>
        <p:txBody>
          <a:bodyPr wrap="none">
            <a:spAutoFit/>
          </a:bodyPr>
          <a:lstStyle/>
          <a:p>
            <a:fld id="{01E16EBA-0216-4FA1-BFEC-225E79399361}" type="slidenum">
              <a:rPr lang="en-US" sz="1200" smtClean="0">
                <a:solidFill>
                  <a:srgbClr val="0070C0"/>
                </a:solidFill>
              </a:rPr>
              <a:pPr/>
              <a:t>87</a:t>
            </a:fld>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534400" cy="1143000"/>
          </a:xfrm>
        </p:spPr>
        <p:txBody>
          <a:bodyPr>
            <a:noAutofit/>
          </a:bodyPr>
          <a:lstStyle/>
          <a:p>
            <a:r>
              <a:rPr lang="en-US" sz="3600" dirty="0"/>
              <a:t>Actions that trigger mandatory association</a:t>
            </a:r>
          </a:p>
        </p:txBody>
      </p:sp>
      <p:sp>
        <p:nvSpPr>
          <p:cNvPr id="3" name="Content Placeholder 2"/>
          <p:cNvSpPr>
            <a:spLocks noGrp="1"/>
          </p:cNvSpPr>
          <p:nvPr>
            <p:ph idx="1"/>
          </p:nvPr>
        </p:nvSpPr>
        <p:spPr>
          <a:xfrm>
            <a:off x="508680" y="1447316"/>
            <a:ext cx="8178120" cy="1162880"/>
          </a:xfrm>
        </p:spPr>
        <p:txBody>
          <a:bodyPr/>
          <a:lstStyle/>
          <a:p>
            <a:r>
              <a:rPr lang="en-US" dirty="0">
                <a:latin typeface="Calibri" pitchFamily="34" charset="0"/>
                <a:ea typeface="ＭＳ Ｐゴシック" pitchFamily="-64" charset="-128"/>
              </a:rPr>
              <a:t>Assisting in preparing financial information included in Official Statement</a:t>
            </a:r>
            <a:endParaRPr lang="en-GB" dirty="0">
              <a:latin typeface="Calibri" pitchFamily="34" charset="0"/>
            </a:endParaRPr>
          </a:p>
          <a:p>
            <a:pPr lvl="1">
              <a:buNone/>
            </a:pPr>
            <a:endParaRPr lang="en-US" dirty="0"/>
          </a:p>
          <a:p>
            <a:pPr>
              <a:buNone/>
            </a:pPr>
            <a:endParaRPr lang="en-US" dirty="0">
              <a:latin typeface="Arial" pitchFamily="-64" charset="0"/>
              <a:ea typeface="ＭＳ Ｐゴシック" pitchFamily="-64" charset="-128"/>
            </a:endParaRPr>
          </a:p>
        </p:txBody>
      </p:sp>
      <p:sp>
        <p:nvSpPr>
          <p:cNvPr id="5" name="TextBox 4"/>
          <p:cNvSpPr txBox="1"/>
          <p:nvPr/>
        </p:nvSpPr>
        <p:spPr>
          <a:xfrm>
            <a:off x="914400" y="3200400"/>
            <a:ext cx="7414953" cy="1631216"/>
          </a:xfrm>
          <a:prstGeom prst="rect">
            <a:avLst/>
          </a:prstGeom>
          <a:noFill/>
          <a:ln w="9525">
            <a:solidFill>
              <a:schemeClr val="tx1"/>
            </a:solidFill>
          </a:ln>
        </p:spPr>
        <p:txBody>
          <a:bodyPr wrap="square" rtlCol="0" anchor="ctr">
            <a:spAutoFit/>
          </a:bodyPr>
          <a:lstStyle/>
          <a:p>
            <a:pPr marL="0" lvl="1" algn="ctr"/>
            <a:r>
              <a:rPr lang="en-GB" sz="2000" dirty="0">
                <a:latin typeface="Calibri" pitchFamily="34" charset="0"/>
              </a:rPr>
              <a:t>In this situation, </a:t>
            </a:r>
            <a:r>
              <a:rPr lang="en-GB" sz="2000" i="1" dirty="0">
                <a:latin typeface="Calibri" pitchFamily="34" charset="0"/>
              </a:rPr>
              <a:t>financial information</a:t>
            </a:r>
            <a:r>
              <a:rPr lang="en-GB" sz="2000" dirty="0">
                <a:latin typeface="Calibri" pitchFamily="34" charset="0"/>
              </a:rPr>
              <a:t>  does not refer to financial statements covered by the auditor's opinion or the required supplementary information (RSI) or supplementary information other than RSI accompanying those financial statements that the auditor already considered during his or her audit of the financial statements.</a:t>
            </a:r>
            <a:endParaRPr lang="en-US" sz="2000" dirty="0">
              <a:latin typeface="Calibri" pitchFamily="34" charset="0"/>
            </a:endParaRPr>
          </a:p>
        </p:txBody>
      </p:sp>
      <p:sp>
        <p:nvSpPr>
          <p:cNvPr id="6" name="Rectangle 5"/>
          <p:cNvSpPr/>
          <p:nvPr/>
        </p:nvSpPr>
        <p:spPr>
          <a:xfrm>
            <a:off x="7772400" y="6581001"/>
            <a:ext cx="403637" cy="276999"/>
          </a:xfrm>
          <a:prstGeom prst="rect">
            <a:avLst/>
          </a:prstGeom>
        </p:spPr>
        <p:txBody>
          <a:bodyPr wrap="none">
            <a:spAutoFit/>
          </a:bodyPr>
          <a:lstStyle/>
          <a:p>
            <a:fld id="{01E16EBA-0216-4FA1-BFEC-225E79399361}" type="slidenum">
              <a:rPr lang="en-US" sz="1200" smtClean="0">
                <a:solidFill>
                  <a:srgbClr val="0070C0"/>
                </a:solidFill>
              </a:rPr>
              <a:pPr/>
              <a:t>88</a:t>
            </a:fld>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Actions that trigger mandatory association </a:t>
            </a:r>
            <a:r>
              <a:rPr lang="en-US" sz="2800" i="1" dirty="0"/>
              <a:t>(continued)</a:t>
            </a:r>
            <a:endParaRPr lang="en-US" sz="3600" dirty="0"/>
          </a:p>
        </p:txBody>
      </p:sp>
      <p:sp>
        <p:nvSpPr>
          <p:cNvPr id="3" name="Content Placeholder 2"/>
          <p:cNvSpPr>
            <a:spLocks noGrp="1"/>
          </p:cNvSpPr>
          <p:nvPr>
            <p:ph idx="1"/>
          </p:nvPr>
        </p:nvSpPr>
        <p:spPr>
          <a:xfrm>
            <a:off x="533400" y="1600200"/>
            <a:ext cx="8419189" cy="1395638"/>
          </a:xfrm>
        </p:spPr>
        <p:txBody>
          <a:bodyPr/>
          <a:lstStyle/>
          <a:p>
            <a:r>
              <a:rPr lang="en-US" dirty="0">
                <a:latin typeface="Calibri" pitchFamily="34" charset="0"/>
                <a:ea typeface="ＭＳ Ｐゴシック" pitchFamily="-64" charset="-128"/>
              </a:rPr>
              <a:t>Signing (either manually or electronically) an auditor’s report for inclusion in a specific OS</a:t>
            </a:r>
          </a:p>
          <a:p>
            <a:pPr lvl="1">
              <a:buNone/>
            </a:pPr>
            <a:endParaRPr lang="en-US" u="sng" dirty="0"/>
          </a:p>
          <a:p>
            <a:pPr>
              <a:buNone/>
            </a:pPr>
            <a:endParaRPr lang="en-US" dirty="0">
              <a:latin typeface="Arial" pitchFamily="-64" charset="0"/>
              <a:ea typeface="ＭＳ Ｐゴシック" pitchFamily="-64" charset="-128"/>
            </a:endParaRPr>
          </a:p>
        </p:txBody>
      </p:sp>
      <p:sp>
        <p:nvSpPr>
          <p:cNvPr id="5" name="TextBox 4"/>
          <p:cNvSpPr txBox="1"/>
          <p:nvPr/>
        </p:nvSpPr>
        <p:spPr>
          <a:xfrm>
            <a:off x="1143000" y="2971800"/>
            <a:ext cx="6866313" cy="2862322"/>
          </a:xfrm>
          <a:prstGeom prst="rect">
            <a:avLst/>
          </a:prstGeom>
          <a:noFill/>
          <a:ln w="3175">
            <a:solidFill>
              <a:schemeClr val="tx1"/>
            </a:solidFill>
          </a:ln>
        </p:spPr>
        <p:txBody>
          <a:bodyPr wrap="square" rtlCol="0">
            <a:spAutoFit/>
          </a:bodyPr>
          <a:lstStyle/>
          <a:p>
            <a:pPr marL="0" lvl="1" algn="ctr"/>
            <a:r>
              <a:rPr lang="en-US" sz="2000" dirty="0">
                <a:latin typeface="Calibri" pitchFamily="34" charset="0"/>
              </a:rPr>
              <a:t>This refers to the auditor providing an auditor’s report with an original manual or electronic signature.  It is not referring to a reproduction of an auditor's report that was manually or electronically signed. </a:t>
            </a:r>
          </a:p>
          <a:p>
            <a:pPr lvl="1" algn="ctr"/>
            <a:endParaRPr lang="en-US" sz="2000" dirty="0">
              <a:latin typeface="Calibri" pitchFamily="34" charset="0"/>
            </a:endParaRPr>
          </a:p>
          <a:p>
            <a:pPr marL="0" lvl="1" algn="ctr"/>
            <a:r>
              <a:rPr lang="en-US" sz="2000" dirty="0">
                <a:latin typeface="Calibri" pitchFamily="34" charset="0"/>
              </a:rPr>
              <a:t>For example, the underwriter or bond counsel may require a copy of the auditor's report with an original manual or electronic signature to file with the official closing documents for the offering.</a:t>
            </a:r>
          </a:p>
        </p:txBody>
      </p:sp>
      <p:sp>
        <p:nvSpPr>
          <p:cNvPr id="6" name="Rectangle 5"/>
          <p:cNvSpPr/>
          <p:nvPr/>
        </p:nvSpPr>
        <p:spPr>
          <a:xfrm>
            <a:off x="7772400" y="6581001"/>
            <a:ext cx="403637" cy="276999"/>
          </a:xfrm>
          <a:prstGeom prst="rect">
            <a:avLst/>
          </a:prstGeom>
        </p:spPr>
        <p:txBody>
          <a:bodyPr wrap="none">
            <a:spAutoFit/>
          </a:bodyPr>
          <a:lstStyle/>
          <a:p>
            <a:fld id="{01E16EBA-0216-4FA1-BFEC-225E79399361}" type="slidenum">
              <a:rPr lang="en-US" sz="1200" smtClean="0">
                <a:solidFill>
                  <a:srgbClr val="0070C0"/>
                </a:solidFill>
              </a:rPr>
              <a:pPr/>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620000" cy="1143000"/>
          </a:xfrm>
        </p:spPr>
        <p:txBody>
          <a:bodyPr>
            <a:normAutofit/>
          </a:bodyPr>
          <a:lstStyle/>
          <a:p>
            <a:pPr algn="l"/>
            <a:r>
              <a:rPr lang="en-US" dirty="0"/>
              <a:t>Nine Points of Reform</a:t>
            </a:r>
          </a:p>
        </p:txBody>
      </p:sp>
      <p:sp>
        <p:nvSpPr>
          <p:cNvPr id="3" name="Content Placeholder 2"/>
          <p:cNvSpPr>
            <a:spLocks noGrp="1"/>
          </p:cNvSpPr>
          <p:nvPr>
            <p:ph idx="4294967295"/>
          </p:nvPr>
        </p:nvSpPr>
        <p:spPr>
          <a:xfrm>
            <a:off x="304800" y="990600"/>
            <a:ext cx="8610600" cy="4953000"/>
          </a:xfrm>
          <a:prstGeom prst="rect">
            <a:avLst/>
          </a:prstGeom>
        </p:spPr>
        <p:txBody>
          <a:bodyPr>
            <a:normAutofit lnSpcReduction="10000"/>
          </a:bodyPr>
          <a:lstStyle/>
          <a:p>
            <a:pPr marL="514350" indent="-514350">
              <a:buClr>
                <a:srgbClr val="00B0F0"/>
              </a:buClr>
              <a:buSzPct val="100000"/>
              <a:buFont typeface="+mj-lt"/>
              <a:buAutoNum type="arabicPeriod" startAt="2"/>
            </a:pPr>
            <a:r>
              <a:rPr lang="en-US" b="1" cap="none" dirty="0">
                <a:latin typeface="Calibri" pitchFamily="34" charset="0"/>
              </a:rPr>
              <a:t>Focus on Performance over Compliance for Accountability</a:t>
            </a:r>
          </a:p>
          <a:p>
            <a:pPr marL="514350" indent="-514350">
              <a:buClr>
                <a:srgbClr val="00B0F0"/>
              </a:buClr>
              <a:buSzPct val="100000"/>
              <a:buFont typeface="+mj-lt"/>
              <a:buAutoNum type="arabicPeriod" startAt="2"/>
            </a:pPr>
            <a:endParaRPr lang="en-US" cap="none" dirty="0">
              <a:latin typeface="Calibri" pitchFamily="34" charset="0"/>
            </a:endParaRPr>
          </a:p>
          <a:p>
            <a:pPr marL="457200" lvl="1" indent="-514350" algn="just">
              <a:buClr>
                <a:srgbClr val="00B0F0"/>
              </a:buClr>
              <a:buSzPct val="100000"/>
              <a:buNone/>
            </a:pPr>
            <a:r>
              <a:rPr lang="en-US" cap="none" dirty="0">
                <a:latin typeface="Calibri" pitchFamily="34" charset="0"/>
              </a:rPr>
              <a:t>	</a:t>
            </a:r>
            <a:r>
              <a:rPr lang="en-US" b="1" cap="none" dirty="0">
                <a:latin typeface="Calibri" pitchFamily="34" charset="0"/>
              </a:rPr>
              <a:t>Section 200.102</a:t>
            </a:r>
            <a:r>
              <a:rPr lang="en-US" cap="none" dirty="0">
                <a:latin typeface="Calibri" pitchFamily="34" charset="0"/>
              </a:rPr>
              <a:t> notes that on a case by case basis OMB will waive certain compliance requirements and approve new strategies for innovative program designs.</a:t>
            </a:r>
          </a:p>
          <a:p>
            <a:pPr marL="457200" lvl="1" indent="-514350" algn="just">
              <a:buClr>
                <a:srgbClr val="00B0F0"/>
              </a:buClr>
              <a:buSzPct val="100000"/>
              <a:buNone/>
            </a:pPr>
            <a:r>
              <a:rPr lang="en-US" cap="none" dirty="0">
                <a:latin typeface="Calibri" pitchFamily="34" charset="0"/>
              </a:rPr>
              <a:t>	</a:t>
            </a:r>
            <a:r>
              <a:rPr lang="en-US" b="1" cap="none" dirty="0">
                <a:latin typeface="Calibri" pitchFamily="34" charset="0"/>
              </a:rPr>
              <a:t>Section 200.201</a:t>
            </a:r>
            <a:r>
              <a:rPr lang="en-US" cap="none" dirty="0">
                <a:latin typeface="Calibri" pitchFamily="34" charset="0"/>
              </a:rPr>
              <a:t> provides for cooperative agreements and fixed amount awards to minimize compliance requirements.</a:t>
            </a:r>
          </a:p>
          <a:p>
            <a:pPr marL="457200" lvl="1" indent="-514350" algn="just">
              <a:buClr>
                <a:srgbClr val="00B0F0"/>
              </a:buClr>
              <a:buSzPct val="100000"/>
              <a:buNone/>
            </a:pPr>
            <a:r>
              <a:rPr lang="en-US" cap="none" dirty="0">
                <a:latin typeface="Calibri" pitchFamily="34" charset="0"/>
              </a:rPr>
              <a:t>	</a:t>
            </a:r>
            <a:r>
              <a:rPr lang="en-US" b="1" cap="none" dirty="0">
                <a:latin typeface="Calibri" pitchFamily="34" charset="0"/>
              </a:rPr>
              <a:t>Section 200.301</a:t>
            </a:r>
            <a:r>
              <a:rPr lang="en-US" cap="none" dirty="0">
                <a:latin typeface="Calibri" pitchFamily="34" charset="0"/>
              </a:rPr>
              <a:t> provides robust guidance for federal agencies to measure performance.</a:t>
            </a:r>
          </a:p>
          <a:p>
            <a:pPr marL="457200" lvl="1" indent="-514350" algn="just">
              <a:buClr>
                <a:srgbClr val="00B0F0"/>
              </a:buClr>
              <a:buSzPct val="100000"/>
              <a:buNone/>
            </a:pPr>
            <a:r>
              <a:rPr lang="en-US" cap="none" dirty="0">
                <a:latin typeface="Calibri" pitchFamily="34" charset="0"/>
              </a:rPr>
              <a:t>	</a:t>
            </a:r>
            <a:r>
              <a:rPr lang="en-US" b="1" cap="none" dirty="0">
                <a:latin typeface="Calibri" pitchFamily="34" charset="0"/>
              </a:rPr>
              <a:t>Sections 200.419 and 200.430</a:t>
            </a:r>
            <a:r>
              <a:rPr lang="en-US" cap="none" dirty="0">
                <a:latin typeface="Calibri" pitchFamily="34" charset="0"/>
              </a:rPr>
              <a:t> provides specific guidance related to various costs to evaluate over burdensome compliance requirements.</a:t>
            </a:r>
          </a:p>
          <a:p>
            <a:pPr marL="514350" indent="-514350">
              <a:buClr>
                <a:srgbClr val="00B0F0"/>
              </a:buClr>
              <a:buSzPct val="100000"/>
              <a:buNone/>
            </a:pPr>
            <a:endParaRPr lang="en-US" cap="none" dirty="0">
              <a:latin typeface="Calibri" pitchFamily="34" charset="0"/>
            </a:endParaRPr>
          </a:p>
          <a:p>
            <a:pPr marL="514350" indent="-514350">
              <a:buClr>
                <a:srgbClr val="00B0F0"/>
              </a:buClr>
              <a:buNone/>
            </a:pPr>
            <a:endParaRPr lang="en-US" cap="none" dirty="0">
              <a:latin typeface="Calibri" pitchFamily="34" charset="0"/>
            </a:endParaRPr>
          </a:p>
          <a:p>
            <a:pPr>
              <a:buClr>
                <a:srgbClr val="00B0F0"/>
              </a:buClr>
            </a:pPr>
            <a:endParaRPr lang="en-US" cap="none" dirty="0">
              <a:latin typeface="Calibri" pitchFamily="34" charset="0"/>
            </a:endParaRPr>
          </a:p>
          <a:p>
            <a:pPr marL="514350" indent="-514350">
              <a:buNone/>
            </a:pP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noAutofit/>
          </a:bodyPr>
          <a:lstStyle/>
          <a:p>
            <a:r>
              <a:rPr lang="en-US" sz="3600" dirty="0"/>
              <a:t>Actions that trigger mandatory association </a:t>
            </a:r>
            <a:r>
              <a:rPr lang="en-US" sz="2800" i="1" dirty="0"/>
              <a:t>(continued)</a:t>
            </a:r>
            <a:endParaRPr lang="en-US" sz="2900" dirty="0"/>
          </a:p>
        </p:txBody>
      </p:sp>
      <p:sp>
        <p:nvSpPr>
          <p:cNvPr id="3" name="Content Placeholder 2"/>
          <p:cNvSpPr>
            <a:spLocks noGrp="1"/>
          </p:cNvSpPr>
          <p:nvPr>
            <p:ph idx="1"/>
          </p:nvPr>
        </p:nvSpPr>
        <p:spPr>
          <a:xfrm>
            <a:off x="457200" y="1524000"/>
            <a:ext cx="8402564" cy="1029878"/>
          </a:xfrm>
        </p:spPr>
        <p:txBody>
          <a:bodyPr/>
          <a:lstStyle/>
          <a:p>
            <a:r>
              <a:rPr lang="en-US" dirty="0">
                <a:latin typeface="Calibri" pitchFamily="34" charset="0"/>
                <a:ea typeface="ＭＳ Ｐゴシック" pitchFamily="-64" charset="-128"/>
              </a:rPr>
              <a:t>Providing a “customized” auditor’s report for inclusion in a specific official statement</a:t>
            </a:r>
          </a:p>
          <a:p>
            <a:pPr>
              <a:buNone/>
            </a:pPr>
            <a:endParaRPr lang="en-US" dirty="0">
              <a:latin typeface="Arial" pitchFamily="-64" charset="0"/>
              <a:ea typeface="ＭＳ Ｐゴシック" pitchFamily="-64" charset="-128"/>
            </a:endParaRPr>
          </a:p>
        </p:txBody>
      </p:sp>
      <p:sp>
        <p:nvSpPr>
          <p:cNvPr id="4" name="TextBox 3"/>
          <p:cNvSpPr txBox="1"/>
          <p:nvPr/>
        </p:nvSpPr>
        <p:spPr>
          <a:xfrm>
            <a:off x="762000" y="2743200"/>
            <a:ext cx="7448204" cy="3139321"/>
          </a:xfrm>
          <a:prstGeom prst="rect">
            <a:avLst/>
          </a:prstGeom>
          <a:noFill/>
          <a:ln w="3175">
            <a:solidFill>
              <a:schemeClr val="tx1"/>
            </a:solidFill>
          </a:ln>
        </p:spPr>
        <p:txBody>
          <a:bodyPr wrap="square" rtlCol="0">
            <a:spAutoFit/>
          </a:bodyPr>
          <a:lstStyle/>
          <a:p>
            <a:pPr marL="0" lvl="1" algn="ctr"/>
            <a:r>
              <a:rPr lang="en-US" dirty="0">
                <a:latin typeface="Calibri" pitchFamily="34" charset="0"/>
              </a:rPr>
              <a:t>The reports required by </a:t>
            </a:r>
            <a:r>
              <a:rPr lang="en-US" i="1" dirty="0">
                <a:latin typeface="Calibri" pitchFamily="34" charset="0"/>
              </a:rPr>
              <a:t>Government Auditing Standards</a:t>
            </a:r>
            <a:r>
              <a:rPr lang="en-US" dirty="0">
                <a:latin typeface="Calibri" pitchFamily="34" charset="0"/>
              </a:rPr>
              <a:t> (Yellow Book) are restricted-use under AU 532; thus, they should not be included in an OS (a widely-distributed document)</a:t>
            </a:r>
          </a:p>
          <a:p>
            <a:pPr marL="0" lvl="1" algn="ctr"/>
            <a:endParaRPr lang="en-US" dirty="0">
              <a:latin typeface="Calibri" pitchFamily="34" charset="0"/>
            </a:endParaRPr>
          </a:p>
          <a:p>
            <a:pPr marL="0" lvl="1" algn="ctr"/>
            <a:r>
              <a:rPr lang="en-US" dirty="0">
                <a:latin typeface="Calibri" pitchFamily="34" charset="0"/>
              </a:rPr>
              <a:t>AAG-SLV 16.13:  “It generally is advisable for an official statement to use an auditor's report on the financial statements that does not refer to the </a:t>
            </a:r>
            <a:r>
              <a:rPr lang="en-US" i="1" dirty="0">
                <a:latin typeface="Calibri" pitchFamily="34" charset="0"/>
              </a:rPr>
              <a:t>Government Auditing Standards</a:t>
            </a:r>
            <a:r>
              <a:rPr lang="en-US" dirty="0">
                <a:latin typeface="Calibri" pitchFamily="34" charset="0"/>
              </a:rPr>
              <a:t>  audit or to the reports required </a:t>
            </a:r>
            <a:r>
              <a:rPr lang="en-US" dirty="0" err="1">
                <a:latin typeface="Calibri" pitchFamily="34" charset="0"/>
              </a:rPr>
              <a:t>thereunder</a:t>
            </a:r>
            <a:r>
              <a:rPr lang="en-US" dirty="0">
                <a:latin typeface="Calibri" pitchFamily="34" charset="0"/>
              </a:rPr>
              <a:t>, because those references could confuse the users of the official statement.”</a:t>
            </a:r>
          </a:p>
          <a:p>
            <a:pPr marL="0" lvl="2" algn="ctr"/>
            <a:r>
              <a:rPr lang="en-US" dirty="0">
                <a:latin typeface="Calibri" pitchFamily="34" charset="0"/>
              </a:rPr>
              <a:t> </a:t>
            </a:r>
          </a:p>
          <a:p>
            <a:pPr marL="0" lvl="2" algn="ctr"/>
            <a:r>
              <a:rPr lang="en-US" dirty="0">
                <a:latin typeface="Calibri" pitchFamily="34" charset="0"/>
              </a:rPr>
              <a:t>Thus, the auditor might provide a “plain-vanilla” GAAS audit report specifically for inclusion in the bond offering document.  </a:t>
            </a:r>
          </a:p>
        </p:txBody>
      </p:sp>
      <p:sp>
        <p:nvSpPr>
          <p:cNvPr id="6" name="Rectangle 5"/>
          <p:cNvSpPr/>
          <p:nvPr/>
        </p:nvSpPr>
        <p:spPr>
          <a:xfrm>
            <a:off x="7696200" y="6488668"/>
            <a:ext cx="418704" cy="276999"/>
          </a:xfrm>
          <a:prstGeom prst="rect">
            <a:avLst/>
          </a:prstGeom>
        </p:spPr>
        <p:txBody>
          <a:bodyPr wrap="none">
            <a:spAutoFit/>
          </a:bodyPr>
          <a:lstStyle/>
          <a:p>
            <a:fld id="{01E16EBA-0216-4FA1-BFEC-225E79399361}" type="slidenum">
              <a:rPr lang="en-US" sz="1200" smtClean="0">
                <a:solidFill>
                  <a:srgbClr val="0070C0"/>
                </a:solidFill>
              </a:rPr>
              <a:pPr/>
              <a:t>90</a:t>
            </a:fld>
            <a:endParaRPr lang="en-US" sz="12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900" dirty="0"/>
              <a:t>Actions that trigger mandatory association  </a:t>
            </a:r>
            <a:r>
              <a:rPr lang="en-US" sz="2400" i="1" dirty="0"/>
              <a:t>(Continued)</a:t>
            </a:r>
            <a:endParaRPr lang="en-US" sz="2900" dirty="0"/>
          </a:p>
        </p:txBody>
      </p:sp>
      <p:sp>
        <p:nvSpPr>
          <p:cNvPr id="3" name="Content Placeholder 2"/>
          <p:cNvSpPr>
            <a:spLocks noGrp="1"/>
          </p:cNvSpPr>
          <p:nvPr>
            <p:ph idx="1"/>
          </p:nvPr>
        </p:nvSpPr>
        <p:spPr>
          <a:xfrm>
            <a:off x="508680" y="1447316"/>
            <a:ext cx="8178120" cy="913500"/>
          </a:xfrm>
        </p:spPr>
        <p:txBody>
          <a:bodyPr/>
          <a:lstStyle/>
          <a:p>
            <a:r>
              <a:rPr lang="en-US" dirty="0">
                <a:latin typeface="Calibri" pitchFamily="34" charset="0"/>
                <a:ea typeface="ＭＳ Ｐゴシック" pitchFamily="-64" charset="-128"/>
              </a:rPr>
              <a:t>Performing an attestation engagement related to the debt offering </a:t>
            </a:r>
          </a:p>
          <a:p>
            <a:pPr>
              <a:buNone/>
            </a:pPr>
            <a:endParaRPr lang="en-US" dirty="0">
              <a:latin typeface="Arial" pitchFamily="-64" charset="0"/>
              <a:ea typeface="ＭＳ Ｐゴシック" pitchFamily="-64" charset="-128"/>
            </a:endParaRPr>
          </a:p>
        </p:txBody>
      </p:sp>
      <p:sp>
        <p:nvSpPr>
          <p:cNvPr id="4" name="TextBox 3"/>
          <p:cNvSpPr txBox="1"/>
          <p:nvPr/>
        </p:nvSpPr>
        <p:spPr>
          <a:xfrm>
            <a:off x="508679" y="2410702"/>
            <a:ext cx="8178121" cy="1015663"/>
          </a:xfrm>
          <a:prstGeom prst="rect">
            <a:avLst/>
          </a:prstGeom>
          <a:noFill/>
          <a:ln w="3175">
            <a:solidFill>
              <a:schemeClr val="tx1"/>
            </a:solidFill>
          </a:ln>
        </p:spPr>
        <p:txBody>
          <a:bodyPr wrap="square" rtlCol="0">
            <a:spAutoFit/>
          </a:bodyPr>
          <a:lstStyle/>
          <a:p>
            <a:pPr marL="0" lvl="1" algn="ctr"/>
            <a:r>
              <a:rPr lang="en-US" sz="2000" dirty="0">
                <a:latin typeface="Calibri" pitchFamily="34" charset="0"/>
              </a:rPr>
              <a:t>In connection with issuing bonds, the auditor may be engaged to attest to certain information specifically associated with the offering (see AAG-SLV 16.23)</a:t>
            </a:r>
          </a:p>
        </p:txBody>
      </p:sp>
      <p:sp>
        <p:nvSpPr>
          <p:cNvPr id="6" name="TextBox 5"/>
          <p:cNvSpPr txBox="1"/>
          <p:nvPr/>
        </p:nvSpPr>
        <p:spPr>
          <a:xfrm>
            <a:off x="482149" y="3657600"/>
            <a:ext cx="8229593" cy="2308324"/>
          </a:xfrm>
          <a:prstGeom prst="rect">
            <a:avLst/>
          </a:prstGeom>
          <a:solidFill>
            <a:srgbClr val="E5E5FF"/>
          </a:solidFill>
          <a:ln w="3175">
            <a:noFill/>
          </a:ln>
        </p:spPr>
        <p:txBody>
          <a:bodyPr wrap="square" rtlCol="0">
            <a:spAutoFit/>
          </a:bodyPr>
          <a:lstStyle/>
          <a:p>
            <a:pPr algn="ctr">
              <a:buNone/>
            </a:pPr>
            <a:r>
              <a:rPr lang="en-US" b="1" dirty="0">
                <a:latin typeface="Calibri" pitchFamily="34" charset="0"/>
                <a:cs typeface="Times New Roman" pitchFamily="18" charset="0"/>
              </a:rPr>
              <a:t>VERIFICATION OF MATHEMATICAL ACCURACY</a:t>
            </a:r>
            <a:endParaRPr lang="en-GB" dirty="0">
              <a:latin typeface="Calibri" pitchFamily="34" charset="0"/>
              <a:cs typeface="Times New Roman" pitchFamily="18" charset="0"/>
            </a:endParaRPr>
          </a:p>
          <a:p>
            <a:pPr marL="0" indent="0" algn="ctr">
              <a:spcBef>
                <a:spcPts val="0"/>
              </a:spcBef>
              <a:buNone/>
            </a:pPr>
            <a:r>
              <a:rPr lang="en-GB" dirty="0">
                <a:latin typeface="Calibri" pitchFamily="34" charset="0"/>
                <a:cs typeface="Times New Roman" pitchFamily="18" charset="0"/>
              </a:rPr>
              <a:t>The accuracy of (</a:t>
            </a:r>
            <a:r>
              <a:rPr lang="en-GB" dirty="0" err="1">
                <a:latin typeface="Calibri" pitchFamily="34" charset="0"/>
                <a:cs typeface="Times New Roman" pitchFamily="18" charset="0"/>
              </a:rPr>
              <a:t>i</a:t>
            </a:r>
            <a:r>
              <a:rPr lang="en-GB" dirty="0">
                <a:latin typeface="Calibri" pitchFamily="34" charset="0"/>
                <a:cs typeface="Times New Roman" pitchFamily="18" charset="0"/>
              </a:rPr>
              <a:t>) the arithmetic computations supporting the conclusion that the principal amounts of, and interest earned on, the government obligations to be acquired with a portion of the proceeds of the Series 2012 Bonds, together with other monies, if any,  are sufficient to pay the Redemption Price of and interest on the Refunded Bonds due through and including the Redemption Date and (ii) the mathematical computations supporting the conclusion that the Series 2012 Bonds will not be "arbitrage bonds" under the code, will be independently verified by ABC CPAs.</a:t>
            </a:r>
            <a:endParaRPr lang="en-US" dirty="0">
              <a:latin typeface="Calibri" pitchFamily="34" charset="0"/>
            </a:endParaRPr>
          </a:p>
        </p:txBody>
      </p:sp>
      <p:sp>
        <p:nvSpPr>
          <p:cNvPr id="7" name="Rectangle 6"/>
          <p:cNvSpPr/>
          <p:nvPr/>
        </p:nvSpPr>
        <p:spPr>
          <a:xfrm>
            <a:off x="7772400" y="6488668"/>
            <a:ext cx="406843" cy="276999"/>
          </a:xfrm>
          <a:prstGeom prst="rect">
            <a:avLst/>
          </a:prstGeom>
        </p:spPr>
        <p:txBody>
          <a:bodyPr wrap="none">
            <a:spAutoFit/>
          </a:bodyPr>
          <a:lstStyle/>
          <a:p>
            <a:fld id="{01E16EBA-0216-4FA1-BFEC-225E79399361}" type="slidenum">
              <a:rPr lang="en-US" sz="1200" smtClean="0">
                <a:solidFill>
                  <a:srgbClr val="0070C0"/>
                </a:solidFill>
              </a:rPr>
              <a:pPr/>
              <a:t>91</a:t>
            </a:fld>
            <a:endParaRPr lang="en-US" sz="12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Requirements when auditor is associated</a:t>
            </a:r>
          </a:p>
        </p:txBody>
      </p:sp>
      <p:sp>
        <p:nvSpPr>
          <p:cNvPr id="3" name="Content Placeholder 2"/>
          <p:cNvSpPr>
            <a:spLocks noGrp="1"/>
          </p:cNvSpPr>
          <p:nvPr>
            <p:ph idx="1"/>
          </p:nvPr>
        </p:nvSpPr>
        <p:spPr>
          <a:xfrm>
            <a:off x="0" y="990600"/>
            <a:ext cx="9144000" cy="5105401"/>
          </a:xfrm>
        </p:spPr>
        <p:txBody>
          <a:bodyPr/>
          <a:lstStyle/>
          <a:p>
            <a:pPr>
              <a:spcBef>
                <a:spcPts val="0"/>
              </a:spcBef>
            </a:pPr>
            <a:r>
              <a:rPr lang="en-US" dirty="0"/>
              <a:t>“</a:t>
            </a:r>
            <a:r>
              <a:rPr lang="en-US" dirty="0">
                <a:latin typeface="Calibri" pitchFamily="34" charset="0"/>
              </a:rPr>
              <a:t>Keeping current” procedures related to auditor’s report (AU 560.12)   [SUBSEQUENT EVENTS]</a:t>
            </a:r>
          </a:p>
          <a:p>
            <a:pPr lvl="1">
              <a:spcBef>
                <a:spcPts val="0"/>
              </a:spcBef>
              <a:buFont typeface="Wingdings" pitchFamily="2" charset="2"/>
              <a:buChar char="§"/>
            </a:pPr>
            <a:r>
              <a:rPr lang="en-US" dirty="0">
                <a:latin typeface="Calibri" pitchFamily="34" charset="0"/>
              </a:rPr>
              <a:t>Read all available information relating to the entity's financial and accounting matters</a:t>
            </a:r>
            <a:endParaRPr lang="en-US" sz="3200" dirty="0">
              <a:latin typeface="Calibri" pitchFamily="34" charset="0"/>
            </a:endParaRPr>
          </a:p>
          <a:p>
            <a:pPr lvl="1">
              <a:spcBef>
                <a:spcPts val="0"/>
              </a:spcBef>
              <a:buFont typeface="Wingdings" pitchFamily="2" charset="2"/>
              <a:buChar char="§"/>
            </a:pPr>
            <a:r>
              <a:rPr lang="en-US" dirty="0">
                <a:latin typeface="Calibri" pitchFamily="34" charset="0"/>
              </a:rPr>
              <a:t>Make inquiries</a:t>
            </a:r>
            <a:endParaRPr lang="en-US" sz="3200" dirty="0">
              <a:latin typeface="Calibri" pitchFamily="34" charset="0"/>
            </a:endParaRPr>
          </a:p>
          <a:p>
            <a:pPr lvl="1">
              <a:spcBef>
                <a:spcPts val="0"/>
              </a:spcBef>
              <a:buFont typeface="Wingdings" pitchFamily="2" charset="2"/>
              <a:buChar char="§"/>
            </a:pPr>
            <a:r>
              <a:rPr lang="en-US" dirty="0">
                <a:latin typeface="Calibri" pitchFamily="34" charset="0"/>
              </a:rPr>
              <a:t>Inquire of legal counsel</a:t>
            </a:r>
            <a:endParaRPr lang="en-US" sz="3200" dirty="0">
              <a:latin typeface="Calibri" pitchFamily="34" charset="0"/>
            </a:endParaRPr>
          </a:p>
          <a:p>
            <a:pPr lvl="1">
              <a:spcBef>
                <a:spcPts val="0"/>
              </a:spcBef>
              <a:buFont typeface="Wingdings" pitchFamily="2" charset="2"/>
              <a:buChar char="§"/>
            </a:pPr>
            <a:r>
              <a:rPr lang="en-US" dirty="0">
                <a:latin typeface="Calibri" pitchFamily="34" charset="0"/>
              </a:rPr>
              <a:t>Obtain a management representation letter related to subsequent events period</a:t>
            </a:r>
            <a:endParaRPr lang="en-US" sz="3200" dirty="0">
              <a:latin typeface="Calibri" pitchFamily="34" charset="0"/>
            </a:endParaRPr>
          </a:p>
          <a:p>
            <a:pPr>
              <a:spcBef>
                <a:spcPts val="0"/>
              </a:spcBef>
            </a:pPr>
            <a:r>
              <a:rPr lang="en-US" dirty="0">
                <a:latin typeface="Calibri" pitchFamily="34" charset="0"/>
              </a:rPr>
              <a:t>Reading the O/S (AU 550) [NOW AU-720], “OTHER INFO IN DOCS CONTAINING AFS”</a:t>
            </a:r>
          </a:p>
          <a:p>
            <a:pPr lvl="1">
              <a:spcBef>
                <a:spcPts val="0"/>
              </a:spcBef>
              <a:buFont typeface="Wingdings" pitchFamily="2" charset="2"/>
              <a:buChar char="§"/>
            </a:pPr>
            <a:r>
              <a:rPr lang="en-US" dirty="0">
                <a:latin typeface="Calibri" pitchFamily="34" charset="0"/>
              </a:rPr>
              <a:t>Be alert for information that is materially inconsistent with what’s in the financial statements covered by the auditor’s report</a:t>
            </a:r>
            <a:endParaRPr lang="en-US" sz="3200" dirty="0">
              <a:latin typeface="Calibri" pitchFamily="34" charset="0"/>
            </a:endParaRPr>
          </a:p>
          <a:p>
            <a:pPr lvl="1">
              <a:buNone/>
            </a:pPr>
            <a:endParaRPr lang="en-US" dirty="0"/>
          </a:p>
        </p:txBody>
      </p:sp>
      <p:sp>
        <p:nvSpPr>
          <p:cNvPr id="4" name="Rectangle 3"/>
          <p:cNvSpPr/>
          <p:nvPr/>
        </p:nvSpPr>
        <p:spPr>
          <a:xfrm>
            <a:off x="7772400" y="6488668"/>
            <a:ext cx="418704" cy="276999"/>
          </a:xfrm>
          <a:prstGeom prst="rect">
            <a:avLst/>
          </a:prstGeom>
        </p:spPr>
        <p:txBody>
          <a:bodyPr wrap="none">
            <a:spAutoFit/>
          </a:bodyPr>
          <a:lstStyle/>
          <a:p>
            <a:fld id="{01E16EBA-0216-4FA1-BFEC-225E79399361}" type="slidenum">
              <a:rPr lang="en-US" sz="1200" smtClean="0">
                <a:solidFill>
                  <a:srgbClr val="0070C0"/>
                </a:solidFill>
              </a:rPr>
              <a:pPr/>
              <a:t>92</a:t>
            </a:fld>
            <a:endParaRPr lang="en-US" sz="12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Describing the auditor’s role</a:t>
            </a:r>
          </a:p>
        </p:txBody>
      </p:sp>
      <p:sp>
        <p:nvSpPr>
          <p:cNvPr id="5" name="Content Placeholder 4"/>
          <p:cNvSpPr>
            <a:spLocks noGrp="1"/>
          </p:cNvSpPr>
          <p:nvPr>
            <p:ph idx="1"/>
          </p:nvPr>
        </p:nvSpPr>
        <p:spPr>
          <a:xfrm>
            <a:off x="508680" y="1317449"/>
            <a:ext cx="8178120" cy="2040894"/>
          </a:xfrm>
        </p:spPr>
        <p:txBody>
          <a:bodyPr/>
          <a:lstStyle/>
          <a:p>
            <a:r>
              <a:rPr lang="en-US" dirty="0">
                <a:latin typeface="Calibri" pitchFamily="34" charset="0"/>
              </a:rPr>
              <a:t>If auditor’s role is described in the OS, use the following language:</a:t>
            </a:r>
          </a:p>
          <a:p>
            <a:pPr>
              <a:buNone/>
            </a:pPr>
            <a:endParaRPr lang="en-US" dirty="0">
              <a:latin typeface="Calibri" pitchFamily="34" charset="0"/>
            </a:endParaRPr>
          </a:p>
          <a:p>
            <a:pPr lvl="1" algn="ctr">
              <a:buNone/>
            </a:pPr>
            <a:r>
              <a:rPr lang="en-US" b="1" u="sng" dirty="0">
                <a:latin typeface="Calibri" pitchFamily="34" charset="0"/>
              </a:rPr>
              <a:t>INDEPENDENT AUDITORS</a:t>
            </a:r>
            <a:endParaRPr lang="en-US" b="1" dirty="0">
              <a:latin typeface="Calibri" pitchFamily="34" charset="0"/>
            </a:endParaRPr>
          </a:p>
          <a:p>
            <a:pPr lvl="1">
              <a:buNone/>
            </a:pPr>
            <a:r>
              <a:rPr lang="en-US" dirty="0">
                <a:latin typeface="Calibri" pitchFamily="34" charset="0"/>
              </a:rPr>
              <a:t>    The financial statements as of December 31, 19XX and for the year then ended, included in this offering circular, have been audited by ABC, independent auditors, as stated in their report(s) appearing herein.</a:t>
            </a:r>
          </a:p>
        </p:txBody>
      </p:sp>
      <p:sp>
        <p:nvSpPr>
          <p:cNvPr id="6" name="TextBox 5"/>
          <p:cNvSpPr txBox="1"/>
          <p:nvPr/>
        </p:nvSpPr>
        <p:spPr>
          <a:xfrm>
            <a:off x="533400" y="4648200"/>
            <a:ext cx="7697585" cy="1846659"/>
          </a:xfrm>
          <a:prstGeom prst="rect">
            <a:avLst/>
          </a:prstGeom>
          <a:noFill/>
        </p:spPr>
        <p:txBody>
          <a:bodyPr wrap="square" rtlCol="0">
            <a:spAutoFit/>
          </a:bodyPr>
          <a:lstStyle/>
          <a:p>
            <a:pPr marL="0" lvl="2"/>
            <a:br>
              <a:rPr lang="en-US" sz="1600" dirty="0">
                <a:latin typeface="Arial" pitchFamily="34" charset="0"/>
                <a:cs typeface="Arial" pitchFamily="34" charset="0"/>
              </a:rPr>
            </a:br>
            <a:r>
              <a:rPr lang="en-US" sz="1600" dirty="0">
                <a:latin typeface="Calibri" pitchFamily="34" charset="0"/>
                <a:cs typeface="Arial" pitchFamily="34" charset="0"/>
              </a:rPr>
              <a:t>References:  </a:t>
            </a:r>
          </a:p>
          <a:p>
            <a:pPr marL="0" lvl="2">
              <a:buClr>
                <a:srgbClr val="00B0F0"/>
              </a:buClr>
              <a:buFont typeface="Arial" pitchFamily="34" charset="0"/>
              <a:buChar char="•"/>
            </a:pPr>
            <a:r>
              <a:rPr lang="en-US" sz="1600" dirty="0">
                <a:latin typeface="Calibri" pitchFamily="34" charset="0"/>
                <a:cs typeface="Arial" pitchFamily="34" charset="0"/>
              </a:rPr>
              <a:t>AAG-SLV par.16.20 </a:t>
            </a:r>
          </a:p>
          <a:p>
            <a:pPr marL="0" lvl="2">
              <a:buClr>
                <a:srgbClr val="00B0F0"/>
              </a:buClr>
              <a:buFont typeface="Arial" pitchFamily="34" charset="0"/>
              <a:buChar char="•"/>
            </a:pPr>
            <a:r>
              <a:rPr lang="en-US" sz="1600" dirty="0">
                <a:latin typeface="Calibri" pitchFamily="34" charset="0"/>
                <a:cs typeface="Arial" pitchFamily="34" charset="0"/>
              </a:rPr>
              <a:t>AU Section 9711, </a:t>
            </a:r>
            <a:r>
              <a:rPr lang="en-US" sz="1600" i="1" dirty="0">
                <a:latin typeface="Calibri" pitchFamily="34" charset="0"/>
                <a:cs typeface="Arial" pitchFamily="34" charset="0"/>
              </a:rPr>
              <a:t>Auditing Interpretations of Section 711, “Filings Under Federal Securities Statutes,”</a:t>
            </a:r>
            <a:r>
              <a:rPr lang="en-US" sz="1600" dirty="0">
                <a:latin typeface="Calibri" pitchFamily="34" charset="0"/>
                <a:cs typeface="Arial" pitchFamily="34" charset="0"/>
              </a:rPr>
              <a:t> Interpretation No. 2</a:t>
            </a:r>
          </a:p>
          <a:p>
            <a:pPr marL="0" lvl="2" indent="0">
              <a:buNone/>
            </a:pPr>
            <a:endParaRPr lang="en-US" sz="1600" dirty="0">
              <a:latin typeface="Arial" pitchFamily="34" charset="0"/>
              <a:cs typeface="Arial" pitchFamily="34" charset="0"/>
            </a:endParaRPr>
          </a:p>
          <a:p>
            <a:endParaRPr lang="en-US" dirty="0"/>
          </a:p>
        </p:txBody>
      </p:sp>
      <p:sp>
        <p:nvSpPr>
          <p:cNvPr id="7" name="Rectangle 6"/>
          <p:cNvSpPr/>
          <p:nvPr/>
        </p:nvSpPr>
        <p:spPr>
          <a:xfrm>
            <a:off x="7696200" y="6488668"/>
            <a:ext cx="417230" cy="276999"/>
          </a:xfrm>
          <a:prstGeom prst="rect">
            <a:avLst/>
          </a:prstGeom>
        </p:spPr>
        <p:txBody>
          <a:bodyPr wrap="none">
            <a:spAutoFit/>
          </a:bodyPr>
          <a:lstStyle/>
          <a:p>
            <a:fld id="{01E16EBA-0216-4FA1-BFEC-225E79399361}" type="slidenum">
              <a:rPr lang="en-US" sz="1200" smtClean="0">
                <a:solidFill>
                  <a:srgbClr val="0070C0"/>
                </a:solidFill>
              </a:rPr>
              <a:pPr/>
              <a:t>93</a:t>
            </a:fld>
            <a:endParaRPr lang="en-US" sz="12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Describing the auditor’s role </a:t>
            </a:r>
            <a:r>
              <a:rPr lang="en-US" sz="2800" i="1" dirty="0"/>
              <a:t>(Continued)</a:t>
            </a:r>
            <a:endParaRPr lang="en-US" dirty="0"/>
          </a:p>
        </p:txBody>
      </p:sp>
      <p:sp>
        <p:nvSpPr>
          <p:cNvPr id="5" name="Content Placeholder 4"/>
          <p:cNvSpPr>
            <a:spLocks noGrp="1"/>
          </p:cNvSpPr>
          <p:nvPr>
            <p:ph idx="1"/>
          </p:nvPr>
        </p:nvSpPr>
        <p:spPr>
          <a:xfrm>
            <a:off x="508680" y="1234323"/>
            <a:ext cx="8178120" cy="4766661"/>
          </a:xfrm>
          <a:noFill/>
        </p:spPr>
        <p:txBody>
          <a:bodyPr/>
          <a:lstStyle/>
          <a:p>
            <a:r>
              <a:rPr lang="en-US" dirty="0">
                <a:latin typeface="Calibri" pitchFamily="34" charset="0"/>
              </a:rPr>
              <a:t>Inappropriate references – “</a:t>
            </a:r>
            <a:r>
              <a:rPr lang="en-US" dirty="0" err="1">
                <a:latin typeface="Calibri" pitchFamily="34" charset="0"/>
              </a:rPr>
              <a:t>expertization</a:t>
            </a:r>
            <a:r>
              <a:rPr lang="en-US" dirty="0">
                <a:latin typeface="Calibri" pitchFamily="34" charset="0"/>
              </a:rPr>
              <a:t>”</a:t>
            </a:r>
            <a:r>
              <a:rPr lang="en-US" dirty="0">
                <a:latin typeface="Calibri" pitchFamily="34" charset="0"/>
                <a:cs typeface="Times New Roman" pitchFamily="18" charset="0"/>
              </a:rPr>
              <a:t> </a:t>
            </a:r>
          </a:p>
          <a:p>
            <a:pPr>
              <a:buNone/>
            </a:pPr>
            <a:endParaRPr lang="en-US" dirty="0">
              <a:latin typeface="Calibri" pitchFamily="34" charset="0"/>
            </a:endParaRPr>
          </a:p>
        </p:txBody>
      </p:sp>
      <p:grpSp>
        <p:nvGrpSpPr>
          <p:cNvPr id="2" name="Group 13"/>
          <p:cNvGrpSpPr/>
          <p:nvPr/>
        </p:nvGrpSpPr>
        <p:grpSpPr>
          <a:xfrm>
            <a:off x="1363295" y="1828800"/>
            <a:ext cx="7780705" cy="4017495"/>
            <a:chOff x="1363294" y="1895340"/>
            <a:chExt cx="7780705" cy="4017495"/>
          </a:xfrm>
        </p:grpSpPr>
        <p:sp>
          <p:nvSpPr>
            <p:cNvPr id="8" name="Rectangle 7"/>
            <p:cNvSpPr/>
            <p:nvPr/>
          </p:nvSpPr>
          <p:spPr>
            <a:xfrm>
              <a:off x="1363294" y="1895340"/>
              <a:ext cx="7090756" cy="1708160"/>
            </a:xfrm>
            <a:prstGeom prst="rect">
              <a:avLst/>
            </a:prstGeom>
            <a:solidFill>
              <a:srgbClr val="E5E5FF"/>
            </a:solidFill>
            <a:ln w="9525">
              <a:noFill/>
            </a:ln>
          </p:spPr>
          <p:txBody>
            <a:bodyPr wrap="square">
              <a:spAutoFit/>
            </a:bodyPr>
            <a:lstStyle/>
            <a:p>
              <a:pPr marL="0" lvl="2" indent="0">
                <a:buNone/>
              </a:pPr>
              <a:endParaRPr lang="en-US" sz="2100" dirty="0">
                <a:latin typeface="Times New Roman" pitchFamily="18" charset="0"/>
                <a:cs typeface="Times New Roman" pitchFamily="18" charset="0"/>
              </a:endParaRPr>
            </a:p>
            <a:p>
              <a:pPr marL="0" lvl="2" indent="0" algn="just">
                <a:buNone/>
              </a:pPr>
              <a:r>
                <a:rPr lang="en-US" sz="2000" dirty="0">
                  <a:latin typeface="Calibri" pitchFamily="34" charset="0"/>
                  <a:cs typeface="Times New Roman" pitchFamily="18" charset="0"/>
                </a:rPr>
                <a:t>The financial statements as of December 31, 19XX and for the year then ended, included in Appendix A of this offering circular, have been audited by ABC CPAs, independent auditors, as stated in their report appearing herein.</a:t>
              </a:r>
            </a:p>
          </p:txBody>
        </p:sp>
        <p:sp>
          <p:nvSpPr>
            <p:cNvPr id="10" name="TextBox 9"/>
            <p:cNvSpPr txBox="1"/>
            <p:nvPr/>
          </p:nvSpPr>
          <p:spPr>
            <a:xfrm>
              <a:off x="1371600" y="3912525"/>
              <a:ext cx="7090757" cy="1908215"/>
            </a:xfrm>
            <a:prstGeom prst="rect">
              <a:avLst/>
            </a:prstGeom>
            <a:solidFill>
              <a:srgbClr val="E5E5FF"/>
            </a:solidFill>
            <a:ln w="9525">
              <a:noFill/>
            </a:ln>
          </p:spPr>
          <p:txBody>
            <a:bodyPr wrap="square" rtlCol="0">
              <a:spAutoFit/>
            </a:bodyPr>
            <a:lstStyle/>
            <a:p>
              <a:pPr lvl="2" algn="ctr">
                <a:buNone/>
              </a:pPr>
              <a:r>
                <a:rPr lang="en-US" sz="2000" b="1" dirty="0">
                  <a:latin typeface="+mj-lt"/>
                  <a:cs typeface="Times New Roman" pitchFamily="18" charset="0"/>
                </a:rPr>
                <a:t>INDEPENDENT ACCOUNTANTS</a:t>
              </a:r>
            </a:p>
            <a:p>
              <a:pPr marL="0" lvl="2" indent="0">
                <a:buNone/>
              </a:pPr>
              <a:r>
                <a:rPr lang="en-US" sz="2000" dirty="0">
                  <a:latin typeface="Calibri" pitchFamily="34" charset="0"/>
                  <a:cs typeface="Times New Roman" pitchFamily="18" charset="0"/>
                </a:rPr>
                <a:t>Set forth in Appendix A are the consolidated financial statements of the District for the fiscal year ending June 30, 2011 as audited by ABC CPAs.  These audited financial statements have been included in reliance upon the reports of such firm</a:t>
              </a:r>
            </a:p>
            <a:p>
              <a:pPr marL="0" lvl="2" indent="0">
                <a:buNone/>
              </a:pPr>
              <a:endParaRPr lang="en-US" dirty="0"/>
            </a:p>
          </p:txBody>
        </p:sp>
        <p:sp>
          <p:nvSpPr>
            <p:cNvPr id="7" name="TextBox 6"/>
            <p:cNvSpPr txBox="1"/>
            <p:nvPr/>
          </p:nvSpPr>
          <p:spPr>
            <a:xfrm>
              <a:off x="4272716" y="1910174"/>
              <a:ext cx="1296786" cy="369332"/>
            </a:xfrm>
            <a:prstGeom prst="rect">
              <a:avLst/>
            </a:prstGeom>
            <a:solidFill>
              <a:srgbClr val="FFFF00"/>
            </a:solidFill>
          </p:spPr>
          <p:txBody>
            <a:bodyPr wrap="square" rtlCol="0">
              <a:spAutoFit/>
            </a:bodyPr>
            <a:lstStyle/>
            <a:p>
              <a:r>
                <a:rPr lang="en-US" b="1" dirty="0">
                  <a:latin typeface="+mj-lt"/>
                  <a:cs typeface="Times New Roman" pitchFamily="18" charset="0"/>
                </a:rPr>
                <a:t>EXPERTS</a:t>
              </a:r>
            </a:p>
          </p:txBody>
        </p:sp>
        <p:sp>
          <p:nvSpPr>
            <p:cNvPr id="11" name="TextBox 10"/>
            <p:cNvSpPr txBox="1"/>
            <p:nvPr/>
          </p:nvSpPr>
          <p:spPr>
            <a:xfrm>
              <a:off x="6629400" y="5131725"/>
              <a:ext cx="2514599" cy="400110"/>
            </a:xfrm>
            <a:prstGeom prst="rect">
              <a:avLst/>
            </a:prstGeom>
            <a:solidFill>
              <a:srgbClr val="FFFF00"/>
            </a:solidFill>
            <a:ln>
              <a:noFill/>
            </a:ln>
          </p:spPr>
          <p:txBody>
            <a:bodyPr wrap="square" rtlCol="0">
              <a:spAutoFit/>
            </a:bodyPr>
            <a:lstStyle/>
            <a:p>
              <a:r>
                <a:rPr lang="en-US" sz="2000" dirty="0">
                  <a:latin typeface="Times New Roman" pitchFamily="18" charset="0"/>
                  <a:cs typeface="Times New Roman" pitchFamily="18" charset="0"/>
                </a:rPr>
                <a:t>given their expertise </a:t>
              </a:r>
            </a:p>
          </p:txBody>
        </p:sp>
        <p:sp>
          <p:nvSpPr>
            <p:cNvPr id="13" name="TextBox 12"/>
            <p:cNvSpPr txBox="1"/>
            <p:nvPr/>
          </p:nvSpPr>
          <p:spPr>
            <a:xfrm>
              <a:off x="1447800" y="5512725"/>
              <a:ext cx="3276600" cy="400110"/>
            </a:xfrm>
            <a:prstGeom prst="rect">
              <a:avLst/>
            </a:prstGeom>
            <a:solidFill>
              <a:srgbClr val="FFFF00"/>
            </a:solidFill>
            <a:ln>
              <a:noFill/>
            </a:ln>
          </p:spPr>
          <p:txBody>
            <a:bodyPr wrap="square" rtlCol="0">
              <a:spAutoFit/>
            </a:bodyPr>
            <a:lstStyle/>
            <a:p>
              <a:r>
                <a:rPr lang="en-US" sz="2000" dirty="0">
                  <a:latin typeface="Times New Roman" pitchFamily="18" charset="0"/>
                  <a:cs typeface="Times New Roman" pitchFamily="18" charset="0"/>
                </a:rPr>
                <a:t>in accounting and auditing.</a:t>
              </a:r>
            </a:p>
          </p:txBody>
        </p:sp>
      </p:grpSp>
      <p:sp>
        <p:nvSpPr>
          <p:cNvPr id="12" name="Rectangle 11"/>
          <p:cNvSpPr/>
          <p:nvPr/>
        </p:nvSpPr>
        <p:spPr>
          <a:xfrm>
            <a:off x="7696200" y="6488668"/>
            <a:ext cx="411651" cy="276999"/>
          </a:xfrm>
          <a:prstGeom prst="rect">
            <a:avLst/>
          </a:prstGeom>
        </p:spPr>
        <p:txBody>
          <a:bodyPr wrap="none">
            <a:spAutoFit/>
          </a:bodyPr>
          <a:lstStyle/>
          <a:p>
            <a:fld id="{01E16EBA-0216-4FA1-BFEC-225E79399361}" type="slidenum">
              <a:rPr lang="en-US" sz="1200" smtClean="0">
                <a:solidFill>
                  <a:srgbClr val="0070C0"/>
                </a:solidFill>
              </a:rPr>
              <a:pPr/>
              <a:t>94</a:t>
            </a:fld>
            <a:endParaRPr lang="en-US" sz="12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Consents (inclusion letters) </a:t>
            </a:r>
          </a:p>
        </p:txBody>
      </p:sp>
      <p:sp>
        <p:nvSpPr>
          <p:cNvPr id="5" name="Content Placeholder 4"/>
          <p:cNvSpPr>
            <a:spLocks noGrp="1"/>
          </p:cNvSpPr>
          <p:nvPr>
            <p:ph idx="1"/>
          </p:nvPr>
        </p:nvSpPr>
        <p:spPr>
          <a:xfrm>
            <a:off x="508680" y="1317448"/>
            <a:ext cx="8635320" cy="4766661"/>
          </a:xfrm>
        </p:spPr>
        <p:txBody>
          <a:bodyPr/>
          <a:lstStyle/>
          <a:p>
            <a:r>
              <a:rPr lang="en-US" dirty="0">
                <a:latin typeface="Calibri" pitchFamily="34" charset="0"/>
              </a:rPr>
              <a:t>In </a:t>
            </a:r>
            <a:r>
              <a:rPr lang="en-US" dirty="0" err="1">
                <a:latin typeface="Calibri" pitchFamily="34" charset="0"/>
              </a:rPr>
              <a:t>muni</a:t>
            </a:r>
            <a:r>
              <a:rPr lang="en-US" dirty="0">
                <a:latin typeface="Calibri" pitchFamily="34" charset="0"/>
              </a:rPr>
              <a:t> offerings, a “consent” is called an “inclusion  letter”</a:t>
            </a:r>
          </a:p>
          <a:p>
            <a:r>
              <a:rPr lang="en-US" dirty="0">
                <a:latin typeface="Calibri" pitchFamily="34" charset="0"/>
              </a:rPr>
              <a:t>Issuance of an inclusion letter is not required by professional standards</a:t>
            </a:r>
          </a:p>
          <a:p>
            <a:r>
              <a:rPr lang="en-US" dirty="0">
                <a:latin typeface="Calibri" pitchFamily="34" charset="0"/>
              </a:rPr>
              <a:t>If inclusion letter is requested, use language such as:</a:t>
            </a:r>
          </a:p>
          <a:p>
            <a:pPr lvl="2">
              <a:buNone/>
            </a:pPr>
            <a:endParaRPr lang="en-US" dirty="0"/>
          </a:p>
        </p:txBody>
      </p:sp>
      <p:sp>
        <p:nvSpPr>
          <p:cNvPr id="6" name="TextBox 5"/>
          <p:cNvSpPr txBox="1"/>
          <p:nvPr/>
        </p:nvSpPr>
        <p:spPr>
          <a:xfrm>
            <a:off x="731520" y="5153910"/>
            <a:ext cx="7697585" cy="646331"/>
          </a:xfrm>
          <a:prstGeom prst="rect">
            <a:avLst/>
          </a:prstGeom>
          <a:noFill/>
        </p:spPr>
        <p:txBody>
          <a:bodyPr wrap="square" rtlCol="0">
            <a:spAutoFit/>
          </a:bodyPr>
          <a:lstStyle/>
          <a:p>
            <a:pPr lvl="2"/>
            <a:endParaRPr lang="en-US" dirty="0">
              <a:latin typeface="Times New Roman" pitchFamily="18" charset="0"/>
              <a:cs typeface="Times New Roman" pitchFamily="18" charset="0"/>
            </a:endParaRPr>
          </a:p>
          <a:p>
            <a:endParaRPr lang="en-US" dirty="0"/>
          </a:p>
        </p:txBody>
      </p:sp>
      <p:sp>
        <p:nvSpPr>
          <p:cNvPr id="7" name="TextBox 6"/>
          <p:cNvSpPr txBox="1"/>
          <p:nvPr/>
        </p:nvSpPr>
        <p:spPr>
          <a:xfrm>
            <a:off x="685800" y="4876800"/>
            <a:ext cx="7697585" cy="1600438"/>
          </a:xfrm>
          <a:prstGeom prst="rect">
            <a:avLst/>
          </a:prstGeom>
          <a:noFill/>
        </p:spPr>
        <p:txBody>
          <a:bodyPr wrap="square" rtlCol="0">
            <a:spAutoFit/>
          </a:bodyPr>
          <a:lstStyle/>
          <a:p>
            <a:pPr marL="0" lvl="2"/>
            <a:r>
              <a:rPr lang="en-US" sz="1600" dirty="0">
                <a:latin typeface="Calibri" pitchFamily="34" charset="0"/>
                <a:cs typeface="Arial" pitchFamily="34" charset="0"/>
              </a:rPr>
              <a:t>References:  </a:t>
            </a:r>
          </a:p>
          <a:p>
            <a:pPr marL="0" lvl="2">
              <a:buClr>
                <a:srgbClr val="00B0F0"/>
              </a:buClr>
              <a:buFont typeface="Arial" pitchFamily="34" charset="0"/>
              <a:buChar char="•"/>
            </a:pPr>
            <a:r>
              <a:rPr lang="en-US" sz="1600" dirty="0">
                <a:latin typeface="Calibri" pitchFamily="34" charset="0"/>
                <a:cs typeface="Arial" pitchFamily="34" charset="0"/>
              </a:rPr>
              <a:t>AAG-SLV par.16.21-.22</a:t>
            </a:r>
          </a:p>
          <a:p>
            <a:pPr marL="0" lvl="2">
              <a:buClr>
                <a:srgbClr val="00B0F0"/>
              </a:buClr>
              <a:buFont typeface="Arial" pitchFamily="34" charset="0"/>
              <a:buChar char="•"/>
            </a:pPr>
            <a:r>
              <a:rPr lang="en-US" sz="1600" dirty="0">
                <a:latin typeface="Calibri" pitchFamily="34" charset="0"/>
                <a:cs typeface="Arial" pitchFamily="34" charset="0"/>
              </a:rPr>
              <a:t>AU Section 9711, </a:t>
            </a:r>
            <a:r>
              <a:rPr lang="en-US" sz="1600" i="1" dirty="0">
                <a:latin typeface="Calibri" pitchFamily="34" charset="0"/>
                <a:cs typeface="Arial" pitchFamily="34" charset="0"/>
              </a:rPr>
              <a:t>Auditing Interpretations of Section 711, “Filings Under Federal Securities Statutes,” </a:t>
            </a:r>
            <a:r>
              <a:rPr lang="en-US" sz="1600" dirty="0">
                <a:latin typeface="Calibri" pitchFamily="34" charset="0"/>
                <a:cs typeface="Arial" pitchFamily="34" charset="0"/>
              </a:rPr>
              <a:t>Interpretation No. 3</a:t>
            </a:r>
          </a:p>
          <a:p>
            <a:pPr marL="0" lvl="2" indent="0">
              <a:buNone/>
            </a:pPr>
            <a:endParaRPr lang="en-US" sz="1600" dirty="0">
              <a:latin typeface="Arial" pitchFamily="34" charset="0"/>
              <a:cs typeface="Arial" pitchFamily="34" charset="0"/>
            </a:endParaRPr>
          </a:p>
          <a:p>
            <a:endParaRPr lang="en-US" dirty="0"/>
          </a:p>
        </p:txBody>
      </p:sp>
      <p:sp>
        <p:nvSpPr>
          <p:cNvPr id="8" name="Rectangle 7"/>
          <p:cNvSpPr/>
          <p:nvPr/>
        </p:nvSpPr>
        <p:spPr>
          <a:xfrm>
            <a:off x="1143000" y="3541215"/>
            <a:ext cx="6797031" cy="1061829"/>
          </a:xfrm>
          <a:prstGeom prst="rect">
            <a:avLst/>
          </a:prstGeom>
          <a:solidFill>
            <a:srgbClr val="E5E5FF"/>
          </a:solidFill>
          <a:ln w="9525">
            <a:noFill/>
          </a:ln>
        </p:spPr>
        <p:txBody>
          <a:bodyPr wrap="square">
            <a:spAutoFit/>
          </a:bodyPr>
          <a:lstStyle/>
          <a:p>
            <a:pPr marL="0" lvl="2" indent="0">
              <a:buNone/>
            </a:pPr>
            <a:r>
              <a:rPr lang="en-US" sz="2100" dirty="0">
                <a:latin typeface="+mj-lt"/>
                <a:cs typeface="Times New Roman" pitchFamily="18" charset="0"/>
              </a:rPr>
              <a:t>We agree to the inclusion in [identify the document] of our report, dated February 5, 20XX, on our audit of the financial statements of [name of entity].</a:t>
            </a:r>
          </a:p>
        </p:txBody>
      </p:sp>
      <p:sp>
        <p:nvSpPr>
          <p:cNvPr id="9" name="Rectangle 8"/>
          <p:cNvSpPr/>
          <p:nvPr/>
        </p:nvSpPr>
        <p:spPr>
          <a:xfrm>
            <a:off x="7696200" y="6488668"/>
            <a:ext cx="377860" cy="276999"/>
          </a:xfrm>
          <a:prstGeom prst="rect">
            <a:avLst/>
          </a:prstGeom>
        </p:spPr>
        <p:txBody>
          <a:bodyPr wrap="none">
            <a:spAutoFit/>
          </a:bodyPr>
          <a:lstStyle/>
          <a:p>
            <a:fld id="{01E16EBA-0216-4FA1-BFEC-225E79399361}" type="slidenum">
              <a:rPr lang="en-US" sz="1200" smtClean="0">
                <a:solidFill>
                  <a:srgbClr val="0070C0"/>
                </a:solidFill>
              </a:rPr>
              <a:pPr/>
              <a:t>95</a:t>
            </a:fld>
            <a:endParaRPr lang="en-US" sz="12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Voluntary association SKIP OVER AND COME BACK TO AFTER NONASSOCIATION</a:t>
            </a:r>
          </a:p>
        </p:txBody>
      </p:sp>
      <p:sp>
        <p:nvSpPr>
          <p:cNvPr id="3" name="Content Placeholder 2"/>
          <p:cNvSpPr>
            <a:spLocks noGrp="1"/>
          </p:cNvSpPr>
          <p:nvPr>
            <p:ph idx="1"/>
          </p:nvPr>
        </p:nvSpPr>
        <p:spPr>
          <a:xfrm>
            <a:off x="508680" y="1500324"/>
            <a:ext cx="8482920" cy="2140652"/>
          </a:xfrm>
        </p:spPr>
        <p:txBody>
          <a:bodyPr/>
          <a:lstStyle/>
          <a:p>
            <a:r>
              <a:rPr lang="en-US" sz="2200" dirty="0">
                <a:latin typeface="Calibri" pitchFamily="34" charset="0"/>
                <a:ea typeface="ＭＳ Ｐゴシック" pitchFamily="-64" charset="-128"/>
              </a:rPr>
              <a:t>Occurs when engagement letter requires client to request auditor’s permission to use auditor’s report in connection with a sale of securities</a:t>
            </a:r>
          </a:p>
          <a:p>
            <a:pPr lvl="1">
              <a:buFont typeface="Wingdings" pitchFamily="2" charset="2"/>
              <a:buChar char="§"/>
            </a:pPr>
            <a:r>
              <a:rPr lang="en-US" dirty="0">
                <a:latin typeface="Calibri" pitchFamily="34" charset="0"/>
              </a:rPr>
              <a:t>In such cases, auditor is associated even if no “mandatory” triggers have occurred</a:t>
            </a:r>
          </a:p>
          <a:p>
            <a:endParaRPr lang="en-US" dirty="0">
              <a:latin typeface="Arial" pitchFamily="-64" charset="0"/>
              <a:ea typeface="ＭＳ Ｐゴシック" pitchFamily="-64" charset="-128"/>
            </a:endParaRPr>
          </a:p>
        </p:txBody>
      </p:sp>
      <p:sp>
        <p:nvSpPr>
          <p:cNvPr id="4" name="TextBox 3"/>
          <p:cNvSpPr txBox="1"/>
          <p:nvPr/>
        </p:nvSpPr>
        <p:spPr>
          <a:xfrm>
            <a:off x="685800" y="3429000"/>
            <a:ext cx="7938655" cy="2031325"/>
          </a:xfrm>
          <a:prstGeom prst="rect">
            <a:avLst/>
          </a:prstGeom>
          <a:solidFill>
            <a:srgbClr val="E5E5FF"/>
          </a:solidFill>
          <a:ln w="9525">
            <a:noFill/>
          </a:ln>
        </p:spPr>
        <p:txBody>
          <a:bodyPr wrap="square" rtlCol="0">
            <a:spAutoFit/>
          </a:bodyPr>
          <a:lstStyle/>
          <a:p>
            <a:r>
              <a:rPr lang="en-US" dirty="0">
                <a:latin typeface="Calibri" pitchFamily="34" charset="0"/>
              </a:rPr>
              <a:t>“The Company may wish to include our report on these financial statements in a registration statement proposed to be filed under the Securities Act of 1933 or in some other securities offering.  You agree that the aforementioned audit report, or reference to our Firm, will not be included in any such offering without our prior permission or consent.  Any agreement to perform work in connection with an offering, including an agreement to provide permission or consent, will be a separate engagement.”</a:t>
            </a:r>
          </a:p>
        </p:txBody>
      </p:sp>
      <p:sp>
        <p:nvSpPr>
          <p:cNvPr id="5" name="TextBox 4"/>
          <p:cNvSpPr txBox="1"/>
          <p:nvPr/>
        </p:nvSpPr>
        <p:spPr>
          <a:xfrm>
            <a:off x="3581400" y="5486400"/>
            <a:ext cx="5029201" cy="923330"/>
          </a:xfrm>
          <a:prstGeom prst="rect">
            <a:avLst/>
          </a:prstGeom>
          <a:noFill/>
          <a:ln w="9525">
            <a:noFill/>
          </a:ln>
        </p:spPr>
        <p:txBody>
          <a:bodyPr wrap="square" rtlCol="0">
            <a:spAutoFit/>
          </a:bodyPr>
          <a:lstStyle/>
          <a:p>
            <a:pPr marL="0" lvl="1" algn="ctr"/>
            <a:r>
              <a:rPr lang="en-US" b="1" i="1" dirty="0">
                <a:latin typeface="Calibri" pitchFamily="34" charset="0"/>
              </a:rPr>
              <a:t>Important:  Both parties should understand what constitutes  “use of the report”</a:t>
            </a:r>
          </a:p>
          <a:p>
            <a:endParaRPr lang="en-US" dirty="0"/>
          </a:p>
        </p:txBody>
      </p:sp>
      <p:cxnSp>
        <p:nvCxnSpPr>
          <p:cNvPr id="7" name="Straight Arrow Connector 6"/>
          <p:cNvCxnSpPr>
            <a:stCxn id="5" idx="0"/>
          </p:cNvCxnSpPr>
          <p:nvPr/>
        </p:nvCxnSpPr>
        <p:spPr>
          <a:xfrm flipH="1" flipV="1">
            <a:off x="3199017" y="4339244"/>
            <a:ext cx="2896984" cy="1147156"/>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9" name="Straight Arrow Connector 8"/>
          <p:cNvCxnSpPr>
            <a:stCxn id="5" idx="0"/>
          </p:cNvCxnSpPr>
          <p:nvPr/>
        </p:nvCxnSpPr>
        <p:spPr>
          <a:xfrm flipH="1" flipV="1">
            <a:off x="5140039" y="4339244"/>
            <a:ext cx="955962" cy="1147156"/>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8" name="Rectangle 7"/>
          <p:cNvSpPr/>
          <p:nvPr/>
        </p:nvSpPr>
        <p:spPr>
          <a:xfrm>
            <a:off x="7696200" y="6488668"/>
            <a:ext cx="404406" cy="276999"/>
          </a:xfrm>
          <a:prstGeom prst="rect">
            <a:avLst/>
          </a:prstGeom>
        </p:spPr>
        <p:txBody>
          <a:bodyPr wrap="none">
            <a:spAutoFit/>
          </a:bodyPr>
          <a:lstStyle/>
          <a:p>
            <a:fld id="{01E16EBA-0216-4FA1-BFEC-225E79399361}" type="slidenum">
              <a:rPr lang="en-US" sz="1200" smtClean="0">
                <a:solidFill>
                  <a:srgbClr val="0070C0"/>
                </a:solidFill>
              </a:rPr>
              <a:pPr/>
              <a:t>96</a:t>
            </a:fld>
            <a:endParaRPr lang="en-US" sz="12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Non-association – MOVE THIS AHEAD</a:t>
            </a:r>
          </a:p>
        </p:txBody>
      </p:sp>
      <p:sp>
        <p:nvSpPr>
          <p:cNvPr id="3" name="Content Placeholder 2"/>
          <p:cNvSpPr>
            <a:spLocks noGrp="1"/>
          </p:cNvSpPr>
          <p:nvPr>
            <p:ph idx="1"/>
          </p:nvPr>
        </p:nvSpPr>
        <p:spPr>
          <a:xfrm>
            <a:off x="457200" y="1219200"/>
            <a:ext cx="8178120" cy="2040899"/>
          </a:xfrm>
        </p:spPr>
        <p:txBody>
          <a:bodyPr/>
          <a:lstStyle/>
          <a:p>
            <a:r>
              <a:rPr lang="en-US" sz="3600" dirty="0">
                <a:latin typeface="Calibri" pitchFamily="34" charset="0"/>
                <a:ea typeface="ＭＳ Ｐゴシック" pitchFamily="-64" charset="-128"/>
              </a:rPr>
              <a:t>Best practice</a:t>
            </a:r>
          </a:p>
          <a:p>
            <a:pPr lvl="1">
              <a:buFont typeface="Wingdings" pitchFamily="2" charset="2"/>
              <a:buChar char="§"/>
            </a:pPr>
            <a:r>
              <a:rPr lang="en-US" dirty="0">
                <a:latin typeface="Calibri" pitchFamily="34" charset="0"/>
              </a:rPr>
              <a:t>Consider including a requirement in the engagement letter that any OS issued by the client with which the auditor is not associated will contain language clearly indicating that the auditor is not associated (AAG-SLV 16.12)</a:t>
            </a:r>
          </a:p>
          <a:p>
            <a:pPr lvl="1"/>
            <a:endParaRPr lang="en-US" dirty="0"/>
          </a:p>
          <a:p>
            <a:endParaRPr lang="en-US" dirty="0">
              <a:latin typeface="Arial" pitchFamily="-64" charset="0"/>
              <a:ea typeface="ＭＳ Ｐゴシック" pitchFamily="-64" charset="-128"/>
            </a:endParaRPr>
          </a:p>
        </p:txBody>
      </p:sp>
      <p:sp>
        <p:nvSpPr>
          <p:cNvPr id="4" name="TextBox 3"/>
          <p:cNvSpPr txBox="1"/>
          <p:nvPr/>
        </p:nvSpPr>
        <p:spPr>
          <a:xfrm>
            <a:off x="1346662" y="3873739"/>
            <a:ext cx="6483927" cy="1938992"/>
          </a:xfrm>
          <a:prstGeom prst="rect">
            <a:avLst/>
          </a:prstGeom>
          <a:solidFill>
            <a:srgbClr val="E5E5FF"/>
          </a:solidFill>
          <a:ln>
            <a:noFill/>
          </a:ln>
        </p:spPr>
        <p:txBody>
          <a:bodyPr wrap="square" rtlCol="0">
            <a:spAutoFit/>
          </a:bodyPr>
          <a:lstStyle/>
          <a:p>
            <a:pPr marL="0" lvl="1" algn="ctr"/>
            <a:r>
              <a:rPr lang="en-US" sz="2000" dirty="0">
                <a:latin typeface="Calibri" pitchFamily="34" charset="0"/>
                <a:cs typeface="Times New Roman" pitchFamily="18" charset="0"/>
              </a:rPr>
              <a:t>ABC CPAs, the independent auditor for the Town, has not been engaged to perform and has not performed, since the date of their report included herein, any procedures on the financial statements addressed in their report included in this Official Statement.  ABC CPAs also has not performed any procedures relating to this Official Statement</a:t>
            </a:r>
            <a:r>
              <a:rPr lang="en-US" sz="2000" dirty="0">
                <a:latin typeface="Times New Roman" pitchFamily="18" charset="0"/>
                <a:cs typeface="Times New Roman" pitchFamily="18" charset="0"/>
              </a:rPr>
              <a:t>. </a:t>
            </a:r>
          </a:p>
        </p:txBody>
      </p:sp>
      <p:sp>
        <p:nvSpPr>
          <p:cNvPr id="5" name="Rectangle 4"/>
          <p:cNvSpPr/>
          <p:nvPr/>
        </p:nvSpPr>
        <p:spPr>
          <a:xfrm>
            <a:off x="7696200" y="6488668"/>
            <a:ext cx="397673" cy="276999"/>
          </a:xfrm>
          <a:prstGeom prst="rect">
            <a:avLst/>
          </a:prstGeom>
        </p:spPr>
        <p:txBody>
          <a:bodyPr wrap="none">
            <a:spAutoFit/>
          </a:bodyPr>
          <a:lstStyle/>
          <a:p>
            <a:fld id="{01E16EBA-0216-4FA1-BFEC-225E79399361}" type="slidenum">
              <a:rPr lang="en-US" sz="1200" smtClean="0">
                <a:solidFill>
                  <a:srgbClr val="0070C0"/>
                </a:solidFill>
              </a:rPr>
              <a:pPr/>
              <a:t>97</a:t>
            </a:fld>
            <a:endParaRPr lang="en-US" sz="12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Auditor association with official statements</a:t>
            </a:r>
          </a:p>
        </p:txBody>
      </p:sp>
      <p:sp>
        <p:nvSpPr>
          <p:cNvPr id="3" name="Content Placeholder 2"/>
          <p:cNvSpPr>
            <a:spLocks noGrp="1"/>
          </p:cNvSpPr>
          <p:nvPr>
            <p:ph idx="1"/>
          </p:nvPr>
        </p:nvSpPr>
        <p:spPr>
          <a:xfrm>
            <a:off x="533400" y="1676400"/>
            <a:ext cx="8178120" cy="4766661"/>
          </a:xfrm>
        </p:spPr>
        <p:txBody>
          <a:bodyPr/>
          <a:lstStyle/>
          <a:p>
            <a:r>
              <a:rPr lang="en-US" sz="3200" dirty="0">
                <a:latin typeface="Calibri" pitchFamily="34" charset="0"/>
                <a:ea typeface="ＭＳ Ｐゴシック" pitchFamily="-64" charset="-128"/>
              </a:rPr>
              <a:t>Can you spot the inconsistency?</a:t>
            </a:r>
          </a:p>
          <a:p>
            <a:pPr lvl="1">
              <a:buNone/>
            </a:pPr>
            <a:endParaRPr lang="en-US" dirty="0"/>
          </a:p>
        </p:txBody>
      </p:sp>
      <p:sp>
        <p:nvSpPr>
          <p:cNvPr id="5" name="TextBox 4"/>
          <p:cNvSpPr txBox="1"/>
          <p:nvPr/>
        </p:nvSpPr>
        <p:spPr>
          <a:xfrm>
            <a:off x="1084811" y="2971800"/>
            <a:ext cx="6974378" cy="2831544"/>
          </a:xfrm>
          <a:prstGeom prst="rect">
            <a:avLst/>
          </a:prstGeom>
          <a:solidFill>
            <a:srgbClr val="E5E5FF"/>
          </a:solidFill>
          <a:ln w="9525">
            <a:noFill/>
          </a:ln>
        </p:spPr>
        <p:txBody>
          <a:bodyPr wrap="square" rtlCol="0">
            <a:spAutoFit/>
          </a:bodyPr>
          <a:lstStyle/>
          <a:p>
            <a:pPr lvl="2" algn="ctr">
              <a:buNone/>
            </a:pPr>
            <a:r>
              <a:rPr lang="en-US" sz="2000" b="1" dirty="0">
                <a:latin typeface="Calibri" pitchFamily="34" charset="0"/>
                <a:cs typeface="Times New Roman" pitchFamily="18" charset="0"/>
              </a:rPr>
              <a:t>GENERAL CONSIDERATIONS</a:t>
            </a:r>
          </a:p>
          <a:p>
            <a:pPr lvl="1" algn="ctr"/>
            <a:r>
              <a:rPr lang="en-GB" sz="2000" dirty="0">
                <a:latin typeface="Calibri" pitchFamily="34" charset="0"/>
                <a:cs typeface="Times New Roman" pitchFamily="18" charset="0"/>
              </a:rPr>
              <a:t>The District's financial statements for the year ended June 30, 2011, were audited by ABC CPAs, and have been included herein as Appendix A.  ABC CPAs has agreed to the publication of its audit opinion on such financial statements in this OS.   ABC CPAs has not been engaged to perform any updating procedures subsequent to the date of its audit report on the June 30, 2011 financial statements.</a:t>
            </a:r>
            <a:endParaRPr lang="en-US" sz="2000" dirty="0">
              <a:latin typeface="Calibri" pitchFamily="34" charset="0"/>
              <a:cs typeface="Times New Roman" pitchFamily="18" charset="0"/>
            </a:endParaRPr>
          </a:p>
          <a:p>
            <a:pPr marL="0" lvl="2" indent="0">
              <a:buNone/>
            </a:pPr>
            <a:endParaRPr lang="en-US" dirty="0"/>
          </a:p>
        </p:txBody>
      </p:sp>
      <p:sp>
        <p:nvSpPr>
          <p:cNvPr id="6" name="Rectangle 5"/>
          <p:cNvSpPr/>
          <p:nvPr/>
        </p:nvSpPr>
        <p:spPr>
          <a:xfrm>
            <a:off x="7772400" y="6488668"/>
            <a:ext cx="410049" cy="276999"/>
          </a:xfrm>
          <a:prstGeom prst="rect">
            <a:avLst/>
          </a:prstGeom>
        </p:spPr>
        <p:txBody>
          <a:bodyPr wrap="none">
            <a:spAutoFit/>
          </a:bodyPr>
          <a:lstStyle/>
          <a:p>
            <a:fld id="{01E16EBA-0216-4FA1-BFEC-225E79399361}" type="slidenum">
              <a:rPr lang="en-US" sz="1200" smtClean="0">
                <a:solidFill>
                  <a:srgbClr val="0070C0"/>
                </a:solidFill>
              </a:rPr>
              <a:pPr/>
              <a:t>98</a:t>
            </a:fld>
            <a:endParaRPr lang="en-US" sz="12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Auditor association with continuing disclosure documents</a:t>
            </a:r>
          </a:p>
        </p:txBody>
      </p:sp>
      <p:sp>
        <p:nvSpPr>
          <p:cNvPr id="4" name="Content Placeholder 3"/>
          <p:cNvSpPr>
            <a:spLocks noGrp="1"/>
          </p:cNvSpPr>
          <p:nvPr>
            <p:ph idx="1"/>
          </p:nvPr>
        </p:nvSpPr>
        <p:spPr>
          <a:xfrm>
            <a:off x="508680" y="1749698"/>
            <a:ext cx="8178120" cy="4766661"/>
          </a:xfrm>
        </p:spPr>
        <p:txBody>
          <a:bodyPr/>
          <a:lstStyle/>
          <a:p>
            <a:r>
              <a:rPr lang="en-US" dirty="0"/>
              <a:t>“</a:t>
            </a:r>
            <a:r>
              <a:rPr lang="en-US" dirty="0">
                <a:latin typeface="Calibri" pitchFamily="34" charset="0"/>
              </a:rPr>
              <a:t>Continuing disclosures” = disclosure documents disseminated subsequent to initial issuance of the bonds</a:t>
            </a:r>
          </a:p>
          <a:p>
            <a:pPr>
              <a:buNone/>
            </a:pPr>
            <a:endParaRPr lang="en-US" dirty="0">
              <a:latin typeface="Calibri" pitchFamily="34" charset="0"/>
            </a:endParaRPr>
          </a:p>
          <a:p>
            <a:r>
              <a:rPr lang="en-US" dirty="0">
                <a:latin typeface="Calibri" pitchFamily="34" charset="0"/>
              </a:rPr>
              <a:t>Also referred to as “secondary market disclosure”</a:t>
            </a:r>
          </a:p>
        </p:txBody>
      </p:sp>
      <p:sp>
        <p:nvSpPr>
          <p:cNvPr id="5" name="Rectangle 4"/>
          <p:cNvSpPr/>
          <p:nvPr/>
        </p:nvSpPr>
        <p:spPr>
          <a:xfrm>
            <a:off x="7696200" y="6488668"/>
            <a:ext cx="399789" cy="276999"/>
          </a:xfrm>
          <a:prstGeom prst="rect">
            <a:avLst/>
          </a:prstGeom>
        </p:spPr>
        <p:txBody>
          <a:bodyPr wrap="none">
            <a:spAutoFit/>
          </a:bodyPr>
          <a:lstStyle/>
          <a:p>
            <a:fld id="{01E16EBA-0216-4FA1-BFEC-225E79399361}" type="slidenum">
              <a:rPr lang="en-US" sz="1200" smtClean="0">
                <a:solidFill>
                  <a:srgbClr val="0070C0"/>
                </a:solidFill>
              </a:rPr>
              <a:pPr/>
              <a:t>99</a:t>
            </a:fld>
            <a:endParaRPr lang="en-US" sz="1200" dirty="0"/>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MSL Powerpoint Template White background[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 PP TEMPLATE 10.24.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MSL Powerpoint Template White background[1]</Template>
  <TotalTime>18070</TotalTime>
  <Words>14143</Words>
  <Application>Microsoft Office PowerPoint</Application>
  <PresentationFormat>Letter Paper (8.5x11 in)</PresentationFormat>
  <Paragraphs>1854</Paragraphs>
  <Slides>175</Slides>
  <Notes>68</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175</vt:i4>
      </vt:variant>
    </vt:vector>
  </HeadingPairs>
  <TitlesOfParts>
    <vt:vector size="193" baseType="lpstr">
      <vt:lpstr>ＭＳ Ｐゴシック</vt:lpstr>
      <vt:lpstr>Wingdings</vt:lpstr>
      <vt:lpstr>ヒラギノ角ゴ Pro W3</vt:lpstr>
      <vt:lpstr>Calibri</vt:lpstr>
      <vt:lpstr>Constantia</vt:lpstr>
      <vt:lpstr>Helvetica 75 Bold</vt:lpstr>
      <vt:lpstr>Helvetica</vt:lpstr>
      <vt:lpstr>Arial</vt:lpstr>
      <vt:lpstr>Tahoma</vt:lpstr>
      <vt:lpstr>MSTEPHENS</vt:lpstr>
      <vt:lpstr>Times New Roman</vt:lpstr>
      <vt:lpstr>Arial Black</vt:lpstr>
      <vt:lpstr>HGP明朝E</vt:lpstr>
      <vt:lpstr>Wingdings 2</vt:lpstr>
      <vt:lpstr>Georgia</vt:lpstr>
      <vt:lpstr>MSL Powerpoint Template White background[1]</vt:lpstr>
      <vt:lpstr>NEW PP TEMPLATE 10.24.13</vt:lpstr>
      <vt:lpstr>Flow</vt:lpstr>
      <vt:lpstr>PowerPoint Presentation</vt:lpstr>
      <vt:lpstr>Single Audit  The Super Circular</vt:lpstr>
      <vt:lpstr>Topics</vt:lpstr>
      <vt:lpstr>PowerPoint Presentation</vt:lpstr>
      <vt:lpstr>Super Circular Implementation Time Line</vt:lpstr>
      <vt:lpstr>What Was</vt:lpstr>
      <vt:lpstr>Policy Reforms</vt:lpstr>
      <vt:lpstr>Nine Points of Reform</vt:lpstr>
      <vt:lpstr>Nine Points of Reform</vt:lpstr>
      <vt:lpstr>Nine Points of Reform</vt:lpstr>
      <vt:lpstr>Nine Points of Reform</vt:lpstr>
      <vt:lpstr>Nine Points of Reform</vt:lpstr>
      <vt:lpstr>Nine Points of Reform</vt:lpstr>
      <vt:lpstr>Nine Points of Reform</vt:lpstr>
      <vt:lpstr>Nine Points of Reform</vt:lpstr>
      <vt:lpstr>Nine Points of Reform</vt:lpstr>
      <vt:lpstr>Circular Components</vt:lpstr>
      <vt:lpstr>Circular Components</vt:lpstr>
      <vt:lpstr>Circular Appendices</vt:lpstr>
      <vt:lpstr>Circular Appendices (Cont.)</vt:lpstr>
      <vt:lpstr>Overview of Various Regulatory Changes related to Pre and Post Award</vt:lpstr>
      <vt:lpstr>Regulatory Changes – Part C Pre Award</vt:lpstr>
      <vt:lpstr>Regulatory Changes – Part C Pre Award</vt:lpstr>
      <vt:lpstr>Regulatory Changes – Part C Pre Award</vt:lpstr>
      <vt:lpstr>Regulatory Changes – Part D Post Award</vt:lpstr>
      <vt:lpstr>Regulatory Changes – Part D Post Award</vt:lpstr>
      <vt:lpstr>Regulatory Changes – Part D Post Award</vt:lpstr>
      <vt:lpstr>Regulatory Changes – Part D Post Award</vt:lpstr>
      <vt:lpstr>Regulatory Changes – Part D Post Award</vt:lpstr>
      <vt:lpstr>Single Audit Changes</vt:lpstr>
      <vt:lpstr>Single Audit Changes</vt:lpstr>
      <vt:lpstr>Single Audit Changes (Cont.)</vt:lpstr>
      <vt:lpstr>Single Audit Changes (Cont.)</vt:lpstr>
      <vt:lpstr>Single Audit Changes (Cont.)</vt:lpstr>
      <vt:lpstr>Single Audit Changes (Cont.)</vt:lpstr>
      <vt:lpstr>Changes to Major Program Determination</vt:lpstr>
      <vt:lpstr>Changes to Major Program Determination (Cont.)</vt:lpstr>
      <vt:lpstr>Other – Compliance Requirements</vt:lpstr>
      <vt:lpstr>Other – Compliance Requirements (Cont.)</vt:lpstr>
      <vt:lpstr>Designation of Agency Officials</vt:lpstr>
      <vt:lpstr>Keep a Look Out</vt:lpstr>
      <vt:lpstr>Monitor Resources</vt:lpstr>
      <vt:lpstr>Discussion of Government Standards for Internal Control</vt:lpstr>
      <vt:lpstr>Standards for Internal Control in the Government</vt:lpstr>
      <vt:lpstr>Reasons for Green Book Revision</vt:lpstr>
      <vt:lpstr>What’s in Green Book for the Federal Government?</vt:lpstr>
      <vt:lpstr>What’s in Green Book for  State and Local Governments?</vt:lpstr>
      <vt:lpstr>What’s in Green Book for Management and Auditors? </vt:lpstr>
      <vt:lpstr>Updated COSO Framework</vt:lpstr>
      <vt:lpstr>Internal Control: COSO Framework </vt:lpstr>
      <vt:lpstr>The COSO Framework</vt:lpstr>
      <vt:lpstr>Updated COSO Framework</vt:lpstr>
      <vt:lpstr>Updated COSO Framework:  Components of Internal Control</vt:lpstr>
      <vt:lpstr>From COSO to Green Book: Harmonization</vt:lpstr>
      <vt:lpstr>Green Book Revision Process</vt:lpstr>
      <vt:lpstr>Revised Green Book:  Standards for Internal Control  in the Federal Government</vt:lpstr>
      <vt:lpstr>Revised Green Book: Overview</vt:lpstr>
      <vt:lpstr>Overview: Components, Principles, and Attributes</vt:lpstr>
      <vt:lpstr>Overview: Principles and Attributes</vt:lpstr>
      <vt:lpstr> Overview: Management Evaluation</vt:lpstr>
      <vt:lpstr>Revised Green Book: Standards</vt:lpstr>
      <vt:lpstr>Revised Green Book: Standards (Continued)</vt:lpstr>
      <vt:lpstr>Standards: COSO vs. Green Book</vt:lpstr>
      <vt:lpstr>Standards: Harmonization from COSO to Green Book</vt:lpstr>
      <vt:lpstr>Standards: Harmonization Example</vt:lpstr>
      <vt:lpstr>Green Book Revision  Proposed Timeline</vt:lpstr>
      <vt:lpstr>Green Book Advisory Council</vt:lpstr>
      <vt:lpstr>Definition of Internal Controls  </vt:lpstr>
      <vt:lpstr>Responsibility for Internal Control</vt:lpstr>
      <vt:lpstr>The Yellow Book: Framework for Audits</vt:lpstr>
      <vt:lpstr>Linkage Between Criteria (Yellow Book) and Internal Control (Green Book)</vt:lpstr>
      <vt:lpstr>The Yellow Book: Framework for Audits</vt:lpstr>
      <vt:lpstr>Linkage Between Findings (Yellow Book) and Internal Control (Green Book)</vt:lpstr>
      <vt:lpstr>Green Book and Yellow Book</vt:lpstr>
      <vt:lpstr>What are the five standards  for internal control?                                      </vt:lpstr>
      <vt:lpstr>Control Environment </vt:lpstr>
      <vt:lpstr>Risk Assessment</vt:lpstr>
      <vt:lpstr>Control Activities    </vt:lpstr>
      <vt:lpstr>Information and Communication  </vt:lpstr>
      <vt:lpstr>Monitoring        </vt:lpstr>
      <vt:lpstr>Where to Find the Green Book</vt:lpstr>
      <vt:lpstr>Municipal Securities Issues </vt:lpstr>
      <vt:lpstr>Topics to be Covered</vt:lpstr>
      <vt:lpstr>Glossary</vt:lpstr>
      <vt:lpstr>Sources of AICPA guidance</vt:lpstr>
      <vt:lpstr>Auditor association -- official statements</vt:lpstr>
      <vt:lpstr>Auditor association -- Official Statements (OS)</vt:lpstr>
      <vt:lpstr>Actions that trigger mandatory association</vt:lpstr>
      <vt:lpstr>Actions that trigger mandatory association (continued)</vt:lpstr>
      <vt:lpstr>Actions that trigger mandatory association (continued)</vt:lpstr>
      <vt:lpstr>Actions that trigger mandatory association  (Continued)</vt:lpstr>
      <vt:lpstr>Requirements when auditor is associated</vt:lpstr>
      <vt:lpstr>Describing the auditor’s role</vt:lpstr>
      <vt:lpstr>Describing the auditor’s role (Continued)</vt:lpstr>
      <vt:lpstr>Consents (inclusion letters) </vt:lpstr>
      <vt:lpstr>Voluntary association SKIP OVER AND COME BACK TO AFTER NONASSOCIATION</vt:lpstr>
      <vt:lpstr>Non-association – MOVE THIS AHEAD</vt:lpstr>
      <vt:lpstr>Auditor association with official statements</vt:lpstr>
      <vt:lpstr>Auditor association with continuing disclosure documents</vt:lpstr>
      <vt:lpstr>Continuing disclosure requirements</vt:lpstr>
      <vt:lpstr>Comparison: ’34 Act requirements vs. muni requirements </vt:lpstr>
      <vt:lpstr>Auditor association – continuing disclosure filings (AAG-SLV 16.10)</vt:lpstr>
      <vt:lpstr>Overview of municipal securities regulatory framework today</vt:lpstr>
      <vt:lpstr>Reports to Congress on muni market regulation – July 2012</vt:lpstr>
      <vt:lpstr>SEC report</vt:lpstr>
      <vt:lpstr>Key disclosure recommendations</vt:lpstr>
      <vt:lpstr>GAO report</vt:lpstr>
      <vt:lpstr>For more information</vt:lpstr>
      <vt:lpstr>For more information (Continued)</vt:lpstr>
      <vt:lpstr>PowerPoint Presentation</vt:lpstr>
      <vt:lpstr>PowerPoint Presentation</vt:lpstr>
      <vt:lpstr>PowerPoint Presentation</vt:lpstr>
      <vt:lpstr>Increased scrutiny of muni underwriter due diligence</vt:lpstr>
      <vt:lpstr>FRAUD RISK</vt:lpstr>
      <vt:lpstr>Types of Audits</vt:lpstr>
      <vt:lpstr>Role of Financial Statement Audit</vt:lpstr>
      <vt:lpstr>Financial Statement Audits</vt:lpstr>
      <vt:lpstr>Financial Statement Audits (Cont.)</vt:lpstr>
      <vt:lpstr>AU-C Section 240 – Consideration of Fraud in a Financial Statement Audit</vt:lpstr>
      <vt:lpstr>Government Auditing Standards – Reporting Fraud in a Financial Statement Audit</vt:lpstr>
      <vt:lpstr>OMB A-133, Single Audit – Assessing Risk of Material Non-Compliance Due to Fraud</vt:lpstr>
      <vt:lpstr>OMB A-133, Single Audit – Assessing Risk of Material Noncompliance Due to Fraud  (Continued)</vt:lpstr>
      <vt:lpstr>OMB A-133, Single Audit – Assessing Risk of Material Noncompliance Due to Fraud  (Continued)</vt:lpstr>
      <vt:lpstr>OMB A-133, Single Audit – Assessing Risk of Material Noncompliance Due to Fraud  (Continued)</vt:lpstr>
      <vt:lpstr>Impact of Fraud on Organizations</vt:lpstr>
      <vt:lpstr>The Fraud Environment</vt:lpstr>
      <vt:lpstr>Types of Controls</vt:lpstr>
      <vt:lpstr>Victim Organizations - Government</vt:lpstr>
      <vt:lpstr>How Occupational Fraud is Committed</vt:lpstr>
      <vt:lpstr>Detection of Fraud Schemes</vt:lpstr>
      <vt:lpstr>Detection of Fraud Schemes (Cont.)</vt:lpstr>
      <vt:lpstr>Perpetrators</vt:lpstr>
      <vt:lpstr>Perpetrator (Continued)</vt:lpstr>
      <vt:lpstr>Perpetrators (Continued)</vt:lpstr>
      <vt:lpstr>Perpetrators (Continued)</vt:lpstr>
      <vt:lpstr>Perpetrators (Continued)</vt:lpstr>
      <vt:lpstr>Perpetrators (Continued)</vt:lpstr>
      <vt:lpstr>Perpetrators  (Continued)</vt:lpstr>
      <vt:lpstr>Perpetrators  (Continued)</vt:lpstr>
      <vt:lpstr>Municipal Bankruptcies</vt:lpstr>
      <vt:lpstr>Overview and Recent History</vt:lpstr>
      <vt:lpstr>Overview and Recent History (Continued)</vt:lpstr>
      <vt:lpstr>PowerPoint Presentation</vt:lpstr>
      <vt:lpstr>Overview and Recent History (Continued)</vt:lpstr>
      <vt:lpstr>General-Purpose Local Government Filings (Since January 2010)</vt:lpstr>
      <vt:lpstr>Special District Filings (Since January 2010)</vt:lpstr>
      <vt:lpstr>Special District Filings (Since January 2010) (Continued)</vt:lpstr>
      <vt:lpstr>City of San Bernardino, CA Population 208,000</vt:lpstr>
      <vt:lpstr>City of San Bernardino, CA (Continued)</vt:lpstr>
      <vt:lpstr>City of San Bernardino, CA (Continued)</vt:lpstr>
      <vt:lpstr>Town of Mammoth Lakes, CA Population 8,250</vt:lpstr>
      <vt:lpstr>Town of Mammoth Lakes, CA (Continued)</vt:lpstr>
      <vt:lpstr>City of Stockton, CA Population 296,000</vt:lpstr>
      <vt:lpstr>City of Stockton, CA (Continued)</vt:lpstr>
      <vt:lpstr>City of Stockton, CA (Continued)</vt:lpstr>
      <vt:lpstr>Jefferson County, Alabama Population 660,000</vt:lpstr>
      <vt:lpstr>Jefferson County, AL (Continued)</vt:lpstr>
      <vt:lpstr>City of Harrisburg, PA Population 49,000</vt:lpstr>
      <vt:lpstr>City of Harrisburg, PA  (Continued)</vt:lpstr>
      <vt:lpstr>City of Central Falls, RI Population 19,000</vt:lpstr>
      <vt:lpstr>City of Central Falls, RI  (Continued)</vt:lpstr>
      <vt:lpstr>City of Central Falls, RI  (Continued)</vt:lpstr>
      <vt:lpstr>Boise County, Idaho Population 6,800</vt:lpstr>
      <vt:lpstr>Boise County, ID (Continued)</vt:lpstr>
      <vt:lpstr>City of Detroit, MI Population 714,000</vt:lpstr>
      <vt:lpstr>City of Detroit, MI (Continued)</vt:lpstr>
      <vt:lpstr>City of Detroit, MI (Continued)</vt:lpstr>
      <vt:lpstr>City of Detroit, MI (Continued)</vt:lpstr>
      <vt:lpstr>The Best Five States in the Country (Amounts Presented in Millions – Based on 2013 Information)</vt:lpstr>
      <vt:lpstr>The Worst Five States in the Country (Amounts Presented in Millions – Based on 2013 Information)</vt:lpstr>
      <vt:lpstr>Would You Invest in This Company?</vt:lpstr>
      <vt:lpstr>2013 Federal Financial Position(2)</vt:lpstr>
      <vt:lpstr>Federal Balance Sheet</vt:lpstr>
      <vt:lpstr>Operating Cash</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Charisse Henning</dc:creator>
  <cp:lastModifiedBy>Karen Pastula</cp:lastModifiedBy>
  <cp:revision>702</cp:revision>
  <dcterms:created xsi:type="dcterms:W3CDTF">2011-04-27T14:51:42Z</dcterms:created>
  <dcterms:modified xsi:type="dcterms:W3CDTF">2017-01-11T20:40:48Z</dcterms:modified>
</cp:coreProperties>
</file>