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33"/>
  </p:notesMasterIdLst>
  <p:handoutMasterIdLst>
    <p:handoutMasterId r:id="rId34"/>
  </p:handoutMasterIdLst>
  <p:sldIdLst>
    <p:sldId id="311" r:id="rId2"/>
    <p:sldId id="313" r:id="rId3"/>
    <p:sldId id="315" r:id="rId4"/>
    <p:sldId id="289" r:id="rId5"/>
    <p:sldId id="316" r:id="rId6"/>
    <p:sldId id="317" r:id="rId7"/>
    <p:sldId id="318" r:id="rId8"/>
    <p:sldId id="319" r:id="rId9"/>
    <p:sldId id="321" r:id="rId10"/>
    <p:sldId id="320" r:id="rId11"/>
    <p:sldId id="323" r:id="rId12"/>
    <p:sldId id="322" r:id="rId13"/>
    <p:sldId id="339" r:id="rId14"/>
    <p:sldId id="312" r:id="rId15"/>
    <p:sldId id="303" r:id="rId16"/>
    <p:sldId id="327" r:id="rId17"/>
    <p:sldId id="331" r:id="rId18"/>
    <p:sldId id="332" r:id="rId19"/>
    <p:sldId id="333" r:id="rId20"/>
    <p:sldId id="324" r:id="rId21"/>
    <p:sldId id="325" r:id="rId22"/>
    <p:sldId id="326" r:id="rId23"/>
    <p:sldId id="334" r:id="rId24"/>
    <p:sldId id="335" r:id="rId25"/>
    <p:sldId id="336" r:id="rId26"/>
    <p:sldId id="329" r:id="rId27"/>
    <p:sldId id="330" r:id="rId28"/>
    <p:sldId id="305" r:id="rId29"/>
    <p:sldId id="307" r:id="rId30"/>
    <p:sldId id="328" r:id="rId31"/>
    <p:sldId id="308" r:id="rId3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A5F"/>
    <a:srgbClr val="00A84C"/>
    <a:srgbClr val="EF6723"/>
    <a:srgbClr val="FC7B02"/>
    <a:srgbClr val="0B63E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3548" autoAdjust="0"/>
  </p:normalViewPr>
  <p:slideViewPr>
    <p:cSldViewPr snapToGrid="0" snapToObjects="1">
      <p:cViewPr varScale="1">
        <p:scale>
          <a:sx n="107" d="100"/>
          <a:sy n="107" d="100"/>
        </p:scale>
        <p:origin x="17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199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4205"/>
          </a:xfrm>
          <a:prstGeom prst="rect">
            <a:avLst/>
          </a:prstGeom>
        </p:spPr>
        <p:txBody>
          <a:bodyPr vert="horz" lIns="88066" tIns="44033" rIns="88066" bIns="44033" rtlCol="0"/>
          <a:lstStyle>
            <a:lvl1pPr algn="l">
              <a:defRPr sz="1200"/>
            </a:lvl1pPr>
          </a:lstStyle>
          <a:p>
            <a:pPr>
              <a:defRPr/>
            </a:pPr>
            <a:endParaRPr lang="en-US"/>
          </a:p>
        </p:txBody>
      </p:sp>
      <p:sp>
        <p:nvSpPr>
          <p:cNvPr id="3" name="Date Placeholder 2"/>
          <p:cNvSpPr>
            <a:spLocks noGrp="1"/>
          </p:cNvSpPr>
          <p:nvPr>
            <p:ph type="dt" sz="quarter" idx="1"/>
          </p:nvPr>
        </p:nvSpPr>
        <p:spPr>
          <a:xfrm>
            <a:off x="3970736" y="2"/>
            <a:ext cx="3038145" cy="464205"/>
          </a:xfrm>
          <a:prstGeom prst="rect">
            <a:avLst/>
          </a:prstGeom>
        </p:spPr>
        <p:txBody>
          <a:bodyPr vert="horz" lIns="88066" tIns="44033" rIns="88066" bIns="44033" rtlCol="0"/>
          <a:lstStyle>
            <a:lvl1pPr algn="r">
              <a:defRPr sz="1200"/>
            </a:lvl1pPr>
          </a:lstStyle>
          <a:p>
            <a:pPr>
              <a:defRPr/>
            </a:pPr>
            <a:fld id="{8F4A4999-9506-464C-BAD3-C2C378CDAC03}" type="datetimeFigureOut">
              <a:rPr lang="en-US"/>
              <a:pPr>
                <a:defRPr/>
              </a:pPr>
              <a:t>1/11/2017</a:t>
            </a:fld>
            <a:endParaRPr lang="en-US"/>
          </a:p>
        </p:txBody>
      </p:sp>
      <p:sp>
        <p:nvSpPr>
          <p:cNvPr id="4" name="Footer Placeholder 3"/>
          <p:cNvSpPr>
            <a:spLocks noGrp="1"/>
          </p:cNvSpPr>
          <p:nvPr>
            <p:ph type="ftr" sz="quarter" idx="2"/>
          </p:nvPr>
        </p:nvSpPr>
        <p:spPr>
          <a:xfrm>
            <a:off x="2" y="8830660"/>
            <a:ext cx="3038145" cy="464205"/>
          </a:xfrm>
          <a:prstGeom prst="rect">
            <a:avLst/>
          </a:prstGeom>
        </p:spPr>
        <p:txBody>
          <a:bodyPr vert="horz" lIns="88066" tIns="44033" rIns="88066" bIns="4403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736" y="8830660"/>
            <a:ext cx="3038145" cy="464205"/>
          </a:xfrm>
          <a:prstGeom prst="rect">
            <a:avLst/>
          </a:prstGeom>
        </p:spPr>
        <p:txBody>
          <a:bodyPr vert="horz" lIns="88066" tIns="44033" rIns="88066" bIns="44033" rtlCol="0" anchor="b"/>
          <a:lstStyle>
            <a:lvl1pPr algn="r">
              <a:defRPr sz="1200"/>
            </a:lvl1pPr>
          </a:lstStyle>
          <a:p>
            <a:pPr>
              <a:defRPr/>
            </a:pPr>
            <a:fld id="{34E0C1EF-67B2-44AF-A5BE-2C203B65A32D}" type="slidenum">
              <a:rPr lang="en-US"/>
              <a:pPr>
                <a:defRPr/>
              </a:pPr>
              <a:t>‹#›</a:t>
            </a:fld>
            <a:endParaRPr lang="en-US"/>
          </a:p>
        </p:txBody>
      </p:sp>
    </p:spTree>
    <p:extLst>
      <p:ext uri="{BB962C8B-B14F-4D97-AF65-F5344CB8AC3E}">
        <p14:creationId xmlns:p14="http://schemas.microsoft.com/office/powerpoint/2010/main" val="131401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4205"/>
          </a:xfrm>
          <a:prstGeom prst="rect">
            <a:avLst/>
          </a:prstGeom>
        </p:spPr>
        <p:txBody>
          <a:bodyPr vert="horz" lIns="93095" tIns="46547" rIns="93095" bIns="46547"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0736" y="2"/>
            <a:ext cx="3038145" cy="464205"/>
          </a:xfrm>
          <a:prstGeom prst="rect">
            <a:avLst/>
          </a:prstGeom>
        </p:spPr>
        <p:txBody>
          <a:bodyPr vert="horz" lIns="93095" tIns="46547" rIns="93095" bIns="46547" rtlCol="0"/>
          <a:lstStyle>
            <a:lvl1pPr algn="r" fontAlgn="auto">
              <a:spcBef>
                <a:spcPts val="0"/>
              </a:spcBef>
              <a:spcAft>
                <a:spcPts val="0"/>
              </a:spcAft>
              <a:defRPr sz="1300">
                <a:latin typeface="+mn-lt"/>
              </a:defRPr>
            </a:lvl1pPr>
          </a:lstStyle>
          <a:p>
            <a:pPr>
              <a:defRPr/>
            </a:pPr>
            <a:fld id="{5510A154-6C5D-4489-865B-5BD6A2854DC7}" type="datetimeFigureOut">
              <a:rPr lang="en-US"/>
              <a:pPr>
                <a:defRPr/>
              </a:pPr>
              <a:t>1/11/2017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095" tIns="46547" rIns="93095" bIns="46547" rtlCol="0" anchor="ctr"/>
          <a:lstStyle/>
          <a:p>
            <a:pPr lvl="0"/>
            <a:endParaRPr lang="en-US" noProof="0"/>
          </a:p>
        </p:txBody>
      </p:sp>
      <p:sp>
        <p:nvSpPr>
          <p:cNvPr id="5" name="Notes Placeholder 4"/>
          <p:cNvSpPr>
            <a:spLocks noGrp="1"/>
          </p:cNvSpPr>
          <p:nvPr>
            <p:ph type="body" sz="quarter" idx="3"/>
          </p:nvPr>
        </p:nvSpPr>
        <p:spPr>
          <a:xfrm>
            <a:off x="701347" y="4416100"/>
            <a:ext cx="5607711" cy="4182457"/>
          </a:xfrm>
          <a:prstGeom prst="rect">
            <a:avLst/>
          </a:prstGeom>
        </p:spPr>
        <p:txBody>
          <a:bodyPr vert="horz" lIns="93095" tIns="46547" rIns="93095" bIns="465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660"/>
            <a:ext cx="3038145" cy="464205"/>
          </a:xfrm>
          <a:prstGeom prst="rect">
            <a:avLst/>
          </a:prstGeom>
        </p:spPr>
        <p:txBody>
          <a:bodyPr vert="horz" lIns="93095" tIns="46547" rIns="93095" bIns="46547"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0736" y="8830660"/>
            <a:ext cx="3038145" cy="464205"/>
          </a:xfrm>
          <a:prstGeom prst="rect">
            <a:avLst/>
          </a:prstGeom>
        </p:spPr>
        <p:txBody>
          <a:bodyPr vert="horz" lIns="93095" tIns="46547" rIns="93095" bIns="46547" rtlCol="0" anchor="b"/>
          <a:lstStyle>
            <a:lvl1pPr algn="r" fontAlgn="auto">
              <a:spcBef>
                <a:spcPts val="0"/>
              </a:spcBef>
              <a:spcAft>
                <a:spcPts val="0"/>
              </a:spcAft>
              <a:defRPr sz="1300">
                <a:latin typeface="+mn-lt"/>
              </a:defRPr>
            </a:lvl1pPr>
          </a:lstStyle>
          <a:p>
            <a:pPr>
              <a:defRPr/>
            </a:pPr>
            <a:fld id="{6B7765C7-6C00-4528-A090-8DFA57F3A404}" type="slidenum">
              <a:rPr lang="en-US"/>
              <a:pPr>
                <a:defRPr/>
              </a:pPr>
              <a:t>‹#›</a:t>
            </a:fld>
            <a:endParaRPr lang="en-US"/>
          </a:p>
        </p:txBody>
      </p:sp>
    </p:spTree>
    <p:extLst>
      <p:ext uri="{BB962C8B-B14F-4D97-AF65-F5344CB8AC3E}">
        <p14:creationId xmlns:p14="http://schemas.microsoft.com/office/powerpoint/2010/main" val="1933148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025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69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97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14" y="1132368"/>
            <a:ext cx="8683372" cy="3974424"/>
          </a:xfrm>
          <a:prstGeom prst="rect">
            <a:avLst/>
          </a:prstGeom>
          <a:noFill/>
        </p:spPr>
        <p:txBody>
          <a:bodyPr/>
          <a:lstStyle>
            <a:lvl1pPr marL="342900" indent="-342900">
              <a:buClr>
                <a:srgbClr val="FC7B02"/>
              </a:buClr>
              <a:buFont typeface="Arial"/>
              <a:buChar char="•"/>
              <a:defRPr sz="2600">
                <a:solidFill>
                  <a:schemeClr val="tx1">
                    <a:lumMod val="65000"/>
                    <a:lumOff val="35000"/>
                  </a:schemeClr>
                </a:solidFill>
              </a:defRPr>
            </a:lvl1pPr>
            <a:lvl2pPr marL="688975" indent="-349250">
              <a:buClr>
                <a:srgbClr val="FC7B02"/>
              </a:buClr>
              <a:buSzPct val="70000"/>
              <a:buFont typeface="Courier New"/>
              <a:buChar char="o"/>
              <a:defRPr sz="2400">
                <a:solidFill>
                  <a:schemeClr val="tx1">
                    <a:lumMod val="65000"/>
                    <a:lumOff val="35000"/>
                  </a:schemeClr>
                </a:solidFill>
              </a:defRPr>
            </a:lvl2pPr>
            <a:lvl3pPr marL="911225" indent="-222250">
              <a:buClr>
                <a:srgbClr val="256A5F"/>
              </a:buClr>
              <a:buFont typeface="Wingdings" panose="05000000000000000000" pitchFamily="2" charset="2"/>
              <a:buChar char="§"/>
              <a:defRPr sz="2000">
                <a:solidFill>
                  <a:schemeClr val="tx1">
                    <a:lumMod val="65000"/>
                    <a:lumOff val="35000"/>
                  </a:schemeClr>
                </a:solidFill>
              </a:defRPr>
            </a:lvl3pPr>
            <a:lvl4pPr marL="1144588" indent="-233363">
              <a:buClr>
                <a:srgbClr val="256A5F"/>
              </a:buClr>
              <a:buSzPct val="70000"/>
              <a:buFont typeface="Courier New"/>
              <a:buChar char="o"/>
              <a:defRPr sz="1800">
                <a:solidFill>
                  <a:schemeClr val="tx1">
                    <a:lumMod val="65000"/>
                    <a:lumOff val="35000"/>
                  </a:schemeClr>
                </a:solidFill>
              </a:defRPr>
            </a:lvl4pPr>
            <a:lvl5pPr marL="1366838" indent="-222250">
              <a:buClr>
                <a:srgbClr val="256A5F"/>
              </a:buClr>
              <a:buSzPct val="80000"/>
              <a:buFont typeface="Arial"/>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14" y="1132368"/>
            <a:ext cx="8683372" cy="3974424"/>
          </a:xfrm>
          <a:prstGeom prst="rect">
            <a:avLst/>
          </a:prstGeom>
          <a:noFill/>
        </p:spPr>
        <p:txBody>
          <a:bodyPr/>
          <a:lstStyle>
            <a:lvl1pPr marL="342900" indent="-342900">
              <a:buClr>
                <a:srgbClr val="FC7B02"/>
              </a:buClr>
              <a:buFont typeface="Arial"/>
              <a:buChar char="•"/>
              <a:defRPr sz="2600">
                <a:solidFill>
                  <a:schemeClr val="tx1">
                    <a:lumMod val="65000"/>
                    <a:lumOff val="35000"/>
                  </a:schemeClr>
                </a:solidFill>
              </a:defRPr>
            </a:lvl1pPr>
            <a:lvl2pPr marL="688975" indent="-349250">
              <a:buClr>
                <a:srgbClr val="FC7B02"/>
              </a:buClr>
              <a:buSzPct val="70000"/>
              <a:buFont typeface="Courier New"/>
              <a:buChar char="o"/>
              <a:defRPr sz="2400">
                <a:solidFill>
                  <a:schemeClr val="tx1">
                    <a:lumMod val="65000"/>
                    <a:lumOff val="35000"/>
                  </a:schemeClr>
                </a:solidFill>
              </a:defRPr>
            </a:lvl2pPr>
            <a:lvl3pPr marL="911225" indent="-222250">
              <a:buClr>
                <a:srgbClr val="256A5F"/>
              </a:buClr>
              <a:buFont typeface="Wingdings" panose="05000000000000000000" pitchFamily="2" charset="2"/>
              <a:buChar char="§"/>
              <a:defRPr sz="2000">
                <a:solidFill>
                  <a:schemeClr val="tx1">
                    <a:lumMod val="65000"/>
                    <a:lumOff val="35000"/>
                  </a:schemeClr>
                </a:solidFill>
              </a:defRPr>
            </a:lvl3pPr>
            <a:lvl4pPr marL="1144588" indent="-233363">
              <a:buClr>
                <a:srgbClr val="256A5F"/>
              </a:buClr>
              <a:buSzPct val="70000"/>
              <a:buFont typeface="Courier New"/>
              <a:buChar char="o"/>
              <a:defRPr sz="1800">
                <a:solidFill>
                  <a:schemeClr val="tx1">
                    <a:lumMod val="65000"/>
                    <a:lumOff val="35000"/>
                  </a:schemeClr>
                </a:solidFill>
              </a:defRPr>
            </a:lvl4pPr>
            <a:lvl5pPr marL="1366838" indent="-222250">
              <a:buClr>
                <a:srgbClr val="256A5F"/>
              </a:buClr>
              <a:buSzPct val="80000"/>
              <a:buFont typeface="Arial"/>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14" y="1132368"/>
            <a:ext cx="8683372" cy="3974424"/>
          </a:xfrm>
          <a:prstGeom prst="rect">
            <a:avLst/>
          </a:prstGeom>
          <a:noFill/>
        </p:spPr>
        <p:txBody>
          <a:bodyPr/>
          <a:lstStyle>
            <a:lvl1pPr marL="342900" indent="-342900">
              <a:buClr>
                <a:srgbClr val="FC7B02"/>
              </a:buClr>
              <a:buFont typeface="Arial"/>
              <a:buChar char="•"/>
              <a:defRPr sz="2600">
                <a:solidFill>
                  <a:schemeClr val="tx1">
                    <a:lumMod val="65000"/>
                    <a:lumOff val="35000"/>
                  </a:schemeClr>
                </a:solidFill>
              </a:defRPr>
            </a:lvl1pPr>
            <a:lvl2pPr marL="688975" indent="-349250">
              <a:buClr>
                <a:srgbClr val="FC7B02"/>
              </a:buClr>
              <a:buSzPct val="70000"/>
              <a:buFont typeface="Courier New"/>
              <a:buChar char="o"/>
              <a:defRPr sz="2400">
                <a:solidFill>
                  <a:schemeClr val="tx1">
                    <a:lumMod val="65000"/>
                    <a:lumOff val="35000"/>
                  </a:schemeClr>
                </a:solidFill>
              </a:defRPr>
            </a:lvl2pPr>
            <a:lvl3pPr marL="911225" indent="-222250">
              <a:buClr>
                <a:srgbClr val="256A5F"/>
              </a:buClr>
              <a:buFont typeface="Wingdings" panose="05000000000000000000" pitchFamily="2" charset="2"/>
              <a:buChar char="§"/>
              <a:defRPr sz="2000">
                <a:solidFill>
                  <a:schemeClr val="tx1">
                    <a:lumMod val="65000"/>
                    <a:lumOff val="35000"/>
                  </a:schemeClr>
                </a:solidFill>
              </a:defRPr>
            </a:lvl3pPr>
            <a:lvl4pPr marL="1144588" indent="-233363">
              <a:buClr>
                <a:srgbClr val="256A5F"/>
              </a:buClr>
              <a:buSzPct val="70000"/>
              <a:buFont typeface="Courier New"/>
              <a:buChar char="o"/>
              <a:defRPr sz="1800">
                <a:solidFill>
                  <a:schemeClr val="tx1">
                    <a:lumMod val="65000"/>
                    <a:lumOff val="35000"/>
                  </a:schemeClr>
                </a:solidFill>
              </a:defRPr>
            </a:lvl4pPr>
            <a:lvl5pPr marL="1366838" indent="-222250">
              <a:buClr>
                <a:srgbClr val="256A5F"/>
              </a:buClr>
              <a:buSzPct val="80000"/>
              <a:buFont typeface="Arial"/>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14" y="1132368"/>
            <a:ext cx="8683372" cy="3974424"/>
          </a:xfrm>
          <a:prstGeom prst="rect">
            <a:avLst/>
          </a:prstGeom>
          <a:noFill/>
        </p:spPr>
        <p:txBody>
          <a:bodyPr/>
          <a:lstStyle>
            <a:lvl1pPr marL="342900" indent="-342900">
              <a:buClr>
                <a:srgbClr val="FC7B02"/>
              </a:buClr>
              <a:buFont typeface="Arial"/>
              <a:buChar char="•"/>
              <a:defRPr sz="2600">
                <a:solidFill>
                  <a:schemeClr val="tx1">
                    <a:lumMod val="65000"/>
                    <a:lumOff val="35000"/>
                  </a:schemeClr>
                </a:solidFill>
              </a:defRPr>
            </a:lvl1pPr>
            <a:lvl2pPr marL="688975" indent="-349250">
              <a:buClr>
                <a:srgbClr val="FC7B02"/>
              </a:buClr>
              <a:buSzPct val="70000"/>
              <a:buFont typeface="Courier New"/>
              <a:buChar char="o"/>
              <a:defRPr sz="2400">
                <a:solidFill>
                  <a:schemeClr val="tx1">
                    <a:lumMod val="65000"/>
                    <a:lumOff val="35000"/>
                  </a:schemeClr>
                </a:solidFill>
              </a:defRPr>
            </a:lvl2pPr>
            <a:lvl3pPr marL="911225" indent="-222250">
              <a:buClr>
                <a:srgbClr val="256A5F"/>
              </a:buClr>
              <a:buFont typeface="Wingdings" panose="05000000000000000000" pitchFamily="2" charset="2"/>
              <a:buChar char="§"/>
              <a:defRPr sz="2000">
                <a:solidFill>
                  <a:schemeClr val="tx1">
                    <a:lumMod val="65000"/>
                    <a:lumOff val="35000"/>
                  </a:schemeClr>
                </a:solidFill>
              </a:defRPr>
            </a:lvl3pPr>
            <a:lvl4pPr marL="1144588" indent="-233363">
              <a:buClr>
                <a:srgbClr val="256A5F"/>
              </a:buClr>
              <a:buSzPct val="70000"/>
              <a:buFont typeface="Courier New"/>
              <a:buChar char="o"/>
              <a:defRPr sz="1800">
                <a:solidFill>
                  <a:schemeClr val="tx1">
                    <a:lumMod val="65000"/>
                    <a:lumOff val="35000"/>
                  </a:schemeClr>
                </a:solidFill>
              </a:defRPr>
            </a:lvl4pPr>
            <a:lvl5pPr marL="1366838" indent="-222250">
              <a:buClr>
                <a:srgbClr val="256A5F"/>
              </a:buClr>
              <a:buSzPct val="80000"/>
              <a:buFont typeface="Arial"/>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14" y="1132368"/>
            <a:ext cx="8683372" cy="3974424"/>
          </a:xfrm>
          <a:prstGeom prst="rect">
            <a:avLst/>
          </a:prstGeom>
          <a:noFill/>
        </p:spPr>
        <p:txBody>
          <a:bodyPr/>
          <a:lstStyle>
            <a:lvl1pPr marL="342900" indent="-342900">
              <a:buClr>
                <a:srgbClr val="FC7B02"/>
              </a:buClr>
              <a:buFont typeface="Arial"/>
              <a:buChar char="•"/>
              <a:defRPr sz="2600">
                <a:solidFill>
                  <a:schemeClr val="tx1">
                    <a:lumMod val="65000"/>
                    <a:lumOff val="35000"/>
                  </a:schemeClr>
                </a:solidFill>
              </a:defRPr>
            </a:lvl1pPr>
            <a:lvl2pPr marL="688975" indent="-349250">
              <a:buClr>
                <a:srgbClr val="FC7B02"/>
              </a:buClr>
              <a:buSzPct val="70000"/>
              <a:buFont typeface="Courier New"/>
              <a:buChar char="o"/>
              <a:defRPr sz="2400">
                <a:solidFill>
                  <a:schemeClr val="tx1">
                    <a:lumMod val="65000"/>
                    <a:lumOff val="35000"/>
                  </a:schemeClr>
                </a:solidFill>
              </a:defRPr>
            </a:lvl2pPr>
            <a:lvl3pPr marL="911225" indent="-222250">
              <a:buClr>
                <a:srgbClr val="256A5F"/>
              </a:buClr>
              <a:buFont typeface="Wingdings" panose="05000000000000000000" pitchFamily="2" charset="2"/>
              <a:buChar char="§"/>
              <a:defRPr sz="2000">
                <a:solidFill>
                  <a:schemeClr val="tx1">
                    <a:lumMod val="65000"/>
                    <a:lumOff val="35000"/>
                  </a:schemeClr>
                </a:solidFill>
              </a:defRPr>
            </a:lvl3pPr>
            <a:lvl4pPr marL="1144588" indent="-233363">
              <a:buClr>
                <a:srgbClr val="256A5F"/>
              </a:buClr>
              <a:buSzPct val="70000"/>
              <a:buFont typeface="Courier New"/>
              <a:buChar char="o"/>
              <a:defRPr sz="1800">
                <a:solidFill>
                  <a:schemeClr val="tx1">
                    <a:lumMod val="65000"/>
                    <a:lumOff val="35000"/>
                  </a:schemeClr>
                </a:solidFill>
              </a:defRPr>
            </a:lvl4pPr>
            <a:lvl5pPr marL="1366838" indent="-222250">
              <a:buClr>
                <a:srgbClr val="256A5F"/>
              </a:buClr>
              <a:buSzPct val="80000"/>
              <a:buFont typeface="Arial"/>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63312"/>
            <a:ext cx="4040188" cy="396875"/>
          </a:xfrm>
          <a:prstGeom prst="rect">
            <a:avLst/>
          </a:prstGeom>
          <a:solidFill>
            <a:schemeClr val="bg1">
              <a:alpha val="88000"/>
            </a:schemeClr>
          </a:solidFill>
        </p:spPr>
        <p:txBody>
          <a:bodyPr anchor="b">
            <a:normAutofit/>
          </a:bodyPr>
          <a:lstStyle>
            <a:lvl1pPr marL="0" indent="0" algn="l">
              <a:buNone/>
              <a:defRPr sz="2000" b="1" i="0">
                <a:solidFill>
                  <a:srgbClr val="256A5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60188"/>
            <a:ext cx="4040188" cy="3428834"/>
          </a:xfrm>
          <a:prstGeom prst="rect">
            <a:avLst/>
          </a:prstGeom>
          <a:solidFill>
            <a:schemeClr val="bg1">
              <a:alpha val="88000"/>
            </a:schemeClr>
          </a:solidFill>
        </p:spPr>
        <p:txBody>
          <a:bodyPr>
            <a:normAutofit/>
          </a:bodyPr>
          <a:lstStyle>
            <a:lvl1pPr marL="233363" indent="-233363">
              <a:buClr>
                <a:srgbClr val="256A5F"/>
              </a:buClr>
              <a:tabLst/>
              <a:defRPr sz="1800">
                <a:solidFill>
                  <a:schemeClr val="tx1">
                    <a:lumMod val="65000"/>
                    <a:lumOff val="35000"/>
                  </a:schemeClr>
                </a:solidFill>
                <a:latin typeface="Arial"/>
                <a:cs typeface="Arial"/>
              </a:defRPr>
            </a:lvl1pPr>
            <a:lvl2pPr marL="280988" indent="176213">
              <a:buClr>
                <a:srgbClr val="256A5F"/>
              </a:buClr>
              <a:buSzPct val="70000"/>
              <a:buFont typeface="Courier New"/>
              <a:buChar char="o"/>
              <a:defRPr sz="1800">
                <a:solidFill>
                  <a:schemeClr val="tx1">
                    <a:lumMod val="65000"/>
                    <a:lumOff val="35000"/>
                  </a:schemeClr>
                </a:solidFill>
                <a:latin typeface="Arial"/>
                <a:cs typeface="Arial"/>
              </a:defRPr>
            </a:lvl2pPr>
            <a:lvl3pPr marL="688975" indent="-233363">
              <a:buClr>
                <a:srgbClr val="FC7B02"/>
              </a:buClr>
              <a:defRPr sz="1800">
                <a:solidFill>
                  <a:schemeClr val="tx1">
                    <a:lumMod val="65000"/>
                    <a:lumOff val="35000"/>
                  </a:schemeClr>
                </a:solidFill>
                <a:latin typeface="Arial"/>
                <a:cs typeface="Arial"/>
              </a:defRPr>
            </a:lvl3pPr>
            <a:lvl4pPr marL="911225" indent="-222250">
              <a:buClr>
                <a:srgbClr val="FC7B02"/>
              </a:buClr>
              <a:buSzPct val="70000"/>
              <a:buFont typeface="Courier New"/>
              <a:buChar char="o"/>
              <a:defRPr sz="1800">
                <a:solidFill>
                  <a:schemeClr val="tx1">
                    <a:lumMod val="65000"/>
                    <a:lumOff val="35000"/>
                  </a:schemeClr>
                </a:solidFill>
                <a:latin typeface="Arial"/>
                <a:cs typeface="Aria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2"/>
          <p:cNvSpPr>
            <a:spLocks noGrp="1"/>
          </p:cNvSpPr>
          <p:nvPr>
            <p:ph type="body" idx="10"/>
          </p:nvPr>
        </p:nvSpPr>
        <p:spPr>
          <a:xfrm>
            <a:off x="4768387" y="1363312"/>
            <a:ext cx="4040188" cy="396876"/>
          </a:xfrm>
          <a:prstGeom prst="rect">
            <a:avLst/>
          </a:prstGeom>
        </p:spPr>
        <p:txBody>
          <a:bodyPr anchor="b">
            <a:normAutofit/>
          </a:bodyPr>
          <a:lstStyle>
            <a:lvl1pPr marL="0" indent="0" algn="l">
              <a:buNone/>
              <a:defRPr sz="2000" b="1" i="0">
                <a:solidFill>
                  <a:srgbClr val="256A5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11"/>
          </p:nvPr>
        </p:nvSpPr>
        <p:spPr>
          <a:xfrm>
            <a:off x="4768387" y="1760188"/>
            <a:ext cx="4040188" cy="3428834"/>
          </a:xfrm>
          <a:prstGeom prst="rect">
            <a:avLst/>
          </a:prstGeom>
        </p:spPr>
        <p:txBody>
          <a:bodyPr>
            <a:normAutofit/>
          </a:bodyPr>
          <a:lstStyle>
            <a:lvl1pPr marL="233363" indent="-233363">
              <a:buClr>
                <a:srgbClr val="256A5F"/>
              </a:buClr>
              <a:tabLst/>
              <a:defRPr sz="1800">
                <a:solidFill>
                  <a:schemeClr val="tx1">
                    <a:lumMod val="65000"/>
                    <a:lumOff val="35000"/>
                  </a:schemeClr>
                </a:solidFill>
                <a:latin typeface="Arial"/>
                <a:cs typeface="Arial"/>
              </a:defRPr>
            </a:lvl1pPr>
            <a:lvl2pPr marL="280988" indent="176213">
              <a:buClr>
                <a:srgbClr val="256A5F"/>
              </a:buClr>
              <a:buSzPct val="70000"/>
              <a:buFont typeface="Courier New"/>
              <a:buChar char="o"/>
              <a:defRPr sz="1800">
                <a:solidFill>
                  <a:schemeClr val="tx1">
                    <a:lumMod val="65000"/>
                    <a:lumOff val="35000"/>
                  </a:schemeClr>
                </a:solidFill>
                <a:latin typeface="Arial"/>
                <a:cs typeface="Arial"/>
              </a:defRPr>
            </a:lvl2pPr>
            <a:lvl3pPr marL="688975" indent="-233363">
              <a:buClr>
                <a:srgbClr val="FC7B02"/>
              </a:buClr>
              <a:defRPr sz="1800">
                <a:solidFill>
                  <a:schemeClr val="tx1">
                    <a:lumMod val="65000"/>
                    <a:lumOff val="35000"/>
                  </a:schemeClr>
                </a:solidFill>
                <a:latin typeface="Arial"/>
                <a:cs typeface="Arial"/>
              </a:defRPr>
            </a:lvl3pPr>
            <a:lvl4pPr marL="911225" indent="-222250">
              <a:buClr>
                <a:srgbClr val="FC7B02"/>
              </a:buClr>
              <a:buSzPct val="70000"/>
              <a:buFont typeface="Courier New"/>
              <a:buChar char="o"/>
              <a:defRPr sz="1800">
                <a:solidFill>
                  <a:schemeClr val="tx1">
                    <a:lumMod val="65000"/>
                    <a:lumOff val="35000"/>
                  </a:schemeClr>
                </a:solidFill>
                <a:latin typeface="Arial"/>
                <a:cs typeface="Aria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12873"/>
            <a:ext cx="8229600" cy="1143000"/>
          </a:xfrm>
          <a:prstGeom prst="rect">
            <a:avLst/>
          </a:prstGeom>
        </p:spPr>
        <p:txBody>
          <a:bodyPr>
            <a:normAutofit/>
          </a:bodyPr>
          <a:lstStyle>
            <a:lvl1pPr algn="l">
              <a:defRPr sz="3200" b="1" i="0">
                <a:solidFill>
                  <a:srgbClr val="256A5F"/>
                </a:solidFill>
                <a:latin typeface="Arial"/>
                <a:cs typeface="Aria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591" y="799103"/>
            <a:ext cx="8426209" cy="806396"/>
          </a:xfrm>
        </p:spPr>
        <p:txBody>
          <a:bodyPr/>
          <a:lstStyle>
            <a:lvl1pPr>
              <a:defRPr>
                <a:solidFill>
                  <a:srgbClr val="256A5F"/>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lvl1pPr>
            <a:lvl2pPr marL="742950" indent="-285750">
              <a:buFont typeface="Arial" panose="020B0604020202020204" pitchFamily="34" charset="0"/>
              <a:buChar char="•"/>
              <a:defRPr>
                <a:solidFill>
                  <a:srgbClr val="0B63E5"/>
                </a:solidFill>
              </a:defRPr>
            </a:lvl2pPr>
            <a:lvl3pPr>
              <a:defRPr>
                <a:solidFill>
                  <a:srgbClr val="256A5F"/>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5310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0379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457200" y="12873"/>
            <a:ext cx="8229600" cy="1143000"/>
          </a:xfrm>
          <a:prstGeom prst="rect">
            <a:avLst/>
          </a:prstGeom>
        </p:spPr>
        <p:txBody>
          <a:bodyPr>
            <a:normAutofit/>
          </a:bodyPr>
          <a:lstStyle>
            <a:lvl1pPr algn="l">
              <a:defRPr sz="3200" b="1" i="0">
                <a:solidFill>
                  <a:srgbClr val="256A5F"/>
                </a:solidFill>
                <a:latin typeface="Arial"/>
                <a:cs typeface="Arial"/>
              </a:defRPr>
            </a:lvl1pPr>
          </a:lstStyle>
          <a:p>
            <a:r>
              <a:rPr lang="en-US"/>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72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744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705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398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50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53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91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F4AC1CA5-F92C-4EC2-93A8-B824358819AC}" type="slidenum">
              <a:rPr lang="en-US" smtClean="0"/>
              <a:pPr>
                <a:defRPr/>
              </a:pPr>
              <a:t>‹#›</a:t>
            </a:fld>
            <a:endParaRPr lang="en-US"/>
          </a:p>
        </p:txBody>
      </p:sp>
    </p:spTree>
    <p:extLst>
      <p:ext uri="{BB962C8B-B14F-4D97-AF65-F5344CB8AC3E}">
        <p14:creationId xmlns:p14="http://schemas.microsoft.com/office/powerpoint/2010/main" val="12791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F4AC1CA5-F92C-4EC2-93A8-B824358819AC}" type="slidenum">
              <a:rPr lang="en-US" smtClean="0"/>
              <a:pPr>
                <a:defRPr/>
              </a:pPr>
              <a:t>‹#›</a:t>
            </a:fld>
            <a:endParaRPr lang="en-US"/>
          </a:p>
        </p:txBody>
      </p:sp>
    </p:spTree>
    <p:extLst>
      <p:ext uri="{BB962C8B-B14F-4D97-AF65-F5344CB8AC3E}">
        <p14:creationId xmlns:p14="http://schemas.microsoft.com/office/powerpoint/2010/main" val="267641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1333"/>
            <a:ext cx="9144000" cy="6858000"/>
          </a:xfrm>
          <a:prstGeom prst="rect">
            <a:avLst/>
          </a:prstGeom>
        </p:spPr>
      </p:pic>
      <p:sp>
        <p:nvSpPr>
          <p:cNvPr id="2" name="Title Placeholder 1"/>
          <p:cNvSpPr>
            <a:spLocks noGrp="1"/>
          </p:cNvSpPr>
          <p:nvPr>
            <p:ph type="title"/>
          </p:nvPr>
        </p:nvSpPr>
        <p:spPr>
          <a:xfrm>
            <a:off x="260591" y="799103"/>
            <a:ext cx="8553800" cy="8063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64985"/>
            <a:ext cx="8229600" cy="3861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343786" y="6449130"/>
            <a:ext cx="3317358" cy="246221"/>
          </a:xfrm>
          <a:prstGeom prst="rect">
            <a:avLst/>
          </a:prstGeom>
          <a:noFill/>
        </p:spPr>
        <p:txBody>
          <a:bodyPr wrap="square" rtlCol="0">
            <a:spAutoFit/>
          </a:bodyPr>
          <a:lstStyle/>
          <a:p>
            <a:r>
              <a:rPr lang="en-US" sz="1000" dirty="0">
                <a:solidFill>
                  <a:schemeClr val="bg1"/>
                </a:solidFill>
              </a:rPr>
              <a:t>Member of FINRA &amp; SIPC; MSRB Registered</a:t>
            </a:r>
          </a:p>
        </p:txBody>
      </p:sp>
      <p:sp>
        <p:nvSpPr>
          <p:cNvPr id="25" name="TextBox 24"/>
          <p:cNvSpPr txBox="1"/>
          <p:nvPr userDrawn="1"/>
        </p:nvSpPr>
        <p:spPr>
          <a:xfrm>
            <a:off x="6602202" y="6464526"/>
            <a:ext cx="2909411" cy="246221"/>
          </a:xfrm>
          <a:prstGeom prst="rect">
            <a:avLst/>
          </a:prstGeom>
          <a:noFill/>
        </p:spPr>
        <p:txBody>
          <a:bodyPr wrap="square" rtlCol="0">
            <a:spAutoFit/>
          </a:bodyPr>
          <a:lstStyle/>
          <a:p>
            <a:r>
              <a:rPr lang="en-US" sz="1000" dirty="0">
                <a:solidFill>
                  <a:schemeClr val="bg1"/>
                </a:solidFill>
              </a:rPr>
              <a:t>www.eConnectDirect.com</a:t>
            </a:r>
          </a:p>
        </p:txBody>
      </p:sp>
      <p:sp>
        <p:nvSpPr>
          <p:cNvPr id="13" name="Slide Number Placeholder 12"/>
          <p:cNvSpPr>
            <a:spLocks noGrp="1"/>
          </p:cNvSpPr>
          <p:nvPr>
            <p:ph type="sldNum" sz="quarter" idx="4"/>
          </p:nvPr>
        </p:nvSpPr>
        <p:spPr>
          <a:xfrm>
            <a:off x="3374088" y="6475994"/>
            <a:ext cx="2133600" cy="365125"/>
          </a:xfrm>
          <a:prstGeom prst="rect">
            <a:avLst/>
          </a:prstGeom>
        </p:spPr>
        <p:txBody>
          <a:bodyPr vert="horz" lIns="91440" tIns="45720" rIns="91440" bIns="45720" rtlCol="0" anchor="ctr"/>
          <a:lstStyle>
            <a:lvl1pPr algn="ctr">
              <a:defRPr sz="1200">
                <a:solidFill>
                  <a:schemeClr val="accent6">
                    <a:lumMod val="75000"/>
                  </a:schemeClr>
                </a:solidFill>
              </a:defRPr>
            </a:lvl1pPr>
          </a:lstStyle>
          <a:p>
            <a:fld id="{11C6CE8F-02C9-4764-9A14-C724138F266F}" type="slidenum">
              <a:rPr lang="en-US" smtClean="0"/>
              <a:pPr/>
              <a:t>‹#›</a:t>
            </a:fld>
            <a:endParaRPr lang="en-US" dirty="0"/>
          </a:p>
        </p:txBody>
      </p:sp>
    </p:spTree>
    <p:extLst>
      <p:ext uri="{BB962C8B-B14F-4D97-AF65-F5344CB8AC3E}">
        <p14:creationId xmlns:p14="http://schemas.microsoft.com/office/powerpoint/2010/main" val="299672046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851" r:id="rId17"/>
    <p:sldLayoutId id="2147483776" r:id="rId18"/>
    <p:sldLayoutId id="2147483774" r:id="rId19"/>
    <p:sldLayoutId id="2147483985" r:id="rId20"/>
    <p:sldLayoutId id="2147483777" r:id="rId21"/>
    <p:sldLayoutId id="2147483986" r:id="rId22"/>
    <p:sldLayoutId id="2147483780" r:id="rId23"/>
  </p:sldLayoutIdLst>
  <p:hf hdr="0" ftr="0"/>
  <p:txStyles>
    <p:titleStyle>
      <a:lvl1pPr algn="l" defTabSz="914400" rtl="0" eaLnBrk="1" latinLnBrk="0" hangingPunct="1">
        <a:spcBef>
          <a:spcPct val="0"/>
        </a:spcBef>
        <a:buNone/>
        <a:defRPr sz="2800" kern="1200" baseline="0">
          <a:solidFill>
            <a:srgbClr val="256A5F"/>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6">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easury.gov/Pages/default.aspx" TargetMode="External"/><Relationship Id="rId2" Type="http://schemas.openxmlformats.org/officeDocument/2006/relationships/hyperlink" Target="http://online.wsj.com/mdc/public/page/mdc_bonds.html?refresh=on" TargetMode="External"/><Relationship Id="rId1" Type="http://schemas.openxmlformats.org/officeDocument/2006/relationships/slideLayout" Target="../slideLayouts/slideLayout2.xml"/><Relationship Id="rId5" Type="http://schemas.openxmlformats.org/officeDocument/2006/relationships/hyperlink" Target="http://www.federalreserve.gov/" TargetMode="External"/><Relationship Id="rId4" Type="http://schemas.openxmlformats.org/officeDocument/2006/relationships/hyperlink" Target="http://www.investinginbond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usinessinsider.com/" TargetMode="External"/><Relationship Id="rId2" Type="http://schemas.openxmlformats.org/officeDocument/2006/relationships/hyperlink" Target="http://www.realclearmarkets.com/" TargetMode="External"/><Relationship Id="rId1" Type="http://schemas.openxmlformats.org/officeDocument/2006/relationships/slideLayout" Target="../slideLayouts/slideLayout2.xml"/><Relationship Id="rId4" Type="http://schemas.openxmlformats.org/officeDocument/2006/relationships/hyperlink" Target="http://www.zerohedge.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PT\2015 MBS Overview\PPT Green 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 y="628919"/>
            <a:ext cx="9144000" cy="5376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7" y="2448847"/>
            <a:ext cx="9140573" cy="1610940"/>
          </a:xfrm>
          <a:prstGeom prst="rect">
            <a:avLst/>
          </a:prstGeom>
          <a:solidFill>
            <a:srgbClr val="FF66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0" dirty="0">
              <a:latin typeface="Arial"/>
              <a:cs typeface="Arial"/>
            </a:endParaRPr>
          </a:p>
        </p:txBody>
      </p:sp>
      <p:sp>
        <p:nvSpPr>
          <p:cNvPr id="4" name="Rectangle 3"/>
          <p:cNvSpPr/>
          <p:nvPr/>
        </p:nvSpPr>
        <p:spPr>
          <a:xfrm>
            <a:off x="0" y="4077516"/>
            <a:ext cx="9144000" cy="493964"/>
          </a:xfrm>
          <a:prstGeom prst="rect">
            <a:avLst/>
          </a:prstGeom>
          <a:solidFill>
            <a:schemeClr val="tx1">
              <a:lumMod val="50000"/>
              <a:lumOff val="50000"/>
              <a:alpha val="87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427" y="4072096"/>
            <a:ext cx="9144000" cy="461665"/>
          </a:xfrm>
          <a:prstGeom prst="rect">
            <a:avLst/>
          </a:prstGeom>
          <a:noFill/>
        </p:spPr>
        <p:txBody>
          <a:bodyPr wrap="square" rtlCol="0">
            <a:spAutoFit/>
          </a:bodyPr>
          <a:lstStyle/>
          <a:p>
            <a:pPr algn="ctr"/>
            <a:r>
              <a:rPr lang="en-US" sz="2400" b="1" dirty="0">
                <a:solidFill>
                  <a:schemeClr val="bg1"/>
                </a:solidFill>
                <a:latin typeface="+mn-lt"/>
                <a:cs typeface="Arial"/>
              </a:rPr>
              <a:t>Greg Pagans, Vice President</a:t>
            </a:r>
          </a:p>
        </p:txBody>
      </p:sp>
      <p:sp>
        <p:nvSpPr>
          <p:cNvPr id="7" name="Title 1"/>
          <p:cNvSpPr txBox="1">
            <a:spLocks/>
          </p:cNvSpPr>
          <p:nvPr/>
        </p:nvSpPr>
        <p:spPr>
          <a:xfrm>
            <a:off x="-3427" y="2448847"/>
            <a:ext cx="9144000" cy="1610940"/>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90000"/>
              </a:lnSpc>
            </a:pPr>
            <a:endParaRPr lang="en-US" sz="2000" dirty="0">
              <a:solidFill>
                <a:srgbClr val="FFFFFF"/>
              </a:solidFill>
              <a:latin typeface="+mn-lt"/>
              <a:cs typeface="Arial"/>
            </a:endParaRPr>
          </a:p>
          <a:p>
            <a:pPr>
              <a:lnSpc>
                <a:spcPct val="90000"/>
              </a:lnSpc>
            </a:pPr>
            <a:r>
              <a:rPr lang="en-US" sz="3600" dirty="0">
                <a:solidFill>
                  <a:srgbClr val="FFFFFF"/>
                </a:solidFill>
                <a:latin typeface="+mn-lt"/>
                <a:cs typeface="Arial"/>
              </a:rPr>
              <a:t>Volusia/Flagler Chapter</a:t>
            </a:r>
          </a:p>
          <a:p>
            <a:pPr>
              <a:lnSpc>
                <a:spcPct val="90000"/>
              </a:lnSpc>
            </a:pPr>
            <a:r>
              <a:rPr lang="en-US" sz="3600" dirty="0">
                <a:solidFill>
                  <a:srgbClr val="FFFFFF"/>
                </a:solidFill>
                <a:latin typeface="+mn-lt"/>
                <a:cs typeface="Arial"/>
              </a:rPr>
              <a:t>Florida GFOA</a:t>
            </a:r>
          </a:p>
          <a:p>
            <a:pPr>
              <a:lnSpc>
                <a:spcPct val="90000"/>
              </a:lnSpc>
            </a:pPr>
            <a:endParaRPr lang="en-US" sz="1600" dirty="0">
              <a:solidFill>
                <a:schemeClr val="accent5">
                  <a:lumMod val="50000"/>
                </a:schemeClr>
              </a:solidFill>
              <a:latin typeface="Arial"/>
              <a:cs typeface="Arial"/>
            </a:endParaRPr>
          </a:p>
        </p:txBody>
      </p:sp>
      <p:sp>
        <p:nvSpPr>
          <p:cNvPr id="2" name="Rectangle 1"/>
          <p:cNvSpPr/>
          <p:nvPr/>
        </p:nvSpPr>
        <p:spPr>
          <a:xfrm>
            <a:off x="4011856" y="5340764"/>
            <a:ext cx="1499449" cy="338554"/>
          </a:xfrm>
          <a:prstGeom prst="rect">
            <a:avLst/>
          </a:prstGeom>
        </p:spPr>
        <p:txBody>
          <a:bodyPr wrap="none">
            <a:spAutoFit/>
          </a:bodyPr>
          <a:lstStyle/>
          <a:p>
            <a:pPr algn="ctr" fontAlgn="auto">
              <a:spcBef>
                <a:spcPts val="0"/>
              </a:spcBef>
              <a:spcAft>
                <a:spcPts val="0"/>
              </a:spcAft>
              <a:defRPr/>
            </a:pPr>
            <a:r>
              <a:rPr lang="en-US" sz="1600" b="1" dirty="0">
                <a:solidFill>
                  <a:schemeClr val="bg1"/>
                </a:solidFill>
                <a:latin typeface="+mn-lt"/>
                <a:cs typeface="Arial"/>
              </a:rPr>
              <a:t>March 20, 2015</a:t>
            </a:r>
          </a:p>
        </p:txBody>
      </p:sp>
    </p:spTree>
    <p:extLst>
      <p:ext uri="{BB962C8B-B14F-4D97-AF65-F5344CB8AC3E}">
        <p14:creationId xmlns:p14="http://schemas.microsoft.com/office/powerpoint/2010/main" val="223422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U-3 Unemployment rate 3/1980 – 2/2015</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6794" y="1765300"/>
            <a:ext cx="5390412" cy="3860800"/>
          </a:xfrm>
        </p:spPr>
      </p:pic>
    </p:spTree>
    <p:extLst>
      <p:ext uri="{BB962C8B-B14F-4D97-AF65-F5344CB8AC3E}">
        <p14:creationId xmlns:p14="http://schemas.microsoft.com/office/powerpoint/2010/main" val="237316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U-6 Unemployment Rate </a:t>
            </a:r>
            <a:br>
              <a:rPr lang="en-US" dirty="0"/>
            </a:br>
            <a:r>
              <a:rPr lang="en-US" dirty="0"/>
              <a:t>Unemployed, Margin and Part Time as % of Labor Force</a:t>
            </a:r>
          </a:p>
        </p:txBody>
      </p:sp>
      <p:sp>
        <p:nvSpPr>
          <p:cNvPr id="3" name="Content Placeholder 2"/>
          <p:cNvSpPr>
            <a:spLocks noGrp="1"/>
          </p:cNvSpPr>
          <p:nvPr>
            <p:ph idx="1"/>
          </p:nvPr>
        </p:nvSpPr>
        <p:spPr/>
        <p:txBody>
          <a:bodyPr>
            <a:normAutofit fontScale="92500"/>
          </a:bodyPr>
          <a:lstStyle/>
          <a:p>
            <a:r>
              <a:rPr lang="en-US" dirty="0"/>
              <a:t>This measure of unemployment includes the total unemployed, plus all persons marginally attached to the labor force, plus total employed part time for economic reasons, as a percentage of the civilian labor force, plus all persons marginally attached to the labor force. (Persons marginally attached to the labor force are those who currently are neither working nor looking for work, but indicate that they want and are available for a job and have looked for work some time in the past 12 months. Persons employed part time for economic reasons are those who want and are available for full-time work, but have had to settle for a part-time schedule).</a:t>
            </a:r>
          </a:p>
        </p:txBody>
      </p:sp>
    </p:spTree>
    <p:extLst>
      <p:ext uri="{BB962C8B-B14F-4D97-AF65-F5344CB8AC3E}">
        <p14:creationId xmlns:p14="http://schemas.microsoft.com/office/powerpoint/2010/main" val="198789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U-6 Unemployment rate 1/1994 – 2/2015</a:t>
            </a:r>
            <a:endParaRPr lang="en-US"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6487" y="1765300"/>
            <a:ext cx="5411025" cy="3860800"/>
          </a:xfrm>
        </p:spPr>
      </p:pic>
    </p:spTree>
    <p:extLst>
      <p:ext uri="{BB962C8B-B14F-4D97-AF65-F5344CB8AC3E}">
        <p14:creationId xmlns:p14="http://schemas.microsoft.com/office/powerpoint/2010/main" val="210093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Labor </a:t>
            </a:r>
            <a:r>
              <a:rPr lang="en-US"/>
              <a:t>Force Participation Rate 1/1948 – 2/2015</a:t>
            </a:r>
            <a:br>
              <a:rPr lang="en-US"/>
            </a:br>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26421134"/>
              </p:ext>
            </p:extLst>
          </p:nvPr>
        </p:nvGraphicFramePr>
        <p:xfrm>
          <a:off x="1524000" y="1730220"/>
          <a:ext cx="6096000" cy="4049713"/>
        </p:xfrm>
        <a:graphic>
          <a:graphicData uri="http://schemas.openxmlformats.org/presentationml/2006/ole">
            <mc:AlternateContent xmlns:mc="http://schemas.openxmlformats.org/markup-compatibility/2006">
              <mc:Choice xmlns:v="urn:schemas-microsoft-com:vml" Requires="v">
                <p:oleObj spid="_x0000_s38916" name="Acrobat Document" r:id="rId3" imgW="17735760" imgH="11783880" progId="AcroExch.Document.11">
                  <p:embed/>
                </p:oleObj>
              </mc:Choice>
              <mc:Fallback>
                <p:oleObj name="Acrobat Document" r:id="rId3" imgW="17735760" imgH="11783880"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30220"/>
                        <a:ext cx="6096000" cy="404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87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 Treasury 30-Year Bond Yield 12/1980 – 3/2015</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9440" y="1765300"/>
            <a:ext cx="5405120" cy="3860800"/>
          </a:xfrm>
        </p:spPr>
      </p:pic>
    </p:spTree>
    <p:extLst>
      <p:ext uri="{BB962C8B-B14F-4D97-AF65-F5344CB8AC3E}">
        <p14:creationId xmlns:p14="http://schemas.microsoft.com/office/powerpoint/2010/main" val="230098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Treasury 10-Year Bond Yield 12/1980 – 3/2015</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6811" y="1765300"/>
            <a:ext cx="5390377" cy="3860800"/>
          </a:xfrm>
        </p:spPr>
      </p:pic>
    </p:spTree>
    <p:extLst>
      <p:ext uri="{BB962C8B-B14F-4D97-AF65-F5344CB8AC3E}">
        <p14:creationId xmlns:p14="http://schemas.microsoft.com/office/powerpoint/2010/main" val="187828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Yield Curve</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curve on a graph in which the yield of fixed-interest securities is plotted against the length of time they have to run to maturity.</a:t>
            </a:r>
          </a:p>
          <a:p>
            <a:endParaRPr lang="en-US" dirty="0"/>
          </a:p>
          <a:p>
            <a:r>
              <a:rPr lang="en-US" dirty="0"/>
              <a:t>US Treasury definition: Treasury Yield Curve Rates. These rates are commonly referred to as "Constant Maturity Treasury" rates, or CMTs. Yields are interpolated by the Treasury from the daily yield curve. This curve, which relates the yield on a security to its time to maturity is based on the closing market bid yields on actively traded Treasury securities in the over-the-counter market. These market yields are calculated from composites of quotations obtained by the Federal Reserve Bank of New York. The yield values are read from the yield curve at fixed maturities, currently 1, 3 and 6 months and 1, 2, 3, 5, 7, 10, 20 and 30 years. This method provides a yield for a 10 year maturity, for example, even if no outstanding security has exactly 10 years remaining to maturity.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0518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Treasury Yield Curve 1/2006 and 3/2015</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869" y="1765300"/>
            <a:ext cx="5396261" cy="3860800"/>
          </a:xfrm>
        </p:spPr>
      </p:pic>
    </p:spTree>
    <p:extLst>
      <p:ext uri="{BB962C8B-B14F-4D97-AF65-F5344CB8AC3E}">
        <p14:creationId xmlns:p14="http://schemas.microsoft.com/office/powerpoint/2010/main" val="288095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 Treasury Yield Curve 1/2010 and 3/2015</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4578" y="1765300"/>
            <a:ext cx="5394843" cy="3860800"/>
          </a:xfrm>
        </p:spPr>
      </p:pic>
    </p:spTree>
    <p:extLst>
      <p:ext uri="{BB962C8B-B14F-4D97-AF65-F5344CB8AC3E}">
        <p14:creationId xmlns:p14="http://schemas.microsoft.com/office/powerpoint/2010/main" val="61704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U.S. Treasury Yields Since 1/2010</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0685" y="1498600"/>
            <a:ext cx="5910691" cy="4243779"/>
          </a:xfrm>
        </p:spPr>
      </p:pic>
    </p:spTree>
    <p:extLst>
      <p:ext uri="{BB962C8B-B14F-4D97-AF65-F5344CB8AC3E}">
        <p14:creationId xmlns:p14="http://schemas.microsoft.com/office/powerpoint/2010/main" val="401531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Multi-Bank Securities, Inc.</a:t>
            </a:r>
          </a:p>
        </p:txBody>
      </p:sp>
      <p:sp>
        <p:nvSpPr>
          <p:cNvPr id="3075" name="Rectangle 3"/>
          <p:cNvSpPr>
            <a:spLocks noGrp="1" noChangeArrowheads="1"/>
          </p:cNvSpPr>
          <p:nvPr>
            <p:ph sz="half" idx="1"/>
          </p:nvPr>
        </p:nvSpPr>
        <p:spPr>
          <a:xfrm>
            <a:off x="457200" y="1600200"/>
            <a:ext cx="8058150" cy="4525963"/>
          </a:xfrm>
        </p:spPr>
        <p:txBody>
          <a:bodyPr>
            <a:normAutofit/>
          </a:bodyPr>
          <a:lstStyle/>
          <a:p>
            <a:pPr lvl="0"/>
            <a:r>
              <a:rPr lang="en-US" dirty="0"/>
              <a:t>Headquartered: Southfield, Michigan</a:t>
            </a:r>
          </a:p>
          <a:p>
            <a:r>
              <a:rPr lang="en-US" dirty="0"/>
              <a:t>Fort Lauderdale, FL, office established in 1996</a:t>
            </a:r>
          </a:p>
          <a:p>
            <a:pPr lvl="0"/>
            <a:r>
              <a:rPr lang="en-US" dirty="0"/>
              <a:t>Member of FINRA and SIPC, MSRB Registered</a:t>
            </a:r>
          </a:p>
          <a:p>
            <a:pPr lvl="1"/>
            <a:r>
              <a:rPr lang="en-US" dirty="0"/>
              <a:t>Member since 1988 (CRD #22098)</a:t>
            </a:r>
          </a:p>
          <a:p>
            <a:pPr lvl="1"/>
            <a:r>
              <a:rPr lang="en-US" dirty="0"/>
              <a:t>Institutional fixed-income focus </a:t>
            </a:r>
          </a:p>
          <a:p>
            <a:r>
              <a:rPr lang="en-US" dirty="0"/>
              <a:t>More than 5,000 Institutional Accounts</a:t>
            </a:r>
          </a:p>
          <a:p>
            <a:pPr lvl="0"/>
            <a:r>
              <a:rPr lang="en-US" dirty="0"/>
              <a:t>Approved Underwriter</a:t>
            </a:r>
          </a:p>
          <a:p>
            <a:pPr lvl="1"/>
            <a:r>
              <a:rPr lang="en-US" dirty="0"/>
              <a:t>U.S. agency securities — FHLB, FHLMC, FNMA</a:t>
            </a:r>
          </a:p>
          <a:p>
            <a:pPr lvl="1"/>
            <a:r>
              <a:rPr lang="en-US" dirty="0"/>
              <a:t>FDIC-insured bank CDs (MI)</a:t>
            </a:r>
          </a:p>
          <a:p>
            <a:pPr lvl="1"/>
            <a:endParaRPr lang="en-US" dirty="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716" y="779499"/>
            <a:ext cx="722377" cy="1267971"/>
          </a:xfrm>
          <a:prstGeom prst="rect">
            <a:avLst/>
          </a:prstGeom>
        </p:spPr>
      </p:pic>
    </p:spTree>
    <p:extLst>
      <p:ext uri="{BB962C8B-B14F-4D97-AF65-F5344CB8AC3E}">
        <p14:creationId xmlns:p14="http://schemas.microsoft.com/office/powerpoint/2010/main" val="351857267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PPI (Producer Price Index) Since June 2010</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9019" y="1765300"/>
            <a:ext cx="5385962" cy="3860800"/>
          </a:xfrm>
        </p:spPr>
      </p:pic>
    </p:spTree>
    <p:extLst>
      <p:ext uri="{BB962C8B-B14F-4D97-AF65-F5344CB8AC3E}">
        <p14:creationId xmlns:p14="http://schemas.microsoft.com/office/powerpoint/2010/main" val="3734023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CPI (Consumer Price Index) MoM Since 3/2006</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87022" y="1765300"/>
            <a:ext cx="5369955" cy="3860800"/>
          </a:xfrm>
        </p:spPr>
      </p:pic>
    </p:spTree>
    <p:extLst>
      <p:ext uri="{BB962C8B-B14F-4D97-AF65-F5344CB8AC3E}">
        <p14:creationId xmlns:p14="http://schemas.microsoft.com/office/powerpoint/2010/main" val="399297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CPI (Consumer Price Index) YoY Since 3/2006</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8248" y="1765300"/>
            <a:ext cx="5387504" cy="3860800"/>
          </a:xfrm>
        </p:spPr>
      </p:pic>
    </p:spTree>
    <p:extLst>
      <p:ext uri="{BB962C8B-B14F-4D97-AF65-F5344CB8AC3E}">
        <p14:creationId xmlns:p14="http://schemas.microsoft.com/office/powerpoint/2010/main" val="231370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Treasury 10-Year Yields Since 1/2013</a:t>
            </a: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117" y="1765300"/>
            <a:ext cx="5397766" cy="3860800"/>
          </a:xfrm>
        </p:spPr>
      </p:pic>
    </p:spTree>
    <p:extLst>
      <p:ext uri="{BB962C8B-B14F-4D97-AF65-F5344CB8AC3E}">
        <p14:creationId xmlns:p14="http://schemas.microsoft.com/office/powerpoint/2010/main" val="3902805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Treasury 5-Year Yields Since 1/2013</a:t>
            </a: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4578" y="1765300"/>
            <a:ext cx="5394843" cy="3860800"/>
          </a:xfrm>
        </p:spPr>
      </p:pic>
    </p:spTree>
    <p:extLst>
      <p:ext uri="{BB962C8B-B14F-4D97-AF65-F5344CB8AC3E}">
        <p14:creationId xmlns:p14="http://schemas.microsoft.com/office/powerpoint/2010/main" val="357808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Treasury 3-Year Yields Since 1/2013</a:t>
            </a: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9440" y="1765300"/>
            <a:ext cx="5405120" cy="3860800"/>
          </a:xfrm>
        </p:spPr>
      </p:pic>
    </p:spTree>
    <p:extLst>
      <p:ext uri="{BB962C8B-B14F-4D97-AF65-F5344CB8AC3E}">
        <p14:creationId xmlns:p14="http://schemas.microsoft.com/office/powerpoint/2010/main" val="247085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Interest Rates (Developed Countries)</a:t>
            </a:r>
            <a:br>
              <a:rPr lang="en-US" dirty="0"/>
            </a:br>
            <a:r>
              <a:rPr lang="en-US" dirty="0"/>
              <a:t>10-Year Maturities</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62796" y="1765300"/>
            <a:ext cx="5418407" cy="3860800"/>
          </a:xfrm>
        </p:spPr>
      </p:pic>
    </p:spTree>
    <p:extLst>
      <p:ext uri="{BB962C8B-B14F-4D97-AF65-F5344CB8AC3E}">
        <p14:creationId xmlns:p14="http://schemas.microsoft.com/office/powerpoint/2010/main" val="4158556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Interest Rates (Developed Countries)</a:t>
            </a:r>
            <a:br>
              <a:rPr lang="en-US" dirty="0"/>
            </a:br>
            <a:r>
              <a:rPr lang="en-US" dirty="0"/>
              <a:t>5-Year Maturities</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3117" y="1765300"/>
            <a:ext cx="5397766" cy="3860800"/>
          </a:xfrm>
        </p:spPr>
      </p:pic>
    </p:spTree>
    <p:extLst>
      <p:ext uri="{BB962C8B-B14F-4D97-AF65-F5344CB8AC3E}">
        <p14:creationId xmlns:p14="http://schemas.microsoft.com/office/powerpoint/2010/main" val="53541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Fed Funds Futures Overview</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83359" y="1765300"/>
            <a:ext cx="5377281" cy="3860800"/>
          </a:xfrm>
        </p:spPr>
      </p:pic>
    </p:spTree>
    <p:extLst>
      <p:ext uri="{BB962C8B-B14F-4D97-AF65-F5344CB8AC3E}">
        <p14:creationId xmlns:p14="http://schemas.microsoft.com/office/powerpoint/2010/main" val="1450898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Wall Street Journal Online U.S. Treasury Yields</a:t>
            </a:r>
          </a:p>
          <a:p>
            <a:r>
              <a:rPr lang="en-US" dirty="0">
                <a:hlinkClick r:id="rId2"/>
              </a:rPr>
              <a:t>http://online.wsj.com/mdc/public/page/mdc_bonds.html?refresh=on</a:t>
            </a:r>
            <a:r>
              <a:rPr lang="en-US" dirty="0"/>
              <a:t> </a:t>
            </a:r>
          </a:p>
          <a:p>
            <a:endParaRPr lang="en-US" dirty="0"/>
          </a:p>
          <a:p>
            <a:r>
              <a:rPr lang="en-US" dirty="0"/>
              <a:t>U.S. Department of the Treasury</a:t>
            </a:r>
          </a:p>
          <a:p>
            <a:r>
              <a:rPr lang="en-US" dirty="0">
                <a:hlinkClick r:id="rId3"/>
              </a:rPr>
              <a:t>http://www.treasury.gov/Pages/default.aspx</a:t>
            </a:r>
            <a:r>
              <a:rPr lang="en-US" dirty="0"/>
              <a:t> </a:t>
            </a:r>
          </a:p>
          <a:p>
            <a:endParaRPr lang="en-US" dirty="0"/>
          </a:p>
          <a:p>
            <a:r>
              <a:rPr lang="en-US" dirty="0"/>
              <a:t>Securities Industry &amp; Financial Markets Association SIFMA</a:t>
            </a:r>
          </a:p>
          <a:p>
            <a:r>
              <a:rPr lang="en-US" dirty="0">
                <a:hlinkClick r:id="rId4"/>
              </a:rPr>
              <a:t>http://www.investinginbonds.com/</a:t>
            </a:r>
            <a:r>
              <a:rPr lang="en-US" dirty="0"/>
              <a:t> </a:t>
            </a:r>
          </a:p>
          <a:p>
            <a:endParaRPr lang="en-US" dirty="0"/>
          </a:p>
          <a:p>
            <a:r>
              <a:rPr lang="en-US" dirty="0"/>
              <a:t>Board of Governors of the Federal Reserve System</a:t>
            </a:r>
          </a:p>
          <a:p>
            <a:r>
              <a:rPr lang="en-US" dirty="0">
                <a:hlinkClick r:id="rId5"/>
              </a:rPr>
              <a:t>http://www.federalreserve.gov/</a:t>
            </a:r>
            <a:r>
              <a:rPr lang="en-US" dirty="0"/>
              <a:t> </a:t>
            </a:r>
          </a:p>
          <a:p>
            <a:endParaRPr lang="en-US" dirty="0"/>
          </a:p>
          <a:p>
            <a:endParaRPr lang="en-US" dirty="0"/>
          </a:p>
        </p:txBody>
      </p:sp>
    </p:spTree>
    <p:extLst>
      <p:ext uri="{BB962C8B-B14F-4D97-AF65-F5344CB8AC3E}">
        <p14:creationId xmlns:p14="http://schemas.microsoft.com/office/powerpoint/2010/main" val="327611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Multi-Bank Securities, Inc. – broker/dealer, </a:t>
            </a:r>
            <a:r>
              <a:rPr lang="en-US" i="1" dirty="0"/>
              <a:t>not</a:t>
            </a:r>
            <a:r>
              <a:rPr lang="en-US" dirty="0"/>
              <a:t> advisor</a:t>
            </a:r>
          </a:p>
          <a:p>
            <a:pPr marL="342900" indent="-342900">
              <a:buFont typeface="Arial" pitchFamily="34" charset="0"/>
              <a:buChar char="•"/>
            </a:pPr>
            <a:r>
              <a:rPr lang="en-US" dirty="0"/>
              <a:t>Offers </a:t>
            </a:r>
            <a:r>
              <a:rPr lang="en-US" b="1" dirty="0"/>
              <a:t>no</a:t>
            </a:r>
            <a:r>
              <a:rPr lang="en-US" dirty="0"/>
              <a:t> regulatory/audit advice</a:t>
            </a:r>
          </a:p>
          <a:p>
            <a:endParaRPr lang="en-US" dirty="0"/>
          </a:p>
          <a:p>
            <a:pPr marL="342900" indent="-342900">
              <a:buFont typeface="Arial" pitchFamily="34" charset="0"/>
              <a:buChar char="•"/>
            </a:pPr>
            <a:r>
              <a:rPr lang="en-US" dirty="0"/>
              <a:t>Greg Pagans, Vice President, Institutional Fixed-Income</a:t>
            </a:r>
          </a:p>
          <a:p>
            <a:r>
              <a:rPr lang="en-US" dirty="0"/>
              <a:t>	Registered Representative</a:t>
            </a:r>
          </a:p>
          <a:p>
            <a:r>
              <a:rPr lang="en-US" dirty="0"/>
              <a:t>	 — FINRA Series 6, 7, 24  	and 63</a:t>
            </a:r>
          </a:p>
          <a:p>
            <a:pPr lvl="1"/>
            <a:r>
              <a:rPr lang="en-US" dirty="0">
                <a:solidFill>
                  <a:schemeClr val="accent6">
                    <a:lumMod val="50000"/>
                  </a:schemeClr>
                </a:solidFill>
              </a:rPr>
              <a:t>(CRD #1585380)</a:t>
            </a:r>
          </a:p>
          <a:p>
            <a:endParaRPr lang="en-US" dirty="0"/>
          </a:p>
        </p:txBody>
      </p:sp>
    </p:spTree>
    <p:extLst>
      <p:ext uri="{BB962C8B-B14F-4D97-AF65-F5344CB8AC3E}">
        <p14:creationId xmlns:p14="http://schemas.microsoft.com/office/powerpoint/2010/main" val="4017049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endParaRPr lang="en-US" dirty="0"/>
          </a:p>
        </p:txBody>
      </p:sp>
      <p:sp>
        <p:nvSpPr>
          <p:cNvPr id="3" name="Content Placeholder 2"/>
          <p:cNvSpPr>
            <a:spLocks noGrp="1"/>
          </p:cNvSpPr>
          <p:nvPr>
            <p:ph idx="1"/>
          </p:nvPr>
        </p:nvSpPr>
        <p:spPr/>
        <p:txBody>
          <a:bodyPr/>
          <a:lstStyle/>
          <a:p>
            <a:r>
              <a:rPr lang="en-US" dirty="0"/>
              <a:t>Real Clear Markets (news aggregator)</a:t>
            </a:r>
          </a:p>
          <a:p>
            <a:r>
              <a:rPr lang="en-US" dirty="0">
                <a:hlinkClick r:id="rId2"/>
              </a:rPr>
              <a:t>http://www.realclearmarkets.com/</a:t>
            </a:r>
            <a:endParaRPr lang="en-US" dirty="0"/>
          </a:p>
          <a:p>
            <a:endParaRPr lang="en-US" dirty="0"/>
          </a:p>
          <a:p>
            <a:r>
              <a:rPr lang="en-US" dirty="0"/>
              <a:t>Business Insider (news aggregator)</a:t>
            </a:r>
          </a:p>
          <a:p>
            <a:r>
              <a:rPr lang="en-US" dirty="0">
                <a:hlinkClick r:id="rId3"/>
              </a:rPr>
              <a:t>http://www.businessinsider.com/</a:t>
            </a:r>
            <a:r>
              <a:rPr lang="en-US" dirty="0"/>
              <a:t> </a:t>
            </a:r>
          </a:p>
          <a:p>
            <a:endParaRPr lang="en-US" dirty="0"/>
          </a:p>
          <a:p>
            <a:r>
              <a:rPr lang="en-US" dirty="0" err="1"/>
              <a:t>ZeroHedge</a:t>
            </a:r>
            <a:r>
              <a:rPr lang="en-US" dirty="0"/>
              <a:t> (news aggregator)</a:t>
            </a:r>
          </a:p>
          <a:p>
            <a:r>
              <a:rPr lang="en-US" dirty="0">
                <a:hlinkClick r:id="rId4"/>
              </a:rPr>
              <a:t>http://www.zerohedge.com/</a:t>
            </a:r>
            <a:r>
              <a:rPr lang="en-US" dirty="0"/>
              <a:t> </a:t>
            </a:r>
          </a:p>
          <a:p>
            <a:endParaRPr lang="en-US" dirty="0"/>
          </a:p>
          <a:p>
            <a:endParaRPr lang="en-US" dirty="0"/>
          </a:p>
        </p:txBody>
      </p:sp>
    </p:spTree>
    <p:extLst>
      <p:ext uri="{BB962C8B-B14F-4D97-AF65-F5344CB8AC3E}">
        <p14:creationId xmlns:p14="http://schemas.microsoft.com/office/powerpoint/2010/main" val="60448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Thank You!</a:t>
            </a:r>
          </a:p>
        </p:txBody>
      </p:sp>
      <p:sp>
        <p:nvSpPr>
          <p:cNvPr id="3" name="Content Placeholder 2"/>
          <p:cNvSpPr>
            <a:spLocks noGrp="1"/>
          </p:cNvSpPr>
          <p:nvPr>
            <p:ph sz="half" idx="1"/>
          </p:nvPr>
        </p:nvSpPr>
        <p:spPr>
          <a:xfrm>
            <a:off x="457200" y="1600200"/>
            <a:ext cx="4079174" cy="4525963"/>
          </a:xfrm>
        </p:spPr>
        <p:txBody>
          <a:bodyPr>
            <a:normAutofit fontScale="55000" lnSpcReduction="20000"/>
          </a:bodyPr>
          <a:lstStyle/>
          <a:p>
            <a:pPr marL="0" indent="0">
              <a:buNone/>
            </a:pPr>
            <a:endParaRPr lang="en-US" sz="2500" dirty="0"/>
          </a:p>
          <a:p>
            <a:pPr marL="0" indent="0">
              <a:buNone/>
            </a:pPr>
            <a:endParaRPr lang="en-US" sz="2500" dirty="0"/>
          </a:p>
          <a:p>
            <a:pPr marL="0" indent="0">
              <a:buNone/>
            </a:pPr>
            <a:r>
              <a:rPr lang="en-US" sz="2500" dirty="0"/>
              <a:t>For additional information, please contact:</a:t>
            </a:r>
          </a:p>
          <a:p>
            <a:endParaRPr lang="en-US" dirty="0"/>
          </a:p>
          <a:p>
            <a:pPr marL="0" indent="0">
              <a:lnSpc>
                <a:spcPct val="120000"/>
              </a:lnSpc>
              <a:buNone/>
            </a:pPr>
            <a:r>
              <a:rPr lang="en-US" sz="3300" dirty="0"/>
              <a:t>Greg Pagans</a:t>
            </a:r>
          </a:p>
          <a:p>
            <a:pPr marL="0" indent="0">
              <a:lnSpc>
                <a:spcPct val="120000"/>
              </a:lnSpc>
              <a:buNone/>
            </a:pPr>
            <a:r>
              <a:rPr lang="en-US" sz="3300" dirty="0"/>
              <a:t>Vice President, Institutional Fixed Income Registered Representative</a:t>
            </a:r>
          </a:p>
          <a:p>
            <a:pPr marL="0" indent="0">
              <a:lnSpc>
                <a:spcPct val="120000"/>
              </a:lnSpc>
              <a:buNone/>
            </a:pPr>
            <a:r>
              <a:rPr lang="en-US" sz="3300" dirty="0"/>
              <a:t>FINRA Series 6, 7, 24, 63</a:t>
            </a:r>
          </a:p>
          <a:p>
            <a:pPr marL="0" indent="0">
              <a:lnSpc>
                <a:spcPct val="120000"/>
              </a:lnSpc>
              <a:buNone/>
            </a:pPr>
            <a:r>
              <a:rPr lang="en-US" sz="3300" dirty="0"/>
              <a:t>(CRD #1585380)</a:t>
            </a:r>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a:t>DISCLOSURE:</a:t>
            </a:r>
          </a:p>
          <a:p>
            <a:endParaRPr lang="en-US" dirty="0"/>
          </a:p>
          <a:p>
            <a:pPr marL="0" indent="0">
              <a:buNone/>
            </a:pPr>
            <a:r>
              <a:rPr lang="en-US" dirty="0"/>
              <a:t>Multi-Bank Securities, Inc. (MBS) cannot be held responsible for errors regarding time and/or price on buy/sell requests. Information provided in this presentation has been prepared from sources known to be reliable, but is not guaranteed and is not a complete summary or statement of all data necessary for making an investment decision. This is for informational purposes only and does not constitute a recommendation; please confirm all information before investing. Securities discussed are subject to </a:t>
            </a:r>
            <a:r>
              <a:rPr lang="en-US"/>
              <a:t>availability and change </a:t>
            </a:r>
            <a:r>
              <a:rPr lang="en-US" dirty="0"/>
              <a:t>in price and yield. Changes to assumptions may have a material impact on returns. Past performance is not indicative of future returns. For institutional investors only.</a:t>
            </a:r>
          </a:p>
          <a:p>
            <a:endParaRPr lang="en-US" dirty="0"/>
          </a:p>
        </p:txBody>
      </p:sp>
      <p:sp>
        <p:nvSpPr>
          <p:cNvPr id="5" name="TextBox 4"/>
          <p:cNvSpPr txBox="1"/>
          <p:nvPr/>
        </p:nvSpPr>
        <p:spPr>
          <a:xfrm>
            <a:off x="446049" y="5341434"/>
            <a:ext cx="4493941" cy="523220"/>
          </a:xfrm>
          <a:prstGeom prst="rect">
            <a:avLst/>
          </a:prstGeom>
          <a:noFill/>
        </p:spPr>
        <p:txBody>
          <a:bodyPr wrap="square" rtlCol="0">
            <a:spAutoFit/>
          </a:bodyPr>
          <a:lstStyle/>
          <a:p>
            <a:r>
              <a:rPr lang="en-US" sz="2800" dirty="0">
                <a:solidFill>
                  <a:srgbClr val="EF6723"/>
                </a:solidFill>
                <a:latin typeface="Arial" panose="020B0604020202020204" pitchFamily="34" charset="0"/>
                <a:ea typeface="+mj-ea"/>
                <a:cs typeface="+mj-cs"/>
              </a:rPr>
              <a:t>Questions?</a:t>
            </a:r>
          </a:p>
        </p:txBody>
      </p:sp>
    </p:spTree>
    <p:extLst>
      <p:ext uri="{BB962C8B-B14F-4D97-AF65-F5344CB8AC3E}">
        <p14:creationId xmlns:p14="http://schemas.microsoft.com/office/powerpoint/2010/main" val="100526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Economic Update</a:t>
            </a:r>
            <a:endParaRPr lang="en-US" dirty="0"/>
          </a:p>
        </p:txBody>
      </p:sp>
      <p:sp>
        <p:nvSpPr>
          <p:cNvPr id="2" name="Content Placeholder 1"/>
          <p:cNvSpPr>
            <a:spLocks noGrp="1"/>
          </p:cNvSpPr>
          <p:nvPr>
            <p:ph idx="1"/>
          </p:nvPr>
        </p:nvSpPr>
        <p:spPr/>
        <p:txBody>
          <a:bodyPr/>
          <a:lstStyle/>
          <a:p>
            <a:endParaRPr lang="en-US" dirty="0"/>
          </a:p>
          <a:p>
            <a:pPr marL="342900" indent="-342900">
              <a:buFont typeface="Arial" pitchFamily="34" charset="0"/>
              <a:buChar char="•"/>
            </a:pPr>
            <a:r>
              <a:rPr lang="en-US" dirty="0"/>
              <a:t>Past, Present, Future</a:t>
            </a:r>
          </a:p>
          <a:p>
            <a:pPr marL="342900" indent="-342900">
              <a:buFont typeface="Arial" pitchFamily="34" charset="0"/>
              <a:buChar char="•"/>
            </a:pPr>
            <a:r>
              <a:rPr lang="en-US" dirty="0"/>
              <a:t>Federal Reserve Bank / FOMC</a:t>
            </a:r>
          </a:p>
          <a:p>
            <a:pPr marL="342900" indent="-342900">
              <a:buFont typeface="Arial" pitchFamily="34" charset="0"/>
              <a:buChar char="•"/>
            </a:pPr>
            <a:r>
              <a:rPr lang="en-US" dirty="0"/>
              <a:t>Domestic Economy</a:t>
            </a:r>
          </a:p>
          <a:p>
            <a:pPr marL="342900" indent="-342900">
              <a:buFont typeface="Arial" pitchFamily="34" charset="0"/>
              <a:buChar char="•"/>
            </a:pPr>
            <a:r>
              <a:rPr lang="en-US" dirty="0"/>
              <a:t>Interest Rates</a:t>
            </a:r>
          </a:p>
          <a:p>
            <a:endParaRPr lang="en-US" dirty="0"/>
          </a:p>
          <a:p>
            <a:endParaRPr lang="en-US" dirty="0"/>
          </a:p>
        </p:txBody>
      </p:sp>
    </p:spTree>
    <p:extLst>
      <p:ext uri="{BB962C8B-B14F-4D97-AF65-F5344CB8AC3E}">
        <p14:creationId xmlns:p14="http://schemas.microsoft.com/office/powerpoint/2010/main" val="150968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904973" y="5505254"/>
            <a:ext cx="7418895" cy="320511"/>
          </a:xfrm>
        </p:spPr>
        <p:txBody>
          <a:bodyPr>
            <a:normAutofit/>
          </a:bodyPr>
          <a:lstStyle/>
          <a:p>
            <a:pPr algn="ctr"/>
            <a:r>
              <a:rPr lang="en-US" sz="1200" i="1" dirty="0" err="1">
                <a:latin typeface="+mn-lt"/>
              </a:rPr>
              <a:t>BofA</a:t>
            </a:r>
            <a:r>
              <a:rPr lang="en-US" sz="1200" i="1" dirty="0">
                <a:latin typeface="+mn-lt"/>
              </a:rPr>
              <a:t> Merrill Lynch Global Investment Strategy, Global Financial Data, Bloomberg</a:t>
            </a:r>
          </a:p>
        </p:txBody>
      </p:sp>
      <p:pic>
        <p:nvPicPr>
          <p:cNvPr id="3075"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5" r="455"/>
          <a:stretch>
            <a:fillRect/>
          </a:stretch>
        </p:blipFill>
        <p:spPr bwMode="auto">
          <a:xfrm>
            <a:off x="1141413" y="622300"/>
            <a:ext cx="6918325" cy="481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14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t>Chairmen and Active Executive Officers of the</a:t>
            </a:r>
            <a:br>
              <a:rPr lang="en-US"/>
            </a:br>
            <a:r>
              <a:rPr lang="en-US"/>
              <a:t>Board of Governors of the Federal Reserve System</a:t>
            </a:r>
            <a:endParaRPr lang="en-US" dirty="0"/>
          </a:p>
        </p:txBody>
      </p:sp>
      <p:sp>
        <p:nvSpPr>
          <p:cNvPr id="7" name="Content Placeholder 6"/>
          <p:cNvSpPr>
            <a:spLocks noGrp="1"/>
          </p:cNvSpPr>
          <p:nvPr>
            <p:ph idx="1"/>
          </p:nvPr>
        </p:nvSpPr>
        <p:spPr/>
        <p:txBody>
          <a:bodyPr/>
          <a:lstStyle/>
          <a:p>
            <a:endParaRPr lang="en-US" dirty="0"/>
          </a:p>
          <a:p>
            <a:pPr marL="342900" indent="-342900">
              <a:buFont typeface="Arial" panose="020B0604020202020204" pitchFamily="34" charset="0"/>
              <a:buChar char="•"/>
            </a:pPr>
            <a:r>
              <a:rPr lang="en-US" dirty="0"/>
              <a:t>Paul A. Volcker 	Aug. 6, 1979 - Aug. 11, 1987</a:t>
            </a:r>
          </a:p>
          <a:p>
            <a:pPr marL="342900" indent="-342900">
              <a:buFont typeface="Arial" panose="020B0604020202020204" pitchFamily="34" charset="0"/>
              <a:buChar char="•"/>
            </a:pPr>
            <a:r>
              <a:rPr lang="en-US" dirty="0"/>
              <a:t>Alan Greenspan 	Aug. 11, 1987 - Jan. 31, 2006</a:t>
            </a:r>
          </a:p>
          <a:p>
            <a:pPr marL="342900" indent="-342900">
              <a:buFont typeface="Arial" panose="020B0604020202020204" pitchFamily="34" charset="0"/>
              <a:buChar char="•"/>
            </a:pPr>
            <a:r>
              <a:rPr lang="en-US" dirty="0"/>
              <a:t>Ben S. Bernanke 	Feb. 1, 2006 - Jan. 31, 2014</a:t>
            </a:r>
          </a:p>
          <a:p>
            <a:pPr marL="342900" indent="-342900">
              <a:buFont typeface="Arial" panose="020B0604020202020204" pitchFamily="34" charset="0"/>
              <a:buChar char="•"/>
            </a:pPr>
            <a:r>
              <a:rPr lang="en-US" dirty="0"/>
              <a:t>Janet L. Yellen	Feb. 3, 2014 - present</a:t>
            </a: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F4AC1CA5-F92C-4EC2-93A8-B824358819AC}" type="slidenum">
              <a:rPr lang="en-US" smtClean="0"/>
              <a:pPr>
                <a:defRPr/>
              </a:pPr>
              <a:t>6</a:t>
            </a:fld>
            <a:endParaRPr lang="en-US"/>
          </a:p>
        </p:txBody>
      </p:sp>
    </p:spTree>
    <p:extLst>
      <p:ext uri="{BB962C8B-B14F-4D97-AF65-F5344CB8AC3E}">
        <p14:creationId xmlns:p14="http://schemas.microsoft.com/office/powerpoint/2010/main" val="138404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Federal Reserve and FOMC</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“Central Bank” of the United States</a:t>
            </a:r>
          </a:p>
          <a:p>
            <a:pPr marL="342900" indent="-342900">
              <a:buFont typeface="Arial" panose="020B0604020202020204" pitchFamily="34" charset="0"/>
              <a:buChar char="•"/>
            </a:pPr>
            <a:r>
              <a:rPr lang="en-US" dirty="0"/>
              <a:t>Dual Mandate — Price Stability </a:t>
            </a:r>
            <a:r>
              <a:rPr lang="en-US" i="1" dirty="0"/>
              <a:t>and</a:t>
            </a:r>
            <a:r>
              <a:rPr lang="en-US" dirty="0"/>
              <a:t> Full Employment</a:t>
            </a:r>
          </a:p>
          <a:p>
            <a:pPr marL="342900" indent="-342900">
              <a:buFont typeface="Arial" panose="020B0604020202020204" pitchFamily="34" charset="0"/>
              <a:buChar char="•"/>
            </a:pPr>
            <a:r>
              <a:rPr lang="en-US" b="1" i="1" dirty="0"/>
              <a:t>Controls</a:t>
            </a:r>
            <a:r>
              <a:rPr lang="en-US" dirty="0"/>
              <a:t> Short-Term Interest Rates </a:t>
            </a:r>
          </a:p>
          <a:p>
            <a:pPr marL="342900" indent="-342900"/>
            <a:r>
              <a:rPr lang="en-US" dirty="0"/>
              <a:t>		[</a:t>
            </a:r>
            <a:r>
              <a:rPr lang="en-US" i="1" dirty="0"/>
              <a:t>Discount</a:t>
            </a:r>
            <a:r>
              <a:rPr lang="en-US" dirty="0"/>
              <a:t> and </a:t>
            </a:r>
            <a:r>
              <a:rPr lang="en-US" i="1" dirty="0"/>
              <a:t>Fed Funds Rates</a:t>
            </a:r>
            <a:r>
              <a:rPr lang="en-US" dirty="0"/>
              <a:t>]</a:t>
            </a:r>
          </a:p>
          <a:p>
            <a:pPr marL="342900" indent="-342900">
              <a:buFont typeface="Arial" panose="020B0604020202020204" pitchFamily="34" charset="0"/>
              <a:buChar char="•"/>
            </a:pPr>
            <a:r>
              <a:rPr lang="en-US" b="1" i="1" dirty="0"/>
              <a:t>Influences</a:t>
            </a:r>
            <a:r>
              <a:rPr lang="en-US" dirty="0"/>
              <a:t> Long-Term Interest Rates</a:t>
            </a:r>
          </a:p>
          <a:p>
            <a:r>
              <a:rPr lang="en-US" dirty="0"/>
              <a:t>	</a:t>
            </a:r>
          </a:p>
        </p:txBody>
      </p:sp>
    </p:spTree>
    <p:extLst>
      <p:ext uri="{BB962C8B-B14F-4D97-AF65-F5344CB8AC3E}">
        <p14:creationId xmlns:p14="http://schemas.microsoft.com/office/powerpoint/2010/main" val="171814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Fed Funds Rate 3/1980 – 2/2015</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6794" y="1765300"/>
            <a:ext cx="5390412" cy="3860800"/>
          </a:xfrm>
        </p:spPr>
      </p:pic>
    </p:spTree>
    <p:extLst>
      <p:ext uri="{BB962C8B-B14F-4D97-AF65-F5344CB8AC3E}">
        <p14:creationId xmlns:p14="http://schemas.microsoft.com/office/powerpoint/2010/main" val="86778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U-3 U.S. Unemployment Rate Total in Labor Force</a:t>
            </a:r>
          </a:p>
        </p:txBody>
      </p:sp>
      <p:sp>
        <p:nvSpPr>
          <p:cNvPr id="3" name="Content Placeholder 2"/>
          <p:cNvSpPr>
            <a:spLocks noGrp="1"/>
          </p:cNvSpPr>
          <p:nvPr>
            <p:ph idx="1"/>
          </p:nvPr>
        </p:nvSpPr>
        <p:spPr/>
        <p:txBody>
          <a:bodyPr/>
          <a:lstStyle/>
          <a:p>
            <a:r>
              <a:rPr lang="en-US" dirty="0"/>
              <a:t>The unemployment rate tracks the number of unemployed persons as a percentage of the labor force (the total number of employed plus unemployed). These figures generally come from a household labor force survey.</a:t>
            </a:r>
          </a:p>
        </p:txBody>
      </p:sp>
    </p:spTree>
    <p:extLst>
      <p:ext uri="{BB962C8B-B14F-4D97-AF65-F5344CB8AC3E}">
        <p14:creationId xmlns:p14="http://schemas.microsoft.com/office/powerpoint/2010/main" val="449871957"/>
      </p:ext>
    </p:extLst>
  </p:cSld>
  <p:clrMapOvr>
    <a:masterClrMapping/>
  </p:clrMapOvr>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41902</TotalTime>
  <Words>876</Words>
  <Application>Microsoft Office PowerPoint</Application>
  <PresentationFormat>On-screen Show (4:3)</PresentationFormat>
  <Paragraphs>106</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Courier New</vt:lpstr>
      <vt:lpstr>Wingdings</vt:lpstr>
      <vt:lpstr>Office Theme</vt:lpstr>
      <vt:lpstr>Acrobat Document</vt:lpstr>
      <vt:lpstr>PowerPoint Presentation</vt:lpstr>
      <vt:lpstr>Multi-Bank Securities, Inc.</vt:lpstr>
      <vt:lpstr>Disclosures</vt:lpstr>
      <vt:lpstr>Economic Update</vt:lpstr>
      <vt:lpstr>PowerPoint Presentation</vt:lpstr>
      <vt:lpstr>Chairmen and Active Executive Officers of the Board of Governors of the Federal Reserve System</vt:lpstr>
      <vt:lpstr>U.S. Federal Reserve and FOMC</vt:lpstr>
      <vt:lpstr>Fed Funds Rate 3/1980 – 2/2015</vt:lpstr>
      <vt:lpstr>U-3 U.S. Unemployment Rate Total in Labor Force</vt:lpstr>
      <vt:lpstr>U-3 Unemployment rate 3/1980 – 2/2015</vt:lpstr>
      <vt:lpstr>U-6 Unemployment Rate  Unemployed, Margin and Part Time as % of Labor Force</vt:lpstr>
      <vt:lpstr>U-6 Unemployment rate 1/1994 – 2/2015</vt:lpstr>
      <vt:lpstr>Labor Force Participation Rate 1/1948 – 2/2015 </vt:lpstr>
      <vt:lpstr>U.S. Treasury 30-Year Bond Yield 12/1980 – 3/2015</vt:lpstr>
      <vt:lpstr>U.S. Treasury 10-Year Bond Yield 12/1980 – 3/2015</vt:lpstr>
      <vt:lpstr>Yield Curve</vt:lpstr>
      <vt:lpstr>U.S. Treasury Yield Curve 1/2006 and 3/2015</vt:lpstr>
      <vt:lpstr>U.S. Treasury Yield Curve 1/2010 and 3/2015</vt:lpstr>
      <vt:lpstr>CHANGE in U.S. Treasury Yields Since 1/2010</vt:lpstr>
      <vt:lpstr>PPI (Producer Price Index) Since June 2010</vt:lpstr>
      <vt:lpstr>CPI (Consumer Price Index) MoM Since 3/2006</vt:lpstr>
      <vt:lpstr>CPI (Consumer Price Index) YoY Since 3/2006</vt:lpstr>
      <vt:lpstr>U.S. Treasury 10-Year Yields Since 1/2013</vt:lpstr>
      <vt:lpstr>U.S. Treasury 5-Year Yields Since 1/2013</vt:lpstr>
      <vt:lpstr>U.S. Treasury 3-Year Yields Since 1/2013</vt:lpstr>
      <vt:lpstr>World Interest Rates (Developed Countries) 10-Year Maturities</vt:lpstr>
      <vt:lpstr>World Interest Rates (Developed Countries) 5-Year Maturities</vt:lpstr>
      <vt:lpstr>Fed Funds Futures Overview</vt:lpstr>
      <vt:lpstr>Resources</vt:lpstr>
      <vt:lpstr>Resources</vt:lpstr>
      <vt:lpstr>Thank You!</vt:lpstr>
    </vt:vector>
  </TitlesOfParts>
  <Company>Multi-Bank Securities,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Fannie Mae</dc:title>
  <dc:creator>IT Group</dc:creator>
  <cp:lastModifiedBy>Karen Pastula</cp:lastModifiedBy>
  <cp:revision>479</cp:revision>
  <cp:lastPrinted>2015-03-18T20:11:50Z</cp:lastPrinted>
  <dcterms:created xsi:type="dcterms:W3CDTF">2012-01-06T17:08:25Z</dcterms:created>
  <dcterms:modified xsi:type="dcterms:W3CDTF">2017-01-11T20:37:19Z</dcterms:modified>
</cp:coreProperties>
</file>